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42"/>
  </p:handoutMasterIdLst>
  <p:sldIdLst>
    <p:sldId id="264" r:id="rId2"/>
    <p:sldId id="258" r:id="rId3"/>
    <p:sldId id="308" r:id="rId4"/>
    <p:sldId id="309" r:id="rId5"/>
    <p:sldId id="266" r:id="rId6"/>
    <p:sldId id="268" r:id="rId7"/>
    <p:sldId id="269" r:id="rId8"/>
    <p:sldId id="270" r:id="rId9"/>
    <p:sldId id="271" r:id="rId10"/>
    <p:sldId id="272" r:id="rId11"/>
    <p:sldId id="273" r:id="rId12"/>
    <p:sldId id="274" r:id="rId13"/>
    <p:sldId id="275" r:id="rId14"/>
    <p:sldId id="277" r:id="rId15"/>
    <p:sldId id="278" r:id="rId16"/>
    <p:sldId id="276" r:id="rId17"/>
    <p:sldId id="279"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265" r:id="rId4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79"/>
  </p:normalViewPr>
  <p:slideViewPr>
    <p:cSldViewPr snapToGrid="0" snapToObjects="1">
      <p:cViewPr varScale="1">
        <p:scale>
          <a:sx n="59" d="100"/>
          <a:sy n="59" d="100"/>
        </p:scale>
        <p:origin x="141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C493CE-8D94-004C-A138-5A0903EF9179}" type="datetimeFigureOut">
              <a:rPr lang="fr-FR" smtClean="0"/>
              <a:t>10/12/2021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9BD3F8-250B-5942-BBF6-8DB0EBA38EBF}" type="slidenum">
              <a:rPr lang="fr-FR" smtClean="0"/>
              <a:t>‹N°›</a:t>
            </a:fld>
            <a:endParaRPr lang="fr-FR"/>
          </a:p>
        </p:txBody>
      </p:sp>
    </p:spTree>
    <p:extLst>
      <p:ext uri="{BB962C8B-B14F-4D97-AF65-F5344CB8AC3E}">
        <p14:creationId xmlns:p14="http://schemas.microsoft.com/office/powerpoint/2010/main" val="10726683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ouver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219200" y="2427281"/>
            <a:ext cx="7239000" cy="1411695"/>
          </a:xfrm>
        </p:spPr>
        <p:txBody>
          <a:bodyPr lIns="0" tIns="0" rIns="0" bIns="0" anchor="t" anchorCtr="0">
            <a:noAutofit/>
          </a:bodyPr>
          <a:lstStyle>
            <a:lvl1pPr>
              <a:lnSpc>
                <a:spcPct val="80000"/>
              </a:lnSpc>
              <a:defRPr sz="4000" b="1" i="0" kern="0" baseline="0">
                <a:latin typeface="Helvetica Neue"/>
                <a:cs typeface="Helvetica Neue"/>
              </a:defRPr>
            </a:lvl1pPr>
          </a:lstStyle>
          <a:p>
            <a:r>
              <a:rPr lang="fr-CA" dirty="0"/>
              <a:t>Titre</a:t>
            </a:r>
            <a:br>
              <a:rPr lang="fr-CA" dirty="0"/>
            </a:br>
            <a:r>
              <a:rPr lang="fr-CA" dirty="0"/>
              <a:t>de la </a:t>
            </a:r>
            <a:br>
              <a:rPr lang="fr-CA" dirty="0"/>
            </a:br>
            <a:r>
              <a:rPr lang="fr-CA" dirty="0"/>
              <a:t>présentation</a:t>
            </a:r>
            <a:endParaRPr lang="fr-FR" dirty="0"/>
          </a:p>
        </p:txBody>
      </p:sp>
      <p:sp>
        <p:nvSpPr>
          <p:cNvPr id="3" name="Sous-titre 2"/>
          <p:cNvSpPr>
            <a:spLocks noGrp="1"/>
          </p:cNvSpPr>
          <p:nvPr>
            <p:ph type="subTitle" idx="1" hasCustomPrompt="1"/>
          </p:nvPr>
        </p:nvSpPr>
        <p:spPr>
          <a:xfrm>
            <a:off x="1219200" y="4033775"/>
            <a:ext cx="6553200" cy="353483"/>
          </a:xfrm>
        </p:spPr>
        <p:txBody>
          <a:bodyPr lIns="0" tIns="0" rIns="0" bIns="0" anchor="t" anchorCtr="0">
            <a:normAutofit/>
          </a:bodyPr>
          <a:lstStyle>
            <a:lvl1pPr marL="0" indent="0" algn="l">
              <a:buNone/>
              <a:defRPr sz="21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Sous-titre</a:t>
            </a:r>
            <a:endParaRPr lang="fr-FR" dirty="0"/>
          </a:p>
        </p:txBody>
      </p:sp>
      <p:sp>
        <p:nvSpPr>
          <p:cNvPr id="5" name="Espace réservé du texte 4"/>
          <p:cNvSpPr>
            <a:spLocks noGrp="1"/>
          </p:cNvSpPr>
          <p:nvPr>
            <p:ph type="body" sz="quarter" idx="10" hasCustomPrompt="1"/>
          </p:nvPr>
        </p:nvSpPr>
        <p:spPr>
          <a:xfrm>
            <a:off x="1219200" y="4387258"/>
            <a:ext cx="6553200" cy="373062"/>
          </a:xfrm>
        </p:spPr>
        <p:txBody>
          <a:bodyPr lIns="0" tIns="0" rIns="0" bIns="0">
            <a:normAutofit/>
          </a:bodyPr>
          <a:lstStyle>
            <a:lvl1pPr marL="0" indent="0">
              <a:buNone/>
              <a:defRPr sz="1600" b="0" i="0" baseline="0">
                <a:latin typeface="Helvetica"/>
                <a:cs typeface="Helvetica"/>
              </a:defRPr>
            </a:lvl1pPr>
          </a:lstStyle>
          <a:p>
            <a:r>
              <a:rPr lang="fr-CA" dirty="0"/>
              <a:t>Date</a:t>
            </a:r>
            <a:endParaRPr lang="fr-FR" dirty="0"/>
          </a:p>
        </p:txBody>
      </p:sp>
      <p:sp>
        <p:nvSpPr>
          <p:cNvPr id="14" name="Espace réservé du texte 4"/>
          <p:cNvSpPr>
            <a:spLocks noGrp="1"/>
          </p:cNvSpPr>
          <p:nvPr>
            <p:ph type="body" sz="quarter" idx="14" hasCustomPrompt="1"/>
          </p:nvPr>
        </p:nvSpPr>
        <p:spPr>
          <a:xfrm>
            <a:off x="1219200" y="1205318"/>
            <a:ext cx="5977467" cy="276349"/>
          </a:xfrm>
        </p:spPr>
        <p:txBody>
          <a:bodyPr lIns="0" tIns="0" rIns="0" bIns="0">
            <a:normAutofit/>
          </a:bodyPr>
          <a:lstStyle>
            <a:lvl1pPr marL="0" indent="0">
              <a:buNone/>
              <a:defRPr sz="1200" b="0" i="0" baseline="0">
                <a:solidFill>
                  <a:srgbClr val="FFFFFF"/>
                </a:solidFill>
                <a:latin typeface="Helvetica Neue Light"/>
                <a:cs typeface="Helvetica Neue Light"/>
              </a:defRPr>
            </a:lvl1pPr>
          </a:lstStyle>
          <a:p>
            <a:r>
              <a:rPr lang="fr-FR" b="0" i="0" dirty="0"/>
              <a:t>Nom de la direction générale</a:t>
            </a:r>
          </a:p>
        </p:txBody>
      </p:sp>
      <p:pic>
        <p:nvPicPr>
          <p:cNvPr id="7" name="Image 6">
            <a:extLst>
              <a:ext uri="{FF2B5EF4-FFF2-40B4-BE49-F238E27FC236}">
                <a16:creationId xmlns:a16="http://schemas.microsoft.com/office/drawing/2014/main" id="{0A9C8FA4-ECA4-5D4A-8C19-80031769344D}"/>
              </a:ext>
            </a:extLst>
          </p:cNvPr>
          <p:cNvPicPr>
            <a:picLocks noChangeAspect="1"/>
          </p:cNvPicPr>
          <p:nvPr userDrawn="1"/>
        </p:nvPicPr>
        <p:blipFill>
          <a:blip r:embed="rId3"/>
          <a:stretch>
            <a:fillRect/>
          </a:stretch>
        </p:blipFill>
        <p:spPr bwMode="auto">
          <a:xfrm>
            <a:off x="481200" y="5904000"/>
            <a:ext cx="1476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06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143000" y="908050"/>
            <a:ext cx="7543800" cy="787400"/>
          </a:xfrm>
        </p:spPr>
        <p:txBody>
          <a:bodyPr/>
          <a:lstStyle/>
          <a:p>
            <a:r>
              <a:rPr lang="fr-CA" dirty="0"/>
              <a:t>Cliquez et modifiez le titre</a:t>
            </a:r>
            <a:endParaRPr lang="fr-FR" dirty="0"/>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A22CE1A-E8F0-9144-8CD8-40F0FAD339ED}" type="datetimeFigureOut">
              <a:rPr lang="fr-FR" smtClean="0"/>
              <a:t>10/12/2021</a:t>
            </a:fld>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6" name="Espace réservé du numéro de diapositive 5"/>
          <p:cNvSpPr>
            <a:spLocks noGrp="1"/>
          </p:cNvSpPr>
          <p:nvPr>
            <p:ph type="sldNum" sz="quarter" idx="12"/>
          </p:nvPr>
        </p:nvSpPr>
        <p:spPr/>
        <p:txBody>
          <a:bodyPr/>
          <a:lstStyle/>
          <a:p>
            <a:fld id="{A5B39664-167F-834A-9888-E3B06C15E254}" type="slidenum">
              <a:rPr lang="fr-FR" smtClean="0"/>
              <a:t>‹N°›</a:t>
            </a:fld>
            <a:endParaRPr lang="fr-FR"/>
          </a:p>
        </p:txBody>
      </p:sp>
    </p:spTree>
    <p:extLst>
      <p:ext uri="{BB962C8B-B14F-4D97-AF65-F5344CB8AC3E}">
        <p14:creationId xmlns:p14="http://schemas.microsoft.com/office/powerpoint/2010/main" val="399528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20801" y="2353730"/>
            <a:ext cx="7207780" cy="2196043"/>
          </a:xfrm>
        </p:spPr>
        <p:txBody>
          <a:bodyPr lIns="0" tIns="0" rIns="0" bIns="0" anchor="t">
            <a:normAutofit/>
          </a:bodyPr>
          <a:lstStyle>
            <a:lvl1pPr algn="l">
              <a:defRPr sz="4800" b="1" cap="none"/>
            </a:lvl1pPr>
          </a:lstStyle>
          <a:p>
            <a:r>
              <a:rPr lang="fr-CA" dirty="0"/>
              <a:t>Ceci est le titre </a:t>
            </a:r>
            <a:br>
              <a:rPr lang="fr-CA" dirty="0"/>
            </a:br>
            <a:r>
              <a:rPr lang="fr-CA" dirty="0"/>
              <a:t>de cette section</a:t>
            </a:r>
            <a:endParaRPr lang="fr-FR" dirty="0"/>
          </a:p>
        </p:txBody>
      </p:sp>
      <p:sp>
        <p:nvSpPr>
          <p:cNvPr id="6" name="Espace réservé du numéro de diapositive 5"/>
          <p:cNvSpPr>
            <a:spLocks noGrp="1"/>
          </p:cNvSpPr>
          <p:nvPr>
            <p:ph type="sldNum" sz="quarter" idx="12"/>
          </p:nvPr>
        </p:nvSpPr>
        <p:spPr/>
        <p:txBody>
          <a:bodyPr/>
          <a:lstStyle/>
          <a:p>
            <a:fld id="{A5B39664-167F-834A-9888-E3B06C15E254}" type="slidenum">
              <a:rPr lang="fr-FR" smtClean="0"/>
              <a:t>‹N°›</a:t>
            </a:fld>
            <a:endParaRPr lang="fr-FR"/>
          </a:p>
        </p:txBody>
      </p:sp>
    </p:spTree>
    <p:extLst>
      <p:ext uri="{BB962C8B-B14F-4D97-AF65-F5344CB8AC3E}">
        <p14:creationId xmlns:p14="http://schemas.microsoft.com/office/powerpoint/2010/main" val="161789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5" name="Espace réservé du numéro de diapositive 4"/>
          <p:cNvSpPr>
            <a:spLocks noGrp="1"/>
          </p:cNvSpPr>
          <p:nvPr>
            <p:ph type="sldNum" sz="quarter" idx="12"/>
          </p:nvPr>
        </p:nvSpPr>
        <p:spPr>
          <a:xfrm>
            <a:off x="203200" y="6106584"/>
            <a:ext cx="2133600" cy="264583"/>
          </a:xfrm>
        </p:spPr>
        <p:txBody>
          <a:bodyPr/>
          <a:lstStyle>
            <a:lvl1pPr algn="l">
              <a:defRPr/>
            </a:lvl1pPr>
          </a:lstStyle>
          <a:p>
            <a:fld id="{A5B39664-167F-834A-9888-E3B06C15E254}" type="slidenum">
              <a:rPr lang="fr-FR" smtClean="0"/>
              <a:pPr/>
              <a:t>‹N°›</a:t>
            </a:fld>
            <a:endParaRPr lang="fr-FR" dirty="0"/>
          </a:p>
        </p:txBody>
      </p:sp>
    </p:spTree>
    <p:extLst>
      <p:ext uri="{BB962C8B-B14F-4D97-AF65-F5344CB8AC3E}">
        <p14:creationId xmlns:p14="http://schemas.microsoft.com/office/powerpoint/2010/main" val="376473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e ferme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re 1"/>
          <p:cNvSpPr>
            <a:spLocks noGrp="1"/>
          </p:cNvSpPr>
          <p:nvPr>
            <p:ph type="title" hasCustomPrompt="1"/>
          </p:nvPr>
        </p:nvSpPr>
        <p:spPr>
          <a:xfrm>
            <a:off x="1244598" y="2472263"/>
            <a:ext cx="7207780" cy="2196043"/>
          </a:xfrm>
        </p:spPr>
        <p:txBody>
          <a:bodyPr lIns="0" tIns="0" rIns="0" bIns="0" anchor="t">
            <a:normAutofit/>
          </a:bodyPr>
          <a:lstStyle>
            <a:lvl1pPr algn="l">
              <a:defRPr sz="3900" b="1" cap="none"/>
            </a:lvl1pPr>
          </a:lstStyle>
          <a:p>
            <a:r>
              <a:rPr lang="fr-CA" dirty="0"/>
              <a:t>Questions,</a:t>
            </a:r>
            <a:br>
              <a:rPr lang="fr-CA" dirty="0"/>
            </a:br>
            <a:r>
              <a:rPr lang="fr-CA" dirty="0"/>
              <a:t>commentaires?</a:t>
            </a:r>
            <a:endParaRPr lang="fr-FR" dirty="0"/>
          </a:p>
        </p:txBody>
      </p:sp>
      <p:sp>
        <p:nvSpPr>
          <p:cNvPr id="9" name="Espace réservé du texte 4"/>
          <p:cNvSpPr>
            <a:spLocks noGrp="1"/>
          </p:cNvSpPr>
          <p:nvPr>
            <p:ph type="body" sz="quarter" idx="14" hasCustomPrompt="1"/>
          </p:nvPr>
        </p:nvSpPr>
        <p:spPr>
          <a:xfrm>
            <a:off x="1219200" y="1222252"/>
            <a:ext cx="5977467" cy="234015"/>
          </a:xfrm>
        </p:spPr>
        <p:txBody>
          <a:bodyPr lIns="0" tIns="0" rIns="0" bIns="0">
            <a:normAutofit/>
          </a:bodyPr>
          <a:lstStyle>
            <a:lvl1pPr marL="0" indent="0">
              <a:buNone/>
              <a:defRPr sz="1200" b="0" i="0" baseline="0">
                <a:solidFill>
                  <a:srgbClr val="FFFFFF"/>
                </a:solidFill>
                <a:latin typeface="Helvetica Neue Light"/>
                <a:cs typeface="Helvetica Neue Light"/>
              </a:defRPr>
            </a:lvl1pPr>
          </a:lstStyle>
          <a:p>
            <a:r>
              <a:rPr lang="fr-FR" b="0" i="0" dirty="0"/>
              <a:t>Nom de la direction générale</a:t>
            </a:r>
          </a:p>
        </p:txBody>
      </p:sp>
    </p:spTree>
    <p:extLst>
      <p:ext uri="{BB962C8B-B14F-4D97-AF65-F5344CB8AC3E}">
        <p14:creationId xmlns:p14="http://schemas.microsoft.com/office/powerpoint/2010/main" val="313278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43000" y="908050"/>
            <a:ext cx="7543800" cy="787400"/>
          </a:xfrm>
          <a:prstGeom prst="rect">
            <a:avLst/>
          </a:prstGeom>
        </p:spPr>
        <p:txBody>
          <a:bodyPr vert="horz" lIns="91440" tIns="45720" rIns="91440" bIns="45720" rtlCol="0" anchor="ctr">
            <a:normAutofit/>
          </a:bodyPr>
          <a:lstStyle/>
          <a:p>
            <a:r>
              <a:rPr lang="fr-CA" dirty="0"/>
              <a:t>Cliquez et modifiez le titre</a:t>
            </a:r>
            <a:endParaRPr lang="fr-FR" dirty="0"/>
          </a:p>
        </p:txBody>
      </p:sp>
      <p:sp>
        <p:nvSpPr>
          <p:cNvPr id="3" name="Espace réservé du texte 2"/>
          <p:cNvSpPr>
            <a:spLocks noGrp="1"/>
          </p:cNvSpPr>
          <p:nvPr>
            <p:ph type="body" idx="1"/>
          </p:nvPr>
        </p:nvSpPr>
        <p:spPr>
          <a:xfrm>
            <a:off x="1143000" y="1866900"/>
            <a:ext cx="7543800" cy="4259263"/>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6" name="Espace réservé du numéro de diapositive 5"/>
          <p:cNvSpPr>
            <a:spLocks noGrp="1"/>
          </p:cNvSpPr>
          <p:nvPr>
            <p:ph type="sldNum" sz="quarter" idx="4"/>
          </p:nvPr>
        </p:nvSpPr>
        <p:spPr>
          <a:xfrm>
            <a:off x="254000" y="6055249"/>
            <a:ext cx="499533" cy="365125"/>
          </a:xfrm>
          <a:prstGeom prst="rect">
            <a:avLst/>
          </a:prstGeom>
        </p:spPr>
        <p:txBody>
          <a:bodyPr vert="horz" lIns="91440" tIns="45720" rIns="91440" bIns="45720" rtlCol="0" anchor="ctr"/>
          <a:lstStyle>
            <a:lvl1pPr algn="l">
              <a:defRPr sz="800" b="0" i="0">
                <a:solidFill>
                  <a:schemeClr val="tx1">
                    <a:tint val="75000"/>
                  </a:schemeClr>
                </a:solidFill>
                <a:latin typeface="Helvetica Neue"/>
                <a:cs typeface="Helvetica Neue"/>
              </a:defRPr>
            </a:lvl1pPr>
          </a:lstStyle>
          <a:p>
            <a:fld id="{A5B39664-167F-834A-9888-E3B06C15E254}" type="slidenum">
              <a:rPr lang="fr-FR" smtClean="0"/>
              <a:pPr/>
              <a:t>‹N°›</a:t>
            </a:fld>
            <a:endParaRPr lang="fr-FR" dirty="0"/>
          </a:p>
        </p:txBody>
      </p:sp>
      <p:pic>
        <p:nvPicPr>
          <p:cNvPr id="7" name="Image 6" descr="QUEBipr.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36080" y="5863712"/>
            <a:ext cx="2003129" cy="604880"/>
          </a:xfrm>
          <a:prstGeom prst="rect">
            <a:avLst/>
          </a:prstGeom>
        </p:spPr>
      </p:pic>
    </p:spTree>
    <p:extLst>
      <p:ext uri="{BB962C8B-B14F-4D97-AF65-F5344CB8AC3E}">
        <p14:creationId xmlns:p14="http://schemas.microsoft.com/office/powerpoint/2010/main" val="3667007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l" defTabSz="457200" rtl="0" eaLnBrk="1" latinLnBrk="0" hangingPunct="1">
        <a:lnSpc>
          <a:spcPct val="80000"/>
        </a:lnSpc>
        <a:spcBef>
          <a:spcPct val="0"/>
        </a:spcBef>
        <a:buNone/>
        <a:defRPr sz="3200" b="1" i="0" kern="1200">
          <a:solidFill>
            <a:srgbClr val="646464"/>
          </a:solidFill>
          <a:latin typeface="Helvetica Neue"/>
          <a:ea typeface="+mj-ea"/>
          <a:cs typeface="Helvetica Neue"/>
        </a:defRPr>
      </a:lvl1pPr>
    </p:titleStyle>
    <p:bodyStyle>
      <a:lvl1pPr marL="342900" indent="-342900" algn="l" defTabSz="457200" rtl="0" eaLnBrk="1" latinLnBrk="0" hangingPunct="1">
        <a:spcBef>
          <a:spcPct val="20000"/>
        </a:spcBef>
        <a:buFont typeface="Arial"/>
        <a:buChar char="•"/>
        <a:defRPr sz="2400" b="0" i="0" kern="1200">
          <a:solidFill>
            <a:srgbClr val="646464"/>
          </a:solidFill>
          <a:latin typeface="Helvetica Neue Medium"/>
          <a:ea typeface="+mn-ea"/>
          <a:cs typeface="Helvetica Neue Medium"/>
        </a:defRPr>
      </a:lvl1pPr>
      <a:lvl2pPr marL="742950" indent="-285750" algn="l" defTabSz="457200" rtl="0" eaLnBrk="1" latinLnBrk="0" hangingPunct="1">
        <a:spcBef>
          <a:spcPct val="20000"/>
        </a:spcBef>
        <a:buFont typeface="Arial"/>
        <a:buChar char="–"/>
        <a:defRPr sz="2400" b="0" i="0" kern="1200">
          <a:solidFill>
            <a:srgbClr val="646464"/>
          </a:solidFill>
          <a:latin typeface="Helvetica Neue Medium"/>
          <a:ea typeface="+mn-ea"/>
          <a:cs typeface="Helvetica Neue Medium"/>
        </a:defRPr>
      </a:lvl2pPr>
      <a:lvl3pPr marL="1143000" indent="-228600" algn="l" defTabSz="457200" rtl="0" eaLnBrk="1" latinLnBrk="0" hangingPunct="1">
        <a:spcBef>
          <a:spcPct val="20000"/>
        </a:spcBef>
        <a:buFont typeface="Arial"/>
        <a:buChar char="•"/>
        <a:defRPr sz="2000" b="0" i="0" kern="1200">
          <a:solidFill>
            <a:srgbClr val="646464"/>
          </a:solidFill>
          <a:latin typeface="Helvetica Neue Medium"/>
          <a:ea typeface="+mn-ea"/>
          <a:cs typeface="Helvetica Neue Medium"/>
        </a:defRPr>
      </a:lvl3pPr>
      <a:lvl4pPr marL="1600200" indent="-228600" algn="l" defTabSz="457200" rtl="0" eaLnBrk="1" latinLnBrk="0" hangingPunct="1">
        <a:spcBef>
          <a:spcPct val="20000"/>
        </a:spcBef>
        <a:buFont typeface="Arial"/>
        <a:buChar char="–"/>
        <a:defRPr sz="1800" b="0" i="0" kern="1200">
          <a:solidFill>
            <a:srgbClr val="646464"/>
          </a:solidFill>
          <a:latin typeface="Helvetica Neue Medium"/>
          <a:ea typeface="+mn-ea"/>
          <a:cs typeface="Helvetica Neue Medium"/>
        </a:defRPr>
      </a:lvl4pPr>
      <a:lvl5pPr marL="2057400" indent="-228600" algn="l" defTabSz="457200" rtl="0" eaLnBrk="1" latinLnBrk="0" hangingPunct="1">
        <a:spcBef>
          <a:spcPct val="20000"/>
        </a:spcBef>
        <a:buFont typeface="Arial"/>
        <a:buChar char="»"/>
        <a:defRPr sz="1800" b="0" i="0" kern="1200">
          <a:solidFill>
            <a:srgbClr val="646464"/>
          </a:solidFill>
          <a:latin typeface="Helvetica Neue Medium"/>
          <a:ea typeface="+mn-ea"/>
          <a:cs typeface="Helvetica Neue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jpeg"/><Relationship Id="rId5" Type="http://schemas.openxmlformats.org/officeDocument/2006/relationships/hyperlink" Target="https://www.google.ca/url?sa=i&amp;rct=j&amp;q=&amp;esrc=s&amp;source=images&amp;cd=&amp;cad=rja&amp;uact=8&amp;ved=2ahUKEwi1sY-RzOrdAhVRMt8KHZMjCX8QjRx6BAgBEAU&amp;url=https://www.cmeq.org/entrepreneurs-electriciens/questions-du-jour/fiche-de-question/707-3/&amp;psig=AOvVaw15GhdXCt6amNc3KOxwjhmf&amp;ust=1538667178111899" TargetMode="Externa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tags" Target="../tags/tag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tags" Target="../tags/tag40.xml"/><Relationship Id="rId7"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10" Type="http://schemas.microsoft.com/office/2007/relationships/hdphoto" Target="../media/hdphoto1.wdp"/><Relationship Id="rId4" Type="http://schemas.openxmlformats.org/officeDocument/2006/relationships/tags" Target="../tags/tag41.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5.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14.emf"/><Relationship Id="rId5" Type="http://schemas.openxmlformats.org/officeDocument/2006/relationships/tags" Target="../tags/tag48.xml"/><Relationship Id="rId10"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tags" Target="../tags/tag5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5.xml"/><Relationship Id="rId7"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10" Type="http://schemas.openxmlformats.org/officeDocument/2006/relationships/image" Target="../media/image17.png"/><Relationship Id="rId4" Type="http://schemas.openxmlformats.org/officeDocument/2006/relationships/tags" Target="../tags/tag56.xml"/><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8.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tags" Target="../tags/tag68.xml"/><Relationship Id="rId7" Type="http://schemas.microsoft.com/office/2007/relationships/hdphoto" Target="../media/hdphoto2.wdp"/><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tags" Target="../tags/tag69.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2.xml"/><Relationship Id="rId7" Type="http://schemas.openxmlformats.org/officeDocument/2006/relationships/image" Target="../media/image20.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2.xml"/><Relationship Id="rId5" Type="http://schemas.openxmlformats.org/officeDocument/2006/relationships/tags" Target="../tags/tag74.xml"/><Relationship Id="rId4" Type="http://schemas.openxmlformats.org/officeDocument/2006/relationships/tags" Target="../tags/tag73.xml"/></Relationships>
</file>

<file path=ppt/slides/_rels/slide22.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22.pn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microsoft.com/office/2007/relationships/hdphoto" Target="../media/hdphoto3.wdp"/><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91.xml"/><Relationship Id="rId7" Type="http://schemas.openxmlformats.org/officeDocument/2006/relationships/image" Target="../media/image25.jp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2.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image" Target="../media/image27.jpg"/></Relationships>
</file>

<file path=ppt/slides/_rels/slide25.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29.jpg"/><Relationship Id="rId5" Type="http://schemas.openxmlformats.org/officeDocument/2006/relationships/tags" Target="../tags/tag98.xml"/><Relationship Id="rId10" Type="http://schemas.openxmlformats.org/officeDocument/2006/relationships/image" Target="../media/image28.jpg"/><Relationship Id="rId4" Type="http://schemas.openxmlformats.org/officeDocument/2006/relationships/tags" Target="../tags/tag97.xml"/><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31.jp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30.jpg"/><Relationship Id="rId5" Type="http://schemas.openxmlformats.org/officeDocument/2006/relationships/slideLayout" Target="../slideLayouts/slideLayout2.xml"/><Relationship Id="rId4" Type="http://schemas.openxmlformats.org/officeDocument/2006/relationships/tags" Target="../tags/tag105.xml"/></Relationships>
</file>

<file path=ppt/slides/_rels/slide27.xml.rels><?xml version="1.0" encoding="UTF-8" standalone="yes"?>
<Relationships xmlns="http://schemas.openxmlformats.org/package/2006/relationships"><Relationship Id="rId8" Type="http://schemas.openxmlformats.org/officeDocument/2006/relationships/tags" Target="../tags/tag113.xml"/><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34.jp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33.jpg"/><Relationship Id="rId5" Type="http://schemas.openxmlformats.org/officeDocument/2006/relationships/tags" Target="../tags/tag110.xml"/><Relationship Id="rId10" Type="http://schemas.openxmlformats.org/officeDocument/2006/relationships/image" Target="../media/image32.jpg"/><Relationship Id="rId4" Type="http://schemas.openxmlformats.org/officeDocument/2006/relationships/tags" Target="../tags/tag109.xml"/><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18.xml"/><Relationship Id="rId7" Type="http://schemas.openxmlformats.org/officeDocument/2006/relationships/image" Target="../media/image35.jp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2.xml"/><Relationship Id="rId5" Type="http://schemas.openxmlformats.org/officeDocument/2006/relationships/tags" Target="../tags/tag120.xml"/><Relationship Id="rId4" Type="http://schemas.openxmlformats.org/officeDocument/2006/relationships/tags" Target="../tags/tag119.xml"/><Relationship Id="rId9"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39.jp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38.jpg"/><Relationship Id="rId5" Type="http://schemas.openxmlformats.org/officeDocument/2006/relationships/slideLayout" Target="../slideLayouts/slideLayout2.xml"/><Relationship Id="rId4" Type="http://schemas.openxmlformats.org/officeDocument/2006/relationships/tags" Target="../tags/tag124.xml"/></Relationships>
</file>

<file path=ppt/slides/_rels/slide3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127.xml"/><Relationship Id="rId7"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43.png"/><Relationship Id="rId5" Type="http://schemas.openxmlformats.org/officeDocument/2006/relationships/tags" Target="../tags/tag129.xml"/><Relationship Id="rId10" Type="http://schemas.openxmlformats.org/officeDocument/2006/relationships/image" Target="../media/image42.png"/><Relationship Id="rId4" Type="http://schemas.openxmlformats.org/officeDocument/2006/relationships/tags" Target="../tags/tag128.xml"/><Relationship Id="rId9" Type="http://schemas.openxmlformats.org/officeDocument/2006/relationships/image" Target="../media/image41.jpg"/></Relationships>
</file>

<file path=ppt/slides/_rels/slide32.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45.jpg"/><Relationship Id="rId5" Type="http://schemas.openxmlformats.org/officeDocument/2006/relationships/tags" Target="../tags/tag135.xml"/><Relationship Id="rId10" Type="http://schemas.openxmlformats.org/officeDocument/2006/relationships/image" Target="../media/image44.jpg"/><Relationship Id="rId4" Type="http://schemas.openxmlformats.org/officeDocument/2006/relationships/tags" Target="../tags/tag134.xml"/><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46.png"/><Relationship Id="rId5" Type="http://schemas.openxmlformats.org/officeDocument/2006/relationships/slideLayout" Target="../slideLayouts/slideLayout2.xml"/><Relationship Id="rId4" Type="http://schemas.openxmlformats.org/officeDocument/2006/relationships/tags" Target="../tags/tag142.xml"/></Relationships>
</file>

<file path=ppt/slides/_rels/slide34.xml.rels><?xml version="1.0" encoding="UTF-8" standalone="yes"?>
<Relationships xmlns="http://schemas.openxmlformats.org/package/2006/relationships"><Relationship Id="rId8" Type="http://schemas.openxmlformats.org/officeDocument/2006/relationships/tags" Target="../tags/tag150.xml"/><Relationship Id="rId13" Type="http://schemas.microsoft.com/office/2007/relationships/hdphoto" Target="../media/hdphoto4.wdp"/><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image" Target="../media/image48.png"/><Relationship Id="rId2" Type="http://schemas.openxmlformats.org/officeDocument/2006/relationships/tags" Target="../tags/tag144.xml"/><Relationship Id="rId16" Type="http://schemas.openxmlformats.org/officeDocument/2006/relationships/image" Target="../media/image50.jp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47.jpg"/><Relationship Id="rId5" Type="http://schemas.openxmlformats.org/officeDocument/2006/relationships/tags" Target="../tags/tag147.xml"/><Relationship Id="rId15" Type="http://schemas.microsoft.com/office/2007/relationships/hdphoto" Target="../media/hdphoto5.wdp"/><Relationship Id="rId10" Type="http://schemas.openxmlformats.org/officeDocument/2006/relationships/slideLayout" Target="../slideLayouts/slideLayout2.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s>
</file>

<file path=ppt/slides/_rels/slide38.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51.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164.xml"/><Relationship Id="rId7" Type="http://schemas.openxmlformats.org/officeDocument/2006/relationships/image" Target="../media/image52.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slideLayout" Target="../slideLayouts/slideLayout5.xml"/><Relationship Id="rId5" Type="http://schemas.openxmlformats.org/officeDocument/2006/relationships/tags" Target="../tags/tag166.xml"/><Relationship Id="rId10" Type="http://schemas.openxmlformats.org/officeDocument/2006/relationships/image" Target="../media/image55.png"/><Relationship Id="rId4" Type="http://schemas.openxmlformats.org/officeDocument/2006/relationships/tags" Target="../tags/tag165.xml"/><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hyperlink" Target="http://www.prevenirlefeu.co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tags" Target="../tags/tag22.xml"/><Relationship Id="rId7"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FR" dirty="0" smtClean="0"/>
              <a:t>Gérer le risque en amont et Analyser la capacité à évacuer</a:t>
            </a:r>
            <a:endParaRPr lang="fr-FR" dirty="0"/>
          </a:p>
        </p:txBody>
      </p:sp>
      <p:sp>
        <p:nvSpPr>
          <p:cNvPr id="3" name="Sous-titre 2"/>
          <p:cNvSpPr>
            <a:spLocks noGrp="1"/>
          </p:cNvSpPr>
          <p:nvPr>
            <p:ph type="subTitle" idx="1"/>
            <p:custDataLst>
              <p:tags r:id="rId2"/>
            </p:custDataLst>
          </p:nvPr>
        </p:nvSpPr>
        <p:spPr/>
        <p:txBody>
          <a:bodyPr>
            <a:noAutofit/>
          </a:bodyPr>
          <a:lstStyle/>
          <a:p>
            <a:r>
              <a:rPr lang="fr-FR" sz="1600" dirty="0" smtClean="0"/>
              <a:t>Gestion du risque en sécurité incendie (GRSI) dans les résidences accueillant des personnes présentant des limitations à l’évacuation</a:t>
            </a:r>
            <a:endParaRPr lang="fr-FR" sz="1600" dirty="0"/>
          </a:p>
        </p:txBody>
      </p:sp>
      <p:sp>
        <p:nvSpPr>
          <p:cNvPr id="4" name="Espace réservé du texte 3"/>
          <p:cNvSpPr>
            <a:spLocks noGrp="1"/>
          </p:cNvSpPr>
          <p:nvPr>
            <p:ph type="body" sz="quarter" idx="10"/>
            <p:custDataLst>
              <p:tags r:id="rId3"/>
            </p:custDataLst>
          </p:nvPr>
        </p:nvSpPr>
        <p:spPr>
          <a:xfrm>
            <a:off x="1219200" y="4606714"/>
            <a:ext cx="6553200" cy="373062"/>
          </a:xfrm>
        </p:spPr>
        <p:txBody>
          <a:bodyPr>
            <a:normAutofit/>
          </a:bodyPr>
          <a:lstStyle/>
          <a:p>
            <a:r>
              <a:rPr lang="fr-FR" dirty="0">
                <a:latin typeface="Helvetica Neue Medium"/>
                <a:cs typeface="Helvetica Neue Medium"/>
              </a:rPr>
              <a:t>Automne 2019</a:t>
            </a:r>
          </a:p>
        </p:txBody>
      </p:sp>
      <p:sp>
        <p:nvSpPr>
          <p:cNvPr id="5" name="Espace réservé du texte 4"/>
          <p:cNvSpPr>
            <a:spLocks noGrp="1"/>
          </p:cNvSpPr>
          <p:nvPr>
            <p:ph type="body" sz="quarter" idx="14"/>
            <p:custDataLst>
              <p:tags r:id="rId4"/>
            </p:custDataLst>
          </p:nvPr>
        </p:nvSpPr>
        <p:spPr/>
        <p:txBody>
          <a:bodyPr/>
          <a:lstStyle/>
          <a:p>
            <a:r>
              <a:rPr lang="fr-FR" dirty="0" smtClean="0"/>
              <a:t>Centre intégré de santé et de services sociaux de Chaudière-Appalaches</a:t>
            </a:r>
            <a:endParaRPr lang="fr-FR" dirty="0"/>
          </a:p>
        </p:txBody>
      </p:sp>
      <p:sp>
        <p:nvSpPr>
          <p:cNvPr id="7" name="Espace réservé du texte 3"/>
          <p:cNvSpPr txBox="1">
            <a:spLocks/>
          </p:cNvSpPr>
          <p:nvPr>
            <p:custDataLst>
              <p:tags r:id="rId5"/>
            </p:custDataLst>
          </p:nvPr>
        </p:nvSpPr>
        <p:spPr>
          <a:xfrm>
            <a:off x="1219200" y="5012701"/>
            <a:ext cx="6553200" cy="373062"/>
          </a:xfrm>
          <a:prstGeom prst="rect">
            <a:avLst/>
          </a:prstGeom>
        </p:spPr>
        <p:txBody>
          <a:bodyPr vert="horz" lIns="0" tIns="0" rIns="0" bIns="0" rtlCol="0">
            <a:normAutofit/>
          </a:bodyPr>
          <a:lstStyle>
            <a:lvl1pPr marL="0" indent="0" algn="l" defTabSz="457200" rtl="0" eaLnBrk="1" latinLnBrk="0" hangingPunct="1">
              <a:spcBef>
                <a:spcPct val="20000"/>
              </a:spcBef>
              <a:buFont typeface="Arial"/>
              <a:buNone/>
              <a:defRPr sz="1600" b="0" i="0" kern="1200" baseline="0">
                <a:solidFill>
                  <a:srgbClr val="646464"/>
                </a:solidFill>
                <a:latin typeface="Helvetica"/>
                <a:ea typeface="+mn-ea"/>
                <a:cs typeface="Helvetica"/>
              </a:defRPr>
            </a:lvl1pPr>
            <a:lvl2pPr marL="742950" indent="-285750" algn="l" defTabSz="457200" rtl="0" eaLnBrk="1" latinLnBrk="0" hangingPunct="1">
              <a:spcBef>
                <a:spcPct val="20000"/>
              </a:spcBef>
              <a:buFont typeface="Arial"/>
              <a:buChar char="–"/>
              <a:defRPr sz="2400" b="0" i="0" kern="1200">
                <a:solidFill>
                  <a:srgbClr val="646464"/>
                </a:solidFill>
                <a:latin typeface="Helvetica Neue Medium"/>
                <a:ea typeface="+mn-ea"/>
                <a:cs typeface="Helvetica Neue Medium"/>
              </a:defRPr>
            </a:lvl2pPr>
            <a:lvl3pPr marL="1143000" indent="-228600" algn="l" defTabSz="457200" rtl="0" eaLnBrk="1" latinLnBrk="0" hangingPunct="1">
              <a:spcBef>
                <a:spcPct val="20000"/>
              </a:spcBef>
              <a:buFont typeface="Arial"/>
              <a:buChar char="•"/>
              <a:defRPr sz="2000" b="0" i="0" kern="1200">
                <a:solidFill>
                  <a:srgbClr val="646464"/>
                </a:solidFill>
                <a:latin typeface="Helvetica Neue Medium"/>
                <a:ea typeface="+mn-ea"/>
                <a:cs typeface="Helvetica Neue Medium"/>
              </a:defRPr>
            </a:lvl3pPr>
            <a:lvl4pPr marL="1600200" indent="-228600" algn="l" defTabSz="457200" rtl="0" eaLnBrk="1" latinLnBrk="0" hangingPunct="1">
              <a:spcBef>
                <a:spcPct val="20000"/>
              </a:spcBef>
              <a:buFont typeface="Arial"/>
              <a:buChar char="–"/>
              <a:defRPr sz="1800" b="0" i="0" kern="1200">
                <a:solidFill>
                  <a:srgbClr val="646464"/>
                </a:solidFill>
                <a:latin typeface="Helvetica Neue Medium"/>
                <a:ea typeface="+mn-ea"/>
                <a:cs typeface="Helvetica Neue Medium"/>
              </a:defRPr>
            </a:lvl4pPr>
            <a:lvl5pPr marL="2057400" indent="-228600" algn="l" defTabSz="457200" rtl="0" eaLnBrk="1" latinLnBrk="0" hangingPunct="1">
              <a:spcBef>
                <a:spcPct val="20000"/>
              </a:spcBef>
              <a:buFont typeface="Arial"/>
              <a:buChar char="»"/>
              <a:defRPr sz="1800" b="0" i="0" kern="1200">
                <a:solidFill>
                  <a:srgbClr val="646464"/>
                </a:solidFill>
                <a:latin typeface="Helvetica Neue Medium"/>
                <a:ea typeface="+mn-ea"/>
                <a:cs typeface="Helvetica Neue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400" dirty="0" smtClean="0"/>
              <a:t>Kathleen Paquet, Responsable de la GRSI dans les résidences privées</a:t>
            </a:r>
            <a:endParaRPr lang="fr-FR" sz="1400" dirty="0"/>
          </a:p>
        </p:txBody>
      </p:sp>
    </p:spTree>
    <p:extLst>
      <p:ext uri="{BB962C8B-B14F-4D97-AF65-F5344CB8AC3E}">
        <p14:creationId xmlns:p14="http://schemas.microsoft.com/office/powerpoint/2010/main" val="120726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Compartimentation</a:t>
            </a:r>
            <a:endParaRPr lang="fr-CA" dirty="0"/>
          </a:p>
        </p:txBody>
      </p:sp>
      <p:sp>
        <p:nvSpPr>
          <p:cNvPr id="3" name="Espace réservé du contenu 2"/>
          <p:cNvSpPr>
            <a:spLocks noGrp="1"/>
          </p:cNvSpPr>
          <p:nvPr>
            <p:ph idx="1"/>
            <p:custDataLst>
              <p:tags r:id="rId2"/>
            </p:custDataLst>
          </p:nvPr>
        </p:nvSpPr>
        <p:spPr/>
        <p:txBody>
          <a:bodyPr>
            <a:normAutofit fontScale="92500" lnSpcReduction="10000"/>
          </a:bodyPr>
          <a:lstStyle/>
          <a:p>
            <a:r>
              <a:rPr lang="fr-CA" sz="2100" dirty="0" smtClean="0"/>
              <a:t>Définition : Partie du bâtiment délimitée par des parois (cloisons) coupe-feu appropriés.</a:t>
            </a:r>
          </a:p>
          <a:p>
            <a:r>
              <a:rPr lang="fr-CA" sz="2100" dirty="0" smtClean="0"/>
              <a:t>Grands principes</a:t>
            </a:r>
            <a:r>
              <a:rPr lang="fr-CA" sz="2000" dirty="0"/>
              <a:t> :</a:t>
            </a:r>
            <a:endParaRPr lang="fr-CA" sz="2100" dirty="0" smtClean="0"/>
          </a:p>
          <a:p>
            <a:pPr lvl="1"/>
            <a:r>
              <a:rPr lang="fr-CA" sz="2100" dirty="0" smtClean="0"/>
              <a:t>Chaque cloison (murs, plancher ou porte) ralentit</a:t>
            </a:r>
            <a:br>
              <a:rPr lang="fr-CA" sz="2100" dirty="0" smtClean="0"/>
            </a:br>
            <a:r>
              <a:rPr lang="fr-CA" sz="2100" dirty="0" smtClean="0"/>
              <a:t>la propagation de la flamme et de la fumée;</a:t>
            </a:r>
          </a:p>
          <a:p>
            <a:pPr lvl="1"/>
            <a:r>
              <a:rPr lang="fr-CA" sz="2100" dirty="0" smtClean="0"/>
              <a:t>Le feu double d’ampleur chaque minute;</a:t>
            </a:r>
          </a:p>
          <a:p>
            <a:pPr lvl="1"/>
            <a:r>
              <a:rPr lang="fr-CA" sz="2100" dirty="0" smtClean="0"/>
              <a:t>La fumée monte (attention aux retombées);</a:t>
            </a:r>
          </a:p>
          <a:p>
            <a:pPr lvl="1"/>
            <a:r>
              <a:rPr lang="fr-CA" sz="2100" dirty="0" smtClean="0"/>
              <a:t>Plus le compartiment est grand, moins vite</a:t>
            </a:r>
            <a:br>
              <a:rPr lang="fr-CA" sz="2100" dirty="0" smtClean="0"/>
            </a:br>
            <a:r>
              <a:rPr lang="fr-CA" sz="2100" dirty="0" smtClean="0"/>
              <a:t>il va se remplir;</a:t>
            </a:r>
          </a:p>
          <a:p>
            <a:pPr lvl="1"/>
            <a:r>
              <a:rPr lang="fr-CA" sz="2100" dirty="0" smtClean="0"/>
              <a:t>Plus le plafond est élevé, moins vite la fumée</a:t>
            </a:r>
            <a:br>
              <a:rPr lang="fr-CA" sz="2100" dirty="0" smtClean="0"/>
            </a:br>
            <a:r>
              <a:rPr lang="fr-CA" sz="2100" dirty="0" smtClean="0"/>
              <a:t>atteindra la personne.</a:t>
            </a:r>
          </a:p>
          <a:p>
            <a:r>
              <a:rPr lang="fr-CA" sz="2100" dirty="0" smtClean="0"/>
              <a:t>Toutefois, plus la distance à parcourir pour se rendre en lieu sûr est grande, plus long est le temps avant d’être en sécurité</a:t>
            </a:r>
            <a:r>
              <a:rPr lang="fr-CA" dirty="0" smtClean="0"/>
              <a:t>.</a:t>
            </a:r>
            <a:endParaRPr lang="fr-CA" dirty="0"/>
          </a:p>
        </p:txBody>
      </p:sp>
      <p:pic>
        <p:nvPicPr>
          <p:cNvPr id="4" name="Image 3"/>
          <p:cNvPicPr>
            <a:picLocks noChangeAspect="1"/>
          </p:cNvPicPr>
          <p:nvPr>
            <p:custDataLst>
              <p:tags r:id="rId3"/>
            </p:custDataLst>
          </p:nvPr>
        </p:nvPicPr>
        <p:blipFill>
          <a:blip r:embed="rId5"/>
          <a:stretch>
            <a:fillRect/>
          </a:stretch>
        </p:blipFill>
        <p:spPr>
          <a:xfrm>
            <a:off x="7290236" y="2876297"/>
            <a:ext cx="1396564" cy="2112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6239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Compartimentation verticale</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Sépare un étage en plus d’un secteur</a:t>
            </a:r>
            <a:endParaRPr lang="fr-CA" dirty="0"/>
          </a:p>
        </p:txBody>
      </p:sp>
      <p:pic>
        <p:nvPicPr>
          <p:cNvPr id="4" name="Picture 2" descr="Image result for bâtiment en séparation coupe feu">
            <a:hlinkClick r:id="rId5"/>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143000" y="2597846"/>
            <a:ext cx="6978534" cy="323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08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Compartimentation horizontale</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Ralentit la propagation d’un étage à l’autre :</a:t>
            </a:r>
          </a:p>
          <a:p>
            <a:pPr lvl="1"/>
            <a:r>
              <a:rPr lang="fr-CA" dirty="0" smtClean="0"/>
              <a:t>cage d’escalier fermée;</a:t>
            </a:r>
          </a:p>
          <a:p>
            <a:pPr lvl="1"/>
            <a:r>
              <a:rPr lang="fr-CA" dirty="0" smtClean="0"/>
              <a:t>porte en haut ou en bas de l’escalier.</a:t>
            </a:r>
            <a:endParaRPr lang="fr-CA" dirty="0"/>
          </a:p>
        </p:txBody>
      </p:sp>
      <p:pic>
        <p:nvPicPr>
          <p:cNvPr id="4" name="Image 3"/>
          <p:cNvPicPr>
            <a:picLocks noChangeAspect="1"/>
          </p:cNvPicPr>
          <p:nvPr>
            <p:custDataLst>
              <p:tags r:id="rId3"/>
            </p:custDataLst>
          </p:nvPr>
        </p:nvPicPr>
        <p:blipFill rotWithShape="1">
          <a:blip r:embed="rId6"/>
          <a:srcRect l="2254" t="1602" r="1828" b="1530"/>
          <a:stretch/>
        </p:blipFill>
        <p:spPr>
          <a:xfrm>
            <a:off x="1289304" y="3328416"/>
            <a:ext cx="2871216" cy="2633472"/>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custDataLst>
              <p:tags r:id="rId4"/>
            </p:custDataLst>
          </p:nvPr>
        </p:nvPicPr>
        <p:blipFill>
          <a:blip r:embed="rId7"/>
          <a:stretch>
            <a:fillRect/>
          </a:stretch>
        </p:blipFill>
        <p:spPr>
          <a:xfrm>
            <a:off x="4432628" y="3307179"/>
            <a:ext cx="3982063" cy="2654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81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Compartimentation</a:t>
            </a:r>
            <a:endParaRPr lang="fr-CA" dirty="0"/>
          </a:p>
        </p:txBody>
      </p:sp>
      <p:sp>
        <p:nvSpPr>
          <p:cNvPr id="3" name="Espace réservé du contenu 2"/>
          <p:cNvSpPr>
            <a:spLocks noGrp="1"/>
          </p:cNvSpPr>
          <p:nvPr>
            <p:ph idx="1"/>
            <p:custDataLst>
              <p:tags r:id="rId2"/>
            </p:custDataLst>
          </p:nvPr>
        </p:nvSpPr>
        <p:spPr/>
        <p:txBody>
          <a:bodyPr>
            <a:normAutofit/>
          </a:bodyPr>
          <a:lstStyle/>
          <a:p>
            <a:r>
              <a:rPr lang="fr-CA" dirty="0" smtClean="0"/>
              <a:t>Répartition de la </a:t>
            </a:r>
            <a:r>
              <a:rPr lang="fr-CA" dirty="0"/>
              <a:t>clientèle :</a:t>
            </a:r>
            <a:endParaRPr lang="fr-CA" dirty="0" smtClean="0"/>
          </a:p>
          <a:p>
            <a:pPr lvl="1"/>
            <a:r>
              <a:rPr lang="fr-CA" dirty="0" smtClean="0"/>
              <a:t>Éviter de concentrer toute la clientèle qui présente des limitations à l’évacuation dans un même compartiment du bâtiment.</a:t>
            </a:r>
          </a:p>
          <a:p>
            <a:pPr lvl="2"/>
            <a:r>
              <a:rPr lang="fr-CA" dirty="0" smtClean="0"/>
              <a:t>De nuit, le personnel est en nombre réduit;</a:t>
            </a:r>
          </a:p>
          <a:p>
            <a:pPr lvl="2"/>
            <a:r>
              <a:rPr lang="fr-CA" dirty="0" smtClean="0"/>
              <a:t>L’incendie qui débute dans un compartiment pourra être circonscrit pendant un moment dans ce compartiment avant d’atteindre les autres;</a:t>
            </a:r>
          </a:p>
          <a:p>
            <a:pPr lvl="2"/>
            <a:r>
              <a:rPr lang="fr-CA" dirty="0" smtClean="0"/>
              <a:t>Si tous les résidents sont localisés dans un même compartiment, le personnel ne sera pas en mesure de tous les évacuer vers un lieu temporairement sécuritaire dans un délai raisonnable.</a:t>
            </a:r>
            <a:endParaRPr lang="fr-CA" dirty="0"/>
          </a:p>
        </p:txBody>
      </p:sp>
    </p:spTree>
    <p:extLst>
      <p:ext uri="{BB962C8B-B14F-4D97-AF65-F5344CB8AC3E}">
        <p14:creationId xmlns:p14="http://schemas.microsoft.com/office/powerpoint/2010/main" val="1487367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Étages</a:t>
            </a:r>
            <a:endParaRPr lang="fr-CA" dirty="0"/>
          </a:p>
        </p:txBody>
      </p:sp>
      <p:sp>
        <p:nvSpPr>
          <p:cNvPr id="3" name="Espace réservé du contenu 2"/>
          <p:cNvSpPr>
            <a:spLocks noGrp="1"/>
          </p:cNvSpPr>
          <p:nvPr>
            <p:ph idx="1"/>
            <p:custDataLst>
              <p:tags r:id="rId2"/>
            </p:custDataLst>
          </p:nvPr>
        </p:nvSpPr>
        <p:spPr>
          <a:xfrm>
            <a:off x="1143000" y="1695450"/>
            <a:ext cx="7543800" cy="4430713"/>
          </a:xfrm>
        </p:spPr>
        <p:txBody>
          <a:bodyPr>
            <a:normAutofit/>
          </a:bodyPr>
          <a:lstStyle/>
          <a:p>
            <a:r>
              <a:rPr lang="fr-CA" sz="2000" dirty="0" smtClean="0"/>
              <a:t>Nombre et </a:t>
            </a:r>
            <a:r>
              <a:rPr lang="fr-CA" sz="2000" dirty="0"/>
              <a:t>niveau :</a:t>
            </a:r>
            <a:endParaRPr lang="fr-CA" sz="2000" dirty="0" smtClean="0"/>
          </a:p>
          <a:p>
            <a:pPr lvl="1"/>
            <a:r>
              <a:rPr lang="fr-CA" sz="2000" dirty="0" smtClean="0"/>
              <a:t>On peut descendre une personne en utilisant la technique de transport avec drap (ou autre équipement), mais pas la monter. </a:t>
            </a:r>
          </a:p>
          <a:p>
            <a:pPr lvl="1"/>
            <a:r>
              <a:rPr lang="fr-CA" sz="2000" dirty="0" smtClean="0"/>
              <a:t>Plus cette personne est localisée sur un étage supérieur, plus long est le délai avant qu’elle soit en lieu sûr et que l’aidant puisse poursuivre l’évacuation des autres résidents.</a:t>
            </a:r>
            <a:endParaRPr lang="fr-CA" sz="2000" dirty="0"/>
          </a:p>
        </p:txBody>
      </p:sp>
      <p:grpSp>
        <p:nvGrpSpPr>
          <p:cNvPr id="10" name="Groupe 9"/>
          <p:cNvGrpSpPr/>
          <p:nvPr>
            <p:custDataLst>
              <p:tags r:id="rId3"/>
            </p:custDataLst>
          </p:nvPr>
        </p:nvGrpSpPr>
        <p:grpSpPr>
          <a:xfrm>
            <a:off x="2364693" y="4394640"/>
            <a:ext cx="5100413" cy="2073351"/>
            <a:chOff x="2798688" y="3962488"/>
            <a:chExt cx="5741809" cy="2423625"/>
          </a:xfrm>
        </p:grpSpPr>
        <p:pic>
          <p:nvPicPr>
            <p:cNvPr id="4" name="Image 3"/>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2798688" y="3962488"/>
              <a:ext cx="3757560" cy="2423625"/>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custDataLst>
                <p:tags r:id="rId5"/>
              </p:custDataLst>
            </p:nvPr>
          </p:nvPicPr>
          <p:blipFill rotWithShape="1">
            <a:blip r:embed="rId9">
              <a:extLst>
                <a:ext uri="{BEBA8EAE-BF5A-486C-A8C5-ECC9F3942E4B}">
                  <a14:imgProps xmlns:a14="http://schemas.microsoft.com/office/drawing/2010/main">
                    <a14:imgLayer r:embed="rId10">
                      <a14:imgEffect>
                        <a14:backgroundRemoval t="30667" b="68889" l="0" r="100000"/>
                      </a14:imgEffect>
                    </a14:imgLayer>
                  </a14:imgProps>
                </a:ext>
              </a:extLst>
            </a:blip>
            <a:srcRect l="344" t="31211" r="-344" b="31802"/>
            <a:stretch/>
          </p:blipFill>
          <p:spPr>
            <a:xfrm>
              <a:off x="6677485" y="4801733"/>
              <a:ext cx="1863012" cy="699685"/>
            </a:xfrm>
            <a:prstGeom prst="rect">
              <a:avLst/>
            </a:prstGeom>
          </p:spPr>
        </p:pic>
        <p:cxnSp>
          <p:nvCxnSpPr>
            <p:cNvPr id="6" name="Connecteur droit avec flèche 5"/>
            <p:cNvCxnSpPr/>
            <p:nvPr>
              <p:custDataLst>
                <p:tags r:id="rId6"/>
              </p:custDataLst>
            </p:nvPr>
          </p:nvCxnSpPr>
          <p:spPr>
            <a:xfrm>
              <a:off x="6423246" y="4197096"/>
              <a:ext cx="0" cy="192906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1200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Issues</a:t>
            </a:r>
            <a:endParaRPr lang="fr-CA" dirty="0"/>
          </a:p>
        </p:txBody>
      </p:sp>
      <p:sp>
        <p:nvSpPr>
          <p:cNvPr id="3" name="Espace réservé du contenu 2"/>
          <p:cNvSpPr>
            <a:spLocks noGrp="1"/>
          </p:cNvSpPr>
          <p:nvPr>
            <p:ph idx="1"/>
            <p:custDataLst>
              <p:tags r:id="rId2"/>
            </p:custDataLst>
          </p:nvPr>
        </p:nvSpPr>
        <p:spPr>
          <a:xfrm>
            <a:off x="1143000" y="1695450"/>
            <a:ext cx="7543800" cy="4430713"/>
          </a:xfrm>
        </p:spPr>
        <p:txBody>
          <a:bodyPr>
            <a:normAutofit/>
          </a:bodyPr>
          <a:lstStyle/>
          <a:p>
            <a:r>
              <a:rPr lang="fr-CA" sz="2000" dirty="0" smtClean="0"/>
              <a:t>Nombre et </a:t>
            </a:r>
            <a:r>
              <a:rPr lang="fr-CA" sz="2000" dirty="0"/>
              <a:t>proximité :</a:t>
            </a:r>
            <a:endParaRPr lang="fr-CA" sz="2000" dirty="0" smtClean="0"/>
          </a:p>
          <a:p>
            <a:pPr lvl="1"/>
            <a:r>
              <a:rPr lang="fr-CA" sz="2000" dirty="0" smtClean="0"/>
              <a:t>Plus longue est la distance à parcourir jusqu’à un lieu sécuritaire, plus le temps sera long pour l’aidant de sécuriser le résident et moins de temps il aura pour s’occuper des autres.</a:t>
            </a:r>
            <a:endParaRPr lang="fr-CA" sz="2000" dirty="0"/>
          </a:p>
        </p:txBody>
      </p:sp>
      <p:pic>
        <p:nvPicPr>
          <p:cNvPr id="4" name="Image 3"/>
          <p:cNvPicPr>
            <a:picLocks noChangeAspect="1"/>
          </p:cNvPicPr>
          <p:nvPr>
            <p:custDataLst>
              <p:tags r:id="rId3"/>
            </p:custDataLst>
          </p:nvPr>
        </p:nvPicPr>
        <p:blipFill>
          <a:blip r:embed="rId11"/>
          <a:stretch>
            <a:fillRect/>
          </a:stretch>
        </p:blipFill>
        <p:spPr>
          <a:xfrm>
            <a:off x="2413091" y="3485032"/>
            <a:ext cx="5551334" cy="2467374"/>
          </a:xfrm>
          <a:prstGeom prst="rect">
            <a:avLst/>
          </a:prstGeom>
        </p:spPr>
      </p:pic>
      <p:sp>
        <p:nvSpPr>
          <p:cNvPr id="7" name="Flèche vers le bas 6"/>
          <p:cNvSpPr/>
          <p:nvPr>
            <p:custDataLst>
              <p:tags r:id="rId4"/>
            </p:custDataLst>
          </p:nvPr>
        </p:nvSpPr>
        <p:spPr>
          <a:xfrm rot="12704742">
            <a:off x="4386875" y="5031562"/>
            <a:ext cx="326619" cy="63252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a:p>
        </p:txBody>
      </p:sp>
      <p:sp>
        <p:nvSpPr>
          <p:cNvPr id="8" name="Flèche vers le bas 7"/>
          <p:cNvSpPr/>
          <p:nvPr>
            <p:custDataLst>
              <p:tags r:id="rId5"/>
            </p:custDataLst>
          </p:nvPr>
        </p:nvSpPr>
        <p:spPr>
          <a:xfrm rot="3958042">
            <a:off x="6658450" y="3168769"/>
            <a:ext cx="326619" cy="63252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CA"/>
          </a:p>
        </p:txBody>
      </p:sp>
      <p:sp>
        <p:nvSpPr>
          <p:cNvPr id="10" name="Flèche vers le bas 9"/>
          <p:cNvSpPr/>
          <p:nvPr>
            <p:custDataLst>
              <p:tags r:id="rId6"/>
            </p:custDataLst>
          </p:nvPr>
        </p:nvSpPr>
        <p:spPr>
          <a:xfrm rot="9519851">
            <a:off x="3588311" y="5412660"/>
            <a:ext cx="326619" cy="63252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
        <p:nvSpPr>
          <p:cNvPr id="11" name="Flèche vers le bas 10"/>
          <p:cNvSpPr/>
          <p:nvPr>
            <p:custDataLst>
              <p:tags r:id="rId7"/>
            </p:custDataLst>
          </p:nvPr>
        </p:nvSpPr>
        <p:spPr>
          <a:xfrm rot="12988202">
            <a:off x="6407259" y="5284742"/>
            <a:ext cx="326619" cy="63252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pic>
        <p:nvPicPr>
          <p:cNvPr id="12" name="Image 11"/>
          <p:cNvPicPr>
            <a:picLocks noChangeAspect="1"/>
          </p:cNvPicPr>
          <p:nvPr>
            <p:custDataLst>
              <p:tags r:id="rId8"/>
            </p:custDataLst>
          </p:nvPr>
        </p:nvPicPr>
        <p:blipFill>
          <a:blip r:embed="rId12"/>
          <a:stretch>
            <a:fillRect/>
          </a:stretch>
        </p:blipFill>
        <p:spPr>
          <a:xfrm>
            <a:off x="4458367" y="4431645"/>
            <a:ext cx="623197" cy="623197"/>
          </a:xfrm>
          <a:prstGeom prst="rect">
            <a:avLst/>
          </a:prstGeom>
        </p:spPr>
      </p:pic>
      <p:pic>
        <p:nvPicPr>
          <p:cNvPr id="13" name="Image 12"/>
          <p:cNvPicPr>
            <a:picLocks noChangeAspect="1"/>
          </p:cNvPicPr>
          <p:nvPr>
            <p:custDataLst>
              <p:tags r:id="rId9"/>
            </p:custDataLst>
          </p:nvPr>
        </p:nvPicPr>
        <p:blipFill>
          <a:blip r:embed="rId12"/>
          <a:stretch>
            <a:fillRect/>
          </a:stretch>
        </p:blipFill>
        <p:spPr>
          <a:xfrm>
            <a:off x="5744028" y="3389832"/>
            <a:ext cx="623197" cy="623197"/>
          </a:xfrm>
          <a:prstGeom prst="rect">
            <a:avLst/>
          </a:prstGeom>
        </p:spPr>
      </p:pic>
    </p:spTree>
    <p:extLst>
      <p:ext uri="{BB962C8B-B14F-4D97-AF65-F5344CB8AC3E}">
        <p14:creationId xmlns:p14="http://schemas.microsoft.com/office/powerpoint/2010/main" val="12784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Cage d’escalier d’issue</a:t>
            </a:r>
            <a:endParaRPr lang="fr-CA" dirty="0"/>
          </a:p>
        </p:txBody>
      </p:sp>
      <p:sp>
        <p:nvSpPr>
          <p:cNvPr id="3" name="Espace réservé du contenu 2"/>
          <p:cNvSpPr>
            <a:spLocks noGrp="1"/>
          </p:cNvSpPr>
          <p:nvPr>
            <p:ph idx="1"/>
            <p:custDataLst>
              <p:tags r:id="rId2"/>
            </p:custDataLst>
          </p:nvPr>
        </p:nvSpPr>
        <p:spPr>
          <a:xfrm>
            <a:off x="1143000" y="1695450"/>
            <a:ext cx="7543800" cy="4430713"/>
          </a:xfrm>
        </p:spPr>
        <p:txBody>
          <a:bodyPr>
            <a:normAutofit/>
          </a:bodyPr>
          <a:lstStyle/>
          <a:p>
            <a:r>
              <a:rPr lang="fr-CA" sz="2000" dirty="0" smtClean="0"/>
              <a:t>Dimension et sortie </a:t>
            </a:r>
            <a:r>
              <a:rPr lang="fr-CA" sz="2000" dirty="0"/>
              <a:t>extérieure :</a:t>
            </a:r>
            <a:endParaRPr lang="fr-CA" sz="2000" dirty="0" smtClean="0"/>
          </a:p>
          <a:p>
            <a:pPr lvl="1"/>
            <a:r>
              <a:rPr lang="fr-CA" sz="2000" dirty="0" smtClean="0"/>
              <a:t>Le palier de la cage d’escalier doit être suffisamment </a:t>
            </a:r>
            <a:r>
              <a:rPr lang="fr-CA" sz="2000" dirty="0"/>
              <a:t>g</a:t>
            </a:r>
            <a:r>
              <a:rPr lang="fr-CA" sz="2000" dirty="0" smtClean="0"/>
              <a:t>rand pour accueillir les personnes qui ne peuvent descendre seules;</a:t>
            </a:r>
          </a:p>
          <a:p>
            <a:pPr lvl="1"/>
            <a:r>
              <a:rPr lang="fr-CA" sz="2000" dirty="0" smtClean="0"/>
              <a:t>En l’absence d’une sortie accessible directement dans la cage d’escalier, on doit retourner dans une partie du bâtiment dont la sortie pourrait être compromise.</a:t>
            </a:r>
            <a:endParaRPr lang="fr-CA" sz="2000" dirty="0"/>
          </a:p>
        </p:txBody>
      </p:sp>
      <p:pic>
        <p:nvPicPr>
          <p:cNvPr id="4" name="Image 3"/>
          <p:cNvPicPr>
            <a:picLocks noChangeAspect="1"/>
          </p:cNvPicPr>
          <p:nvPr>
            <p:custDataLst>
              <p:tags r:id="rId3"/>
            </p:custDataLst>
          </p:nvPr>
        </p:nvPicPr>
        <p:blipFill rotWithShape="1">
          <a:blip r:embed="rId8"/>
          <a:srcRect l="2254" t="1602" r="1828" b="1530"/>
          <a:stretch/>
        </p:blipFill>
        <p:spPr>
          <a:xfrm>
            <a:off x="1143000" y="4180583"/>
            <a:ext cx="2354908" cy="2159916"/>
          </a:xfrm>
          <a:prstGeom prst="rect">
            <a:avLst/>
          </a:prstGeom>
          <a:ln>
            <a:noFill/>
          </a:ln>
          <a:effectLst>
            <a:outerShdw blurRad="292100" dist="139700" dir="2700000" algn="tl" rotWithShape="0">
              <a:srgbClr val="333333">
                <a:alpha val="65000"/>
              </a:srgbClr>
            </a:outerShdw>
          </a:effectLst>
        </p:spPr>
      </p:pic>
      <p:grpSp>
        <p:nvGrpSpPr>
          <p:cNvPr id="7" name="Groupe 6"/>
          <p:cNvGrpSpPr/>
          <p:nvPr>
            <p:custDataLst>
              <p:tags r:id="rId4"/>
            </p:custDataLst>
          </p:nvPr>
        </p:nvGrpSpPr>
        <p:grpSpPr>
          <a:xfrm>
            <a:off x="4399981" y="4180583"/>
            <a:ext cx="2166741" cy="2332402"/>
            <a:chOff x="4521901" y="3781159"/>
            <a:chExt cx="2166741" cy="2701633"/>
          </a:xfrm>
        </p:grpSpPr>
        <p:pic>
          <p:nvPicPr>
            <p:cNvPr id="5" name="Image 4"/>
            <p:cNvPicPr>
              <a:picLocks noChangeAspect="1"/>
            </p:cNvPicPr>
            <p:nvPr>
              <p:custDataLst>
                <p:tags r:id="rId5"/>
              </p:custDataLst>
            </p:nvPr>
          </p:nvPicPr>
          <p:blipFill rotWithShape="1">
            <a:blip r:embed="rId9"/>
            <a:srcRect t="3835"/>
            <a:stretch/>
          </p:blipFill>
          <p:spPr>
            <a:xfrm>
              <a:off x="4521901" y="3781159"/>
              <a:ext cx="2166741" cy="2516454"/>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custDataLst>
                <p:tags r:id="rId6"/>
              </p:custDataLst>
            </p:nvPr>
          </p:nvPicPr>
          <p:blipFill>
            <a:blip r:embed="rId10"/>
            <a:stretch>
              <a:fillRect/>
            </a:stretch>
          </p:blipFill>
          <p:spPr>
            <a:xfrm rot="15188944">
              <a:off x="4872920" y="5577526"/>
              <a:ext cx="916173" cy="894359"/>
            </a:xfrm>
            <a:prstGeom prst="rect">
              <a:avLst/>
            </a:prstGeom>
          </p:spPr>
        </p:pic>
      </p:grpSp>
    </p:spTree>
    <p:extLst>
      <p:ext uri="{BB962C8B-B14F-4D97-AF65-F5344CB8AC3E}">
        <p14:creationId xmlns:p14="http://schemas.microsoft.com/office/powerpoint/2010/main" val="2222685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Issues (suite)</a:t>
            </a:r>
            <a:endParaRPr lang="fr-CA" dirty="0"/>
          </a:p>
        </p:txBody>
      </p:sp>
      <p:sp>
        <p:nvSpPr>
          <p:cNvPr id="3" name="Espace réservé du contenu 2"/>
          <p:cNvSpPr>
            <a:spLocks noGrp="1"/>
          </p:cNvSpPr>
          <p:nvPr>
            <p:ph idx="1"/>
            <p:custDataLst>
              <p:tags r:id="rId2"/>
            </p:custDataLst>
          </p:nvPr>
        </p:nvSpPr>
        <p:spPr/>
        <p:txBody>
          <a:bodyPr>
            <a:normAutofit lnSpcReduction="10000"/>
          </a:bodyPr>
          <a:lstStyle/>
          <a:p>
            <a:r>
              <a:rPr lang="fr-CA" sz="1800" dirty="0" smtClean="0"/>
              <a:t>Sortie extérieure menant au sol et à une voie de </a:t>
            </a:r>
            <a:r>
              <a:rPr lang="fr-CA" sz="1800" dirty="0"/>
              <a:t>circulation :</a:t>
            </a:r>
            <a:endParaRPr lang="fr-CA" sz="1800" dirty="0" smtClean="0"/>
          </a:p>
          <a:p>
            <a:pPr lvl="1"/>
            <a:r>
              <a:rPr lang="fr-CA" sz="1800" dirty="0" smtClean="0"/>
              <a:t>L’extérieur demeure le lieu plus sécuritaire en incendie;</a:t>
            </a:r>
          </a:p>
          <a:p>
            <a:pPr lvl="1"/>
            <a:r>
              <a:rPr lang="fr-CA" sz="1800" dirty="0" smtClean="0"/>
              <a:t>Le balcon peut s’avérer être un piège s’il ne mène pas au sol (délai d’intervention trop long)</a:t>
            </a:r>
          </a:p>
          <a:p>
            <a:pPr lvl="1"/>
            <a:r>
              <a:rPr lang="fr-CA" sz="1800" dirty="0" smtClean="0"/>
              <a:t>Le balcon combustible doit être protégé.</a:t>
            </a:r>
          </a:p>
          <a:p>
            <a:r>
              <a:rPr lang="fr-CA" sz="1800" dirty="0" smtClean="0"/>
              <a:t>Grands </a:t>
            </a:r>
            <a:r>
              <a:rPr lang="fr-CA" sz="1800" dirty="0"/>
              <a:t>principes :</a:t>
            </a:r>
            <a:endParaRPr lang="fr-CA" sz="1800" dirty="0" smtClean="0"/>
          </a:p>
          <a:p>
            <a:pPr lvl="1"/>
            <a:r>
              <a:rPr lang="fr-CA" sz="1800" dirty="0" smtClean="0"/>
              <a:t>Le verre éclate sous l’action de la chaleur;</a:t>
            </a:r>
          </a:p>
          <a:p>
            <a:pPr lvl="1"/>
            <a:r>
              <a:rPr lang="fr-CA" sz="1800" dirty="0" smtClean="0"/>
              <a:t>La flamme monte.</a:t>
            </a:r>
          </a:p>
          <a:p>
            <a:r>
              <a:rPr lang="fr-CA" sz="1800" dirty="0" smtClean="0"/>
              <a:t>Balcon </a:t>
            </a:r>
            <a:r>
              <a:rPr lang="fr-CA" sz="1800" dirty="0"/>
              <a:t>protégé :</a:t>
            </a:r>
            <a:endParaRPr lang="fr-CA" sz="1800" dirty="0" smtClean="0"/>
          </a:p>
          <a:p>
            <a:pPr lvl="1"/>
            <a:r>
              <a:rPr lang="fr-CA" sz="1800" dirty="0" smtClean="0"/>
              <a:t>Pas de fenêtre sous le balcon;</a:t>
            </a:r>
          </a:p>
          <a:p>
            <a:pPr lvl="1"/>
            <a:r>
              <a:rPr lang="fr-CA" sz="1800" dirty="0" smtClean="0"/>
              <a:t>Sinon, prévoir une fenêtre en verre broché</a:t>
            </a:r>
            <a:br>
              <a:rPr lang="fr-CA" sz="1800" dirty="0" smtClean="0"/>
            </a:br>
            <a:r>
              <a:rPr lang="fr-CA" sz="1800" dirty="0" smtClean="0"/>
              <a:t>ou laminé;</a:t>
            </a:r>
          </a:p>
          <a:p>
            <a:pPr lvl="1"/>
            <a:r>
              <a:rPr lang="fr-CA" sz="1800" dirty="0" smtClean="0"/>
              <a:t>Sinon, un matériel incombustible doit protéger le dessous du balcon.</a:t>
            </a:r>
            <a:endParaRPr lang="fr-CA" sz="1800" dirty="0"/>
          </a:p>
        </p:txBody>
      </p:sp>
      <p:pic>
        <p:nvPicPr>
          <p:cNvPr id="4" name="Image 3"/>
          <p:cNvPicPr>
            <a:picLocks noChangeAspect="1"/>
          </p:cNvPicPr>
          <p:nvPr>
            <p:custDataLst>
              <p:tags r:id="rId3"/>
            </p:custDataLst>
          </p:nvPr>
        </p:nvPicPr>
        <p:blipFill rotWithShape="1">
          <a:blip r:embed="rId5">
            <a:extLst>
              <a:ext uri="{28A0092B-C50C-407E-A947-70E740481C1C}">
                <a14:useLocalDpi xmlns:a14="http://schemas.microsoft.com/office/drawing/2010/main" val="0"/>
              </a:ext>
            </a:extLst>
          </a:blip>
          <a:srcRect l="3898" t="9328" r="28517" b="18255"/>
          <a:stretch/>
        </p:blipFill>
        <p:spPr>
          <a:xfrm>
            <a:off x="6565392" y="2862903"/>
            <a:ext cx="2029968" cy="2407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255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Réglementation du bâtiment</a:t>
            </a:r>
            <a:endParaRPr lang="fr-CA" dirty="0"/>
          </a:p>
        </p:txBody>
      </p:sp>
      <p:sp>
        <p:nvSpPr>
          <p:cNvPr id="3" name="Espace réservé du contenu 2"/>
          <p:cNvSpPr>
            <a:spLocks noGrp="1"/>
          </p:cNvSpPr>
          <p:nvPr>
            <p:ph idx="1"/>
            <p:custDataLst>
              <p:tags r:id="rId2"/>
            </p:custDataLst>
          </p:nvPr>
        </p:nvSpPr>
        <p:spPr>
          <a:xfrm>
            <a:off x="1143000" y="1938527"/>
            <a:ext cx="7543800" cy="3630169"/>
          </a:xfrm>
        </p:spPr>
        <p:txBody>
          <a:bodyPr/>
          <a:lstStyle/>
          <a:p>
            <a:r>
              <a:rPr lang="fr-CA" sz="2000" dirty="0"/>
              <a:t>Toutes les RPA sont assujetties à la réglementation du bâtiment;</a:t>
            </a:r>
          </a:p>
          <a:p>
            <a:r>
              <a:rPr lang="fr-CA" sz="2000" dirty="0"/>
              <a:t>Toutes les RTF ainsi que les RI de 9 résidents et moins ne sont pas assujetties à la réglementation provinciale, mais assujetties à celle municipale;</a:t>
            </a:r>
          </a:p>
          <a:p>
            <a:r>
              <a:rPr lang="fr-CA" sz="2000" dirty="0"/>
              <a:t>Les autres RI sont assujetties si :</a:t>
            </a:r>
          </a:p>
          <a:p>
            <a:pPr lvl="1"/>
            <a:r>
              <a:rPr lang="fr-CA" sz="2000" dirty="0"/>
              <a:t>possèdent 10 chambres et plus;</a:t>
            </a:r>
          </a:p>
          <a:p>
            <a:pPr lvl="1"/>
            <a:r>
              <a:rPr lang="fr-CA" sz="2000" dirty="0"/>
              <a:t>plus de 2 étages et plus de 8 logements</a:t>
            </a:r>
            <a:r>
              <a:rPr lang="fr-CA" sz="2000" dirty="0" smtClean="0"/>
              <a:t>.</a:t>
            </a:r>
          </a:p>
          <a:p>
            <a:pPr marL="57150" indent="0">
              <a:buNone/>
            </a:pPr>
            <a:endParaRPr lang="fr-CA" dirty="0"/>
          </a:p>
        </p:txBody>
      </p:sp>
    </p:spTree>
    <p:extLst>
      <p:ext uri="{BB962C8B-B14F-4D97-AF65-F5344CB8AC3E}">
        <p14:creationId xmlns:p14="http://schemas.microsoft.com/office/powerpoint/2010/main" val="362867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Équipements de protection incendie</a:t>
            </a:r>
            <a:endParaRPr lang="fr-CA" dirty="0"/>
          </a:p>
        </p:txBody>
      </p:sp>
      <p:sp>
        <p:nvSpPr>
          <p:cNvPr id="3" name="Espace réservé du contenu 2"/>
          <p:cNvSpPr>
            <a:spLocks noGrp="1"/>
          </p:cNvSpPr>
          <p:nvPr>
            <p:ph idx="1"/>
            <p:custDataLst>
              <p:tags r:id="rId2"/>
            </p:custDataLst>
          </p:nvPr>
        </p:nvSpPr>
        <p:spPr/>
        <p:txBody>
          <a:bodyPr>
            <a:normAutofit lnSpcReduction="10000"/>
          </a:bodyPr>
          <a:lstStyle/>
          <a:p>
            <a:r>
              <a:rPr lang="fr-CA" dirty="0"/>
              <a:t>Détection :</a:t>
            </a:r>
            <a:endParaRPr lang="fr-CA" dirty="0" smtClean="0"/>
          </a:p>
          <a:p>
            <a:pPr lvl="1"/>
            <a:r>
              <a:rPr lang="fr-CA" dirty="0" smtClean="0"/>
              <a:t>Avertisseurs;</a:t>
            </a:r>
          </a:p>
          <a:p>
            <a:pPr lvl="1"/>
            <a:r>
              <a:rPr lang="fr-CA" dirty="0" smtClean="0"/>
              <a:t>Détecteurs;</a:t>
            </a:r>
          </a:p>
          <a:p>
            <a:r>
              <a:rPr lang="fr-CA" dirty="0" smtClean="0"/>
              <a:t>Système </a:t>
            </a:r>
            <a:r>
              <a:rPr lang="fr-CA" dirty="0"/>
              <a:t>d’alarme </a:t>
            </a:r>
            <a:r>
              <a:rPr lang="fr-CA" dirty="0" smtClean="0"/>
              <a:t>:</a:t>
            </a:r>
          </a:p>
          <a:p>
            <a:pPr lvl="1"/>
            <a:r>
              <a:rPr lang="fr-CA" dirty="0" smtClean="0"/>
              <a:t>Signal simple;</a:t>
            </a:r>
          </a:p>
          <a:p>
            <a:pPr lvl="1"/>
            <a:r>
              <a:rPr lang="fr-CA" dirty="0" smtClean="0"/>
              <a:t>Signal double;</a:t>
            </a:r>
          </a:p>
          <a:p>
            <a:pPr lvl="1"/>
            <a:r>
              <a:rPr lang="fr-CA" dirty="0" smtClean="0"/>
              <a:t>Avertisseur sonore et visuel;</a:t>
            </a:r>
          </a:p>
          <a:p>
            <a:r>
              <a:rPr lang="fr-CA" dirty="0" smtClean="0"/>
              <a:t>Système de gicleurs;</a:t>
            </a:r>
          </a:p>
          <a:p>
            <a:r>
              <a:rPr lang="fr-CA" dirty="0" smtClean="0"/>
              <a:t>Extincteur portatif;</a:t>
            </a:r>
          </a:p>
          <a:p>
            <a:r>
              <a:rPr lang="fr-CA" dirty="0" smtClean="0"/>
              <a:t>Ascenseur pompier.</a:t>
            </a:r>
            <a:endParaRPr lang="fr-CA" dirty="0"/>
          </a:p>
        </p:txBody>
      </p:sp>
    </p:spTree>
    <p:extLst>
      <p:ext uri="{BB962C8B-B14F-4D97-AF65-F5344CB8AC3E}">
        <p14:creationId xmlns:p14="http://schemas.microsoft.com/office/powerpoint/2010/main" val="418010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Objectifs de la présentation</a:t>
            </a:r>
            <a:endParaRPr lang="fr-FR" dirty="0"/>
          </a:p>
        </p:txBody>
      </p:sp>
      <p:sp>
        <p:nvSpPr>
          <p:cNvPr id="3" name="Espace réservé du contenu 2"/>
          <p:cNvSpPr>
            <a:spLocks noGrp="1"/>
          </p:cNvSpPr>
          <p:nvPr>
            <p:ph idx="1"/>
            <p:custDataLst>
              <p:tags r:id="rId2"/>
            </p:custDataLst>
          </p:nvPr>
        </p:nvSpPr>
        <p:spPr>
          <a:xfrm>
            <a:off x="1143000" y="1866901"/>
            <a:ext cx="7543800" cy="3939540"/>
          </a:xfrm>
        </p:spPr>
        <p:txBody>
          <a:bodyPr/>
          <a:lstStyle/>
          <a:p>
            <a:r>
              <a:rPr lang="fr-FR" dirty="0" smtClean="0"/>
              <a:t>Présenter l’approche en GRSI;</a:t>
            </a:r>
          </a:p>
          <a:p>
            <a:r>
              <a:rPr lang="fr-FR" dirty="0" smtClean="0"/>
              <a:t>Sensibiliser sur les éléments à tenir compte afin d’assurer la sécurité des résidents selon leur incapacité à évacuer :</a:t>
            </a:r>
          </a:p>
          <a:p>
            <a:pPr lvl="1"/>
            <a:r>
              <a:rPr lang="fr-FR" dirty="0" smtClean="0"/>
              <a:t>Bâtiment et règlementation;</a:t>
            </a:r>
          </a:p>
          <a:p>
            <a:pPr lvl="1"/>
            <a:r>
              <a:rPr lang="fr-FR" dirty="0" smtClean="0"/>
              <a:t>Équipements de protection incendie;</a:t>
            </a:r>
          </a:p>
          <a:p>
            <a:pPr lvl="1"/>
            <a:r>
              <a:rPr lang="fr-FR" dirty="0" smtClean="0"/>
              <a:t>Équipements d’aide à l’évacuation;</a:t>
            </a:r>
          </a:p>
          <a:p>
            <a:pPr lvl="1"/>
            <a:r>
              <a:rPr lang="fr-FR" dirty="0" smtClean="0"/>
              <a:t>Interventions des services de sécurité incendie;</a:t>
            </a:r>
          </a:p>
          <a:p>
            <a:pPr lvl="1"/>
            <a:r>
              <a:rPr lang="fr-FR" dirty="0" smtClean="0"/>
              <a:t>Analyse de la capacité à évacuer.</a:t>
            </a:r>
            <a:endParaRPr lang="fr-FR" dirty="0"/>
          </a:p>
        </p:txBody>
      </p:sp>
    </p:spTree>
    <p:extLst>
      <p:ext uri="{BB962C8B-B14F-4D97-AF65-F5344CB8AC3E}">
        <p14:creationId xmlns:p14="http://schemas.microsoft.com/office/powerpoint/2010/main" val="92801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Détection - Avertisseur</a:t>
            </a:r>
            <a:endParaRPr lang="fr-CA" dirty="0"/>
          </a:p>
        </p:txBody>
      </p:sp>
      <p:sp>
        <p:nvSpPr>
          <p:cNvPr id="3" name="Espace réservé du contenu 2"/>
          <p:cNvSpPr>
            <a:spLocks noGrp="1"/>
          </p:cNvSpPr>
          <p:nvPr>
            <p:ph idx="1"/>
            <p:custDataLst>
              <p:tags r:id="rId2"/>
            </p:custDataLst>
          </p:nvPr>
        </p:nvSpPr>
        <p:spPr>
          <a:xfrm>
            <a:off x="1143000" y="1866900"/>
            <a:ext cx="7543800" cy="4090555"/>
          </a:xfrm>
        </p:spPr>
        <p:txBody>
          <a:bodyPr>
            <a:normAutofit/>
          </a:bodyPr>
          <a:lstStyle/>
          <a:p>
            <a:r>
              <a:rPr lang="fr-CA" sz="2000" dirty="0" smtClean="0"/>
              <a:t>Appareil qui émet un signal sonore seulement dans la pièce où il est installé.</a:t>
            </a:r>
          </a:p>
          <a:p>
            <a:pPr lvl="1"/>
            <a:r>
              <a:rPr lang="fr-CA" sz="2000" dirty="0" smtClean="0"/>
              <a:t>Les avertisseurs de fumée peuvent être reliés de manière à ce que le déclenchement de l’un déclenche tous les autres.</a:t>
            </a:r>
            <a:endParaRPr lang="fr-CA" sz="2000" dirty="0"/>
          </a:p>
        </p:txBody>
      </p:sp>
      <p:pic>
        <p:nvPicPr>
          <p:cNvPr id="4" name="Image 3"/>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ackgroundRemoval t="2136" b="100000" l="3301" r="95728"/>
                    </a14:imgEffect>
                  </a14:imgLayer>
                </a14:imgProps>
              </a:ext>
            </a:extLst>
          </a:blip>
          <a:stretch>
            <a:fillRect/>
          </a:stretch>
        </p:blipFill>
        <p:spPr>
          <a:xfrm rot="990905">
            <a:off x="6209962" y="3633037"/>
            <a:ext cx="2223016" cy="2223016"/>
          </a:xfrm>
          <a:prstGeom prst="rect">
            <a:avLst/>
          </a:prstGeom>
          <a:ln>
            <a:noFill/>
          </a:ln>
          <a:effectLst>
            <a:outerShdw blurRad="292100" dist="139700" dir="2700000" algn="tl" rotWithShape="0">
              <a:srgbClr val="333333">
                <a:alpha val="65000"/>
              </a:srgbClr>
            </a:outerShdw>
          </a:effectLst>
        </p:spPr>
      </p:pic>
      <p:grpSp>
        <p:nvGrpSpPr>
          <p:cNvPr id="10" name="Groupe 9"/>
          <p:cNvGrpSpPr/>
          <p:nvPr>
            <p:custDataLst>
              <p:tags r:id="rId4"/>
            </p:custDataLst>
          </p:nvPr>
        </p:nvGrpSpPr>
        <p:grpSpPr>
          <a:xfrm rot="269949">
            <a:off x="5750499" y="3681177"/>
            <a:ext cx="1167244" cy="1157469"/>
            <a:chOff x="720296" y="4194686"/>
            <a:chExt cx="1167244" cy="1157469"/>
          </a:xfrm>
        </p:grpSpPr>
        <p:sp>
          <p:nvSpPr>
            <p:cNvPr id="6" name="Organigramme : Connecteur 5"/>
            <p:cNvSpPr/>
            <p:nvPr/>
          </p:nvSpPr>
          <p:spPr>
            <a:xfrm>
              <a:off x="1339234" y="4744544"/>
              <a:ext cx="192024" cy="202360"/>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
          <p:nvSpPr>
            <p:cNvPr id="7" name="Arc 6"/>
            <p:cNvSpPr/>
            <p:nvPr/>
          </p:nvSpPr>
          <p:spPr>
            <a:xfrm rot="13823157">
              <a:off x="1102319" y="4586989"/>
              <a:ext cx="722229" cy="616761"/>
            </a:xfrm>
            <a:prstGeom prst="arc">
              <a:avLst>
                <a:gd name="adj1" fmla="val 16678884"/>
                <a:gd name="adj2" fmla="val 1930719"/>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CA"/>
            </a:p>
          </p:txBody>
        </p:sp>
        <p:sp>
          <p:nvSpPr>
            <p:cNvPr id="8" name="Arc 7"/>
            <p:cNvSpPr/>
            <p:nvPr/>
          </p:nvSpPr>
          <p:spPr>
            <a:xfrm rot="13254842">
              <a:off x="935907" y="4356309"/>
              <a:ext cx="841447" cy="883330"/>
            </a:xfrm>
            <a:prstGeom prst="arc">
              <a:avLst>
                <a:gd name="adj1" fmla="val 16465176"/>
                <a:gd name="adj2" fmla="val 2654796"/>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CA"/>
            </a:p>
          </p:txBody>
        </p:sp>
        <p:sp>
          <p:nvSpPr>
            <p:cNvPr id="9" name="Arc 8"/>
            <p:cNvSpPr/>
            <p:nvPr/>
          </p:nvSpPr>
          <p:spPr>
            <a:xfrm rot="15028110">
              <a:off x="725183" y="4189799"/>
              <a:ext cx="1157469" cy="1167244"/>
            </a:xfrm>
            <a:prstGeom prst="arc">
              <a:avLst>
                <a:gd name="adj1" fmla="val 14767677"/>
                <a:gd name="adj2" fmla="val 84650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CA"/>
            </a:p>
          </p:txBody>
        </p:sp>
      </p:grpSp>
    </p:spTree>
    <p:extLst>
      <p:ext uri="{BB962C8B-B14F-4D97-AF65-F5344CB8AC3E}">
        <p14:creationId xmlns:p14="http://schemas.microsoft.com/office/powerpoint/2010/main" val="386751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Détection - Détecteur</a:t>
            </a:r>
            <a:endParaRPr lang="fr-CA" dirty="0"/>
          </a:p>
        </p:txBody>
      </p:sp>
      <p:sp>
        <p:nvSpPr>
          <p:cNvPr id="3" name="Espace réservé du contenu 2"/>
          <p:cNvSpPr>
            <a:spLocks noGrp="1"/>
          </p:cNvSpPr>
          <p:nvPr>
            <p:ph idx="1"/>
            <p:custDataLst>
              <p:tags r:id="rId2"/>
            </p:custDataLst>
          </p:nvPr>
        </p:nvSpPr>
        <p:spPr>
          <a:xfrm>
            <a:off x="1143000" y="1695450"/>
            <a:ext cx="6219334" cy="4430713"/>
          </a:xfrm>
        </p:spPr>
        <p:txBody>
          <a:bodyPr>
            <a:normAutofit/>
          </a:bodyPr>
          <a:lstStyle/>
          <a:p>
            <a:r>
              <a:rPr lang="fr-CA" sz="2000" dirty="0" smtClean="0"/>
              <a:t>Appareil qui envoie un signal à un panneau de contrôle qui déclenche une alarme dans tout le bâtiment :</a:t>
            </a:r>
          </a:p>
          <a:p>
            <a:pPr lvl="1"/>
            <a:r>
              <a:rPr lang="fr-CA" sz="2000" dirty="0" smtClean="0"/>
              <a:t>Dans les pièces, il permet de réagir dès le début de l’incendie;</a:t>
            </a:r>
          </a:p>
          <a:p>
            <a:pPr lvl="1"/>
            <a:r>
              <a:rPr lang="fr-CA" sz="2000" dirty="0" smtClean="0"/>
              <a:t>Dans les corridors, il avertit les usagers une fois que la fumée est dans le corridor;</a:t>
            </a:r>
          </a:p>
          <a:p>
            <a:pPr lvl="1"/>
            <a:r>
              <a:rPr lang="fr-CA" sz="2000" dirty="0" smtClean="0"/>
              <a:t>On n’installe pas de détecteur de fumée dans un logement (déclenche l’alarme générale lors de la cuisson);</a:t>
            </a:r>
          </a:p>
          <a:p>
            <a:pPr lvl="1"/>
            <a:r>
              <a:rPr lang="fr-CA" sz="2000" dirty="0" smtClean="0"/>
              <a:t>Il existe des détecteurs de chaleur qui se déclenchent sous l’action de la chaleur et non de la fumée (moins sensibles).</a:t>
            </a:r>
            <a:endParaRPr lang="fr-CA" sz="2000" dirty="0"/>
          </a:p>
        </p:txBody>
      </p:sp>
      <p:pic>
        <p:nvPicPr>
          <p:cNvPr id="4" name="Image 3"/>
          <p:cNvPicPr>
            <a:picLocks noChangeAspect="1"/>
          </p:cNvPicPr>
          <p:nvPr>
            <p:custDataLst>
              <p:tags r:id="rId3"/>
            </p:custDataLst>
          </p:nvPr>
        </p:nvPicPr>
        <p:blipFill>
          <a:blip r:embed="rId7"/>
          <a:stretch>
            <a:fillRect/>
          </a:stretch>
        </p:blipFill>
        <p:spPr>
          <a:xfrm rot="19224329">
            <a:off x="7498901" y="2313615"/>
            <a:ext cx="1204841" cy="886392"/>
          </a:xfrm>
          <a:prstGeom prst="rect">
            <a:avLst/>
          </a:prstGeom>
        </p:spPr>
      </p:pic>
      <p:pic>
        <p:nvPicPr>
          <p:cNvPr id="5" name="Image 4"/>
          <p:cNvPicPr>
            <a:picLocks noChangeAspect="1"/>
          </p:cNvPicPr>
          <p:nvPr>
            <p:custDataLst>
              <p:tags r:id="rId4"/>
            </p:custDataLst>
          </p:nvPr>
        </p:nvPicPr>
        <p:blipFill>
          <a:blip r:embed="rId8"/>
          <a:stretch>
            <a:fillRect/>
          </a:stretch>
        </p:blipFill>
        <p:spPr>
          <a:xfrm>
            <a:off x="7418623" y="4304728"/>
            <a:ext cx="1450974" cy="1158340"/>
          </a:xfrm>
          <a:prstGeom prst="rect">
            <a:avLst/>
          </a:prstGeom>
        </p:spPr>
      </p:pic>
      <p:grpSp>
        <p:nvGrpSpPr>
          <p:cNvPr id="6" name="Groupe 5"/>
          <p:cNvGrpSpPr/>
          <p:nvPr>
            <p:custDataLst>
              <p:tags r:id="rId5"/>
            </p:custDataLst>
          </p:nvPr>
        </p:nvGrpSpPr>
        <p:grpSpPr>
          <a:xfrm rot="5754386">
            <a:off x="8140707" y="3897698"/>
            <a:ext cx="737015" cy="715254"/>
            <a:chOff x="720296" y="4194686"/>
            <a:chExt cx="1167244" cy="1157469"/>
          </a:xfrm>
        </p:grpSpPr>
        <p:sp>
          <p:nvSpPr>
            <p:cNvPr id="7" name="Organigramme : Connecteur 6"/>
            <p:cNvSpPr/>
            <p:nvPr/>
          </p:nvSpPr>
          <p:spPr>
            <a:xfrm>
              <a:off x="1339234" y="4744544"/>
              <a:ext cx="192024" cy="202360"/>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
          <p:nvSpPr>
            <p:cNvPr id="8" name="Arc 7"/>
            <p:cNvSpPr/>
            <p:nvPr/>
          </p:nvSpPr>
          <p:spPr>
            <a:xfrm rot="13823157">
              <a:off x="1102319" y="4586989"/>
              <a:ext cx="722229" cy="616761"/>
            </a:xfrm>
            <a:prstGeom prst="arc">
              <a:avLst>
                <a:gd name="adj1" fmla="val 16678884"/>
                <a:gd name="adj2" fmla="val 1930719"/>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CA"/>
            </a:p>
          </p:txBody>
        </p:sp>
        <p:sp>
          <p:nvSpPr>
            <p:cNvPr id="9" name="Arc 8"/>
            <p:cNvSpPr/>
            <p:nvPr/>
          </p:nvSpPr>
          <p:spPr>
            <a:xfrm rot="13254842">
              <a:off x="935907" y="4356309"/>
              <a:ext cx="841447" cy="883330"/>
            </a:xfrm>
            <a:prstGeom prst="arc">
              <a:avLst>
                <a:gd name="adj1" fmla="val 16465176"/>
                <a:gd name="adj2" fmla="val 2654796"/>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CA"/>
            </a:p>
          </p:txBody>
        </p:sp>
        <p:sp>
          <p:nvSpPr>
            <p:cNvPr id="10" name="Arc 9"/>
            <p:cNvSpPr/>
            <p:nvPr/>
          </p:nvSpPr>
          <p:spPr>
            <a:xfrm rot="15028110">
              <a:off x="725183" y="4189799"/>
              <a:ext cx="1157469" cy="1167244"/>
            </a:xfrm>
            <a:prstGeom prst="arc">
              <a:avLst>
                <a:gd name="adj1" fmla="val 14767677"/>
                <a:gd name="adj2" fmla="val 84650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CA"/>
            </a:p>
          </p:txBody>
        </p:sp>
      </p:grpSp>
    </p:spTree>
    <p:extLst>
      <p:ext uri="{BB962C8B-B14F-4D97-AF65-F5344CB8AC3E}">
        <p14:creationId xmlns:p14="http://schemas.microsoft.com/office/powerpoint/2010/main" val="2696362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Système d’alarme incendie</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Trois composantes</a:t>
            </a:r>
            <a:endParaRPr lang="fr-CA" dirty="0"/>
          </a:p>
        </p:txBody>
      </p:sp>
      <p:grpSp>
        <p:nvGrpSpPr>
          <p:cNvPr id="6" name="Groupe 5"/>
          <p:cNvGrpSpPr/>
          <p:nvPr>
            <p:custDataLst>
              <p:tags r:id="rId3"/>
            </p:custDataLst>
          </p:nvPr>
        </p:nvGrpSpPr>
        <p:grpSpPr>
          <a:xfrm>
            <a:off x="3069246" y="2741629"/>
            <a:ext cx="3691307" cy="2701144"/>
            <a:chOff x="2508325" y="2638952"/>
            <a:chExt cx="4127350" cy="2956816"/>
          </a:xfrm>
        </p:grpSpPr>
        <p:pic>
          <p:nvPicPr>
            <p:cNvPr id="4" name="Image 3"/>
            <p:cNvPicPr>
              <a:picLocks noChangeAspect="1"/>
            </p:cNvPicPr>
            <p:nvPr>
              <p:custDataLst>
                <p:tags r:id="rId10"/>
              </p:custDataLst>
            </p:nvPr>
          </p:nvPicPr>
          <p:blipFill>
            <a:blip r:embed="rId13"/>
            <a:stretch>
              <a:fillRect/>
            </a:stretch>
          </p:blipFill>
          <p:spPr>
            <a:xfrm>
              <a:off x="2508325" y="2638952"/>
              <a:ext cx="4127350" cy="2956816"/>
            </a:xfrm>
            <a:prstGeom prst="rect">
              <a:avLst/>
            </a:prstGeom>
          </p:spPr>
        </p:pic>
        <p:pic>
          <p:nvPicPr>
            <p:cNvPr id="5" name="Image 4"/>
            <p:cNvPicPr>
              <a:picLocks noChangeAspect="1"/>
            </p:cNvPicPr>
            <p:nvPr>
              <p:custDataLst>
                <p:tags r:id="rId11"/>
              </p:custDataLst>
            </p:nvPr>
          </p:nvPicPr>
          <p:blipFill>
            <a:blip r:embed="rId14">
              <a:extLst>
                <a:ext uri="{BEBA8EAE-BF5A-486C-A8C5-ECC9F3942E4B}">
                  <a14:imgProps xmlns:a14="http://schemas.microsoft.com/office/drawing/2010/main">
                    <a14:imgLayer r:embed="rId15">
                      <a14:imgEffect>
                        <a14:backgroundRemoval t="3158" b="93158" l="9664" r="89916"/>
                      </a14:imgEffect>
                    </a14:imgLayer>
                  </a14:imgProps>
                </a:ext>
              </a:extLst>
            </a:blip>
            <a:stretch>
              <a:fillRect/>
            </a:stretch>
          </p:blipFill>
          <p:spPr>
            <a:xfrm>
              <a:off x="4732020" y="2706640"/>
              <a:ext cx="1613916" cy="1288420"/>
            </a:xfrm>
            <a:prstGeom prst="rect">
              <a:avLst/>
            </a:prstGeom>
          </p:spPr>
        </p:pic>
      </p:grpSp>
      <p:sp>
        <p:nvSpPr>
          <p:cNvPr id="7" name="ZoneTexte 6"/>
          <p:cNvSpPr txBox="1"/>
          <p:nvPr>
            <p:custDataLst>
              <p:tags r:id="rId4"/>
            </p:custDataLst>
          </p:nvPr>
        </p:nvSpPr>
        <p:spPr>
          <a:xfrm>
            <a:off x="6645219" y="3223871"/>
            <a:ext cx="2104102" cy="369332"/>
          </a:xfrm>
          <a:prstGeom prst="rect">
            <a:avLst/>
          </a:prstGeom>
          <a:noFill/>
        </p:spPr>
        <p:txBody>
          <a:bodyPr wrap="none" rtlCol="0">
            <a:spAutoFit/>
          </a:bodyPr>
          <a:lstStyle/>
          <a:p>
            <a:r>
              <a:rPr lang="fr-CA" dirty="0" smtClean="0">
                <a:solidFill>
                  <a:srgbClr val="646464"/>
                </a:solidFill>
                <a:latin typeface="Helvetica Neue Medium"/>
              </a:rPr>
              <a:t>Avertisseur sonore</a:t>
            </a:r>
            <a:endParaRPr lang="fr-CA" dirty="0">
              <a:solidFill>
                <a:srgbClr val="646464"/>
              </a:solidFill>
              <a:latin typeface="Helvetica Neue Medium"/>
            </a:endParaRPr>
          </a:p>
        </p:txBody>
      </p:sp>
      <p:sp>
        <p:nvSpPr>
          <p:cNvPr id="8" name="ZoneTexte 7"/>
          <p:cNvSpPr txBox="1"/>
          <p:nvPr>
            <p:custDataLst>
              <p:tags r:id="rId5"/>
            </p:custDataLst>
          </p:nvPr>
        </p:nvSpPr>
        <p:spPr>
          <a:xfrm>
            <a:off x="3943318" y="5688838"/>
            <a:ext cx="3672800" cy="369332"/>
          </a:xfrm>
          <a:prstGeom prst="rect">
            <a:avLst/>
          </a:prstGeom>
          <a:noFill/>
        </p:spPr>
        <p:txBody>
          <a:bodyPr wrap="none" rtlCol="0">
            <a:spAutoFit/>
          </a:bodyPr>
          <a:lstStyle/>
          <a:p>
            <a:r>
              <a:rPr lang="fr-CA" dirty="0" smtClean="0">
                <a:solidFill>
                  <a:srgbClr val="646464"/>
                </a:solidFill>
                <a:latin typeface="Helvetica Neue Medium"/>
              </a:rPr>
              <a:t>Détecteur de fumée ou de chaleur</a:t>
            </a:r>
            <a:endParaRPr lang="fr-CA" dirty="0">
              <a:solidFill>
                <a:srgbClr val="646464"/>
              </a:solidFill>
              <a:latin typeface="Helvetica Neue Medium"/>
            </a:endParaRPr>
          </a:p>
        </p:txBody>
      </p:sp>
      <p:sp>
        <p:nvSpPr>
          <p:cNvPr id="9" name="ZoneTexte 8"/>
          <p:cNvSpPr txBox="1"/>
          <p:nvPr>
            <p:custDataLst>
              <p:tags r:id="rId6"/>
            </p:custDataLst>
          </p:nvPr>
        </p:nvSpPr>
        <p:spPr>
          <a:xfrm>
            <a:off x="475465" y="3481316"/>
            <a:ext cx="2313454" cy="369332"/>
          </a:xfrm>
          <a:prstGeom prst="rect">
            <a:avLst/>
          </a:prstGeom>
          <a:noFill/>
        </p:spPr>
        <p:txBody>
          <a:bodyPr wrap="none" rtlCol="0">
            <a:spAutoFit/>
          </a:bodyPr>
          <a:lstStyle/>
          <a:p>
            <a:r>
              <a:rPr lang="fr-CA" dirty="0" smtClean="0">
                <a:solidFill>
                  <a:srgbClr val="646464"/>
                </a:solidFill>
                <a:latin typeface="Helvetica Neue Medium"/>
              </a:rPr>
              <a:t>Panneau de contrôle</a:t>
            </a:r>
            <a:endParaRPr lang="fr-CA" dirty="0">
              <a:solidFill>
                <a:srgbClr val="646464"/>
              </a:solidFill>
              <a:latin typeface="Helvetica Neue Medium"/>
            </a:endParaRPr>
          </a:p>
        </p:txBody>
      </p:sp>
      <p:sp>
        <p:nvSpPr>
          <p:cNvPr id="10" name="Flèche droite 9"/>
          <p:cNvSpPr/>
          <p:nvPr>
            <p:custDataLst>
              <p:tags r:id="rId7"/>
            </p:custDataLst>
          </p:nvPr>
        </p:nvSpPr>
        <p:spPr>
          <a:xfrm>
            <a:off x="2780813" y="3577434"/>
            <a:ext cx="356615" cy="18501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
        <p:nvSpPr>
          <p:cNvPr id="13" name="Flèche droite 12"/>
          <p:cNvSpPr/>
          <p:nvPr>
            <p:custDataLst>
              <p:tags r:id="rId8"/>
            </p:custDataLst>
          </p:nvPr>
        </p:nvSpPr>
        <p:spPr>
          <a:xfrm rot="10800000">
            <a:off x="6310732" y="3300611"/>
            <a:ext cx="356615" cy="18501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
        <p:nvSpPr>
          <p:cNvPr id="14" name="Flèche droite 13"/>
          <p:cNvSpPr/>
          <p:nvPr>
            <p:custDataLst>
              <p:tags r:id="rId9"/>
            </p:custDataLst>
          </p:nvPr>
        </p:nvSpPr>
        <p:spPr>
          <a:xfrm rot="16200000">
            <a:off x="5601411" y="5405303"/>
            <a:ext cx="356615" cy="18501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0517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Système d’alarme</a:t>
            </a:r>
            <a:endParaRPr lang="fr-CA" dirty="0"/>
          </a:p>
        </p:txBody>
      </p:sp>
      <p:sp>
        <p:nvSpPr>
          <p:cNvPr id="3" name="Espace réservé du contenu 2"/>
          <p:cNvSpPr>
            <a:spLocks noGrp="1"/>
          </p:cNvSpPr>
          <p:nvPr>
            <p:ph idx="1"/>
            <p:custDataLst>
              <p:tags r:id="rId2"/>
            </p:custDataLst>
          </p:nvPr>
        </p:nvSpPr>
        <p:spPr>
          <a:xfrm>
            <a:off x="1143000" y="1695450"/>
            <a:ext cx="7543800" cy="4430713"/>
          </a:xfrm>
        </p:spPr>
        <p:txBody>
          <a:bodyPr>
            <a:noAutofit/>
          </a:bodyPr>
          <a:lstStyle/>
          <a:p>
            <a:r>
              <a:rPr lang="fr-CA" sz="2000" dirty="0" smtClean="0"/>
              <a:t>Signal simple (plus rapidement avisé</a:t>
            </a:r>
            <a:r>
              <a:rPr lang="fr-CA" sz="2000" dirty="0"/>
              <a:t>)  :</a:t>
            </a:r>
            <a:endParaRPr lang="fr-CA" sz="2000" dirty="0" smtClean="0"/>
          </a:p>
          <a:p>
            <a:pPr lvl="1"/>
            <a:r>
              <a:rPr lang="fr-CA" sz="2000" dirty="0" smtClean="0"/>
              <a:t>Sonne sur détection de fumée ou de chaleur.</a:t>
            </a:r>
          </a:p>
          <a:p>
            <a:r>
              <a:rPr lang="fr-CA" sz="2000" dirty="0" smtClean="0"/>
              <a:t>Signal </a:t>
            </a:r>
            <a:r>
              <a:rPr lang="fr-CA" sz="2000" dirty="0"/>
              <a:t>double :</a:t>
            </a:r>
            <a:endParaRPr lang="fr-CA" sz="2000" dirty="0" smtClean="0"/>
          </a:p>
          <a:p>
            <a:pPr lvl="1"/>
            <a:r>
              <a:rPr lang="fr-CA" sz="2000" dirty="0" smtClean="0"/>
              <a:t>Sonne seulement au panneau en premier lieu (pré-alerte);</a:t>
            </a:r>
          </a:p>
          <a:p>
            <a:pPr lvl="1"/>
            <a:r>
              <a:rPr lang="fr-CA" sz="2000" dirty="0" smtClean="0"/>
              <a:t>Une personne doit être présente au panneau en tout temps pour déclencher la procédure de vérification, de validation ou pour passer en alarme générale, au besoin (cela permet d’éviter une évacuation si l’alarme n’est pas fondée);</a:t>
            </a:r>
          </a:p>
          <a:p>
            <a:pPr lvl="1"/>
            <a:r>
              <a:rPr lang="fr-CA" sz="2000" dirty="0" smtClean="0"/>
              <a:t>Sonne en alarme générale après 5 min de délai maximum;</a:t>
            </a:r>
          </a:p>
          <a:p>
            <a:pPr lvl="1"/>
            <a:r>
              <a:rPr lang="fr-CA" sz="2000" dirty="0" smtClean="0"/>
              <a:t>Peut être déclenché avant, manuellement, avec une clé que l’on actionne au panneau ou sur une station manuelle;</a:t>
            </a:r>
          </a:p>
          <a:p>
            <a:pPr lvl="1"/>
            <a:r>
              <a:rPr lang="fr-CA" sz="2000" dirty="0" smtClean="0"/>
              <a:t>Brigade de 3 personnes obligatoire.</a:t>
            </a:r>
            <a:endParaRPr lang="fr-CA" sz="2000" dirty="0"/>
          </a:p>
        </p:txBody>
      </p:sp>
      <p:pic>
        <p:nvPicPr>
          <p:cNvPr id="4" name="Image 3"/>
          <p:cNvPicPr>
            <a:picLocks noChangeAspect="1"/>
          </p:cNvPicPr>
          <p:nvPr>
            <p:custDataLst>
              <p:tags r:id="rId3"/>
            </p:custDataLst>
          </p:nvPr>
        </p:nvPicPr>
        <p:blipFill>
          <a:blip r:embed="rId5"/>
          <a:stretch>
            <a:fillRect/>
          </a:stretch>
        </p:blipFill>
        <p:spPr>
          <a:xfrm rot="521064">
            <a:off x="351963" y="4658086"/>
            <a:ext cx="951058" cy="1274174"/>
          </a:xfrm>
          <a:prstGeom prst="rect">
            <a:avLst/>
          </a:prstGeom>
        </p:spPr>
      </p:pic>
    </p:spTree>
    <p:extLst>
      <p:ext uri="{BB962C8B-B14F-4D97-AF65-F5344CB8AC3E}">
        <p14:creationId xmlns:p14="http://schemas.microsoft.com/office/powerpoint/2010/main" val="817524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Système d’alarme (suite)</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Avertisseur sonore, vibratoire ou visuel</a:t>
            </a:r>
            <a:endParaRPr lang="fr-CA" dirty="0"/>
          </a:p>
        </p:txBody>
      </p:sp>
      <p:pic>
        <p:nvPicPr>
          <p:cNvPr id="4" name="Image 3"/>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11176" t="10703" r="10819" b="11860"/>
          <a:stretch/>
        </p:blipFill>
        <p:spPr>
          <a:xfrm>
            <a:off x="1276835" y="2941311"/>
            <a:ext cx="1283486" cy="1274117"/>
          </a:xfrm>
          <a:prstGeom prst="rect">
            <a:avLst/>
          </a:prstGeom>
        </p:spPr>
      </p:pic>
      <p:pic>
        <p:nvPicPr>
          <p:cNvPr id="5" name="Image 4"/>
          <p:cNvPicPr>
            <a:picLocks noChangeAspect="1"/>
          </p:cNvPicPr>
          <p:nvPr>
            <p:custDataLst>
              <p:tags r:id="rId4"/>
            </p:custDataLst>
          </p:nvPr>
        </p:nvPicPr>
        <p:blipFill>
          <a:blip r:embed="rId8"/>
          <a:stretch>
            <a:fillRect/>
          </a:stretch>
        </p:blipFill>
        <p:spPr>
          <a:xfrm>
            <a:off x="2970488" y="3353641"/>
            <a:ext cx="3229148" cy="2685628"/>
          </a:xfrm>
          <a:prstGeom prst="rect">
            <a:avLst/>
          </a:prstGeom>
        </p:spPr>
      </p:pic>
      <p:pic>
        <p:nvPicPr>
          <p:cNvPr id="6" name="Image 5"/>
          <p:cNvPicPr>
            <a:picLocks noChangeAspect="1"/>
          </p:cNvPicPr>
          <p:nvPr>
            <p:custDataLst>
              <p:tags r:id="rId5"/>
            </p:custDataLst>
          </p:nvPr>
        </p:nvPicPr>
        <p:blipFill rotWithShape="1">
          <a:blip r:embed="rId9">
            <a:extLst>
              <a:ext uri="{28A0092B-C50C-407E-A947-70E740481C1C}">
                <a14:useLocalDpi xmlns:a14="http://schemas.microsoft.com/office/drawing/2010/main" val="0"/>
              </a:ext>
            </a:extLst>
          </a:blip>
          <a:srcRect l="12255" t="6434" r="14873" b="12330"/>
          <a:stretch/>
        </p:blipFill>
        <p:spPr>
          <a:xfrm>
            <a:off x="6609803" y="2800538"/>
            <a:ext cx="1729313" cy="1625761"/>
          </a:xfrm>
          <a:prstGeom prst="rect">
            <a:avLst/>
          </a:prstGeom>
        </p:spPr>
      </p:pic>
    </p:spTree>
    <p:extLst>
      <p:ext uri="{BB962C8B-B14F-4D97-AF65-F5344CB8AC3E}">
        <p14:creationId xmlns:p14="http://schemas.microsoft.com/office/powerpoint/2010/main" val="3690040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Système de gicleurs</a:t>
            </a:r>
            <a:endParaRPr lang="fr-CA" dirty="0"/>
          </a:p>
        </p:txBody>
      </p:sp>
      <p:sp>
        <p:nvSpPr>
          <p:cNvPr id="3" name="Espace réservé du contenu 2"/>
          <p:cNvSpPr>
            <a:spLocks noGrp="1"/>
          </p:cNvSpPr>
          <p:nvPr>
            <p:ph idx="1"/>
            <p:custDataLst>
              <p:tags r:id="rId2"/>
            </p:custDataLst>
          </p:nvPr>
        </p:nvSpPr>
        <p:spPr/>
        <p:txBody>
          <a:bodyPr/>
          <a:lstStyle/>
          <a:p>
            <a:r>
              <a:rPr lang="fr-CA" sz="2000" dirty="0" smtClean="0"/>
              <a:t>Permet de circonscrire un début d’incendie à sa pièce d’origine.</a:t>
            </a:r>
          </a:p>
          <a:p>
            <a:r>
              <a:rPr lang="fr-CA" sz="2000" dirty="0" smtClean="0"/>
              <a:t>Note importante : la tête du gicleur ne laisse échapper l’eau que lorsque l’ampoule a fondu par l’action de la chaleur.</a:t>
            </a:r>
          </a:p>
          <a:p>
            <a:endParaRPr lang="fr-CA" dirty="0"/>
          </a:p>
        </p:txBody>
      </p:sp>
      <p:pic>
        <p:nvPicPr>
          <p:cNvPr id="4" name="Image 3"/>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941133" y="4115404"/>
            <a:ext cx="1853627" cy="1628102"/>
          </a:xfrm>
          <a:prstGeom prst="rect">
            <a:avLst/>
          </a:prstGeom>
        </p:spPr>
      </p:pic>
      <p:pic>
        <p:nvPicPr>
          <p:cNvPr id="5" name="Image 4"/>
          <p:cNvPicPr>
            <a:picLocks noChangeAspect="1"/>
          </p:cNvPicPr>
          <p:nvPr>
            <p:custDataLst>
              <p:tags r:id="rId4"/>
            </p:custDataLst>
          </p:nvPr>
        </p:nvPicPr>
        <p:blipFill rotWithShape="1">
          <a:blip r:embed="rId11">
            <a:extLst>
              <a:ext uri="{28A0092B-C50C-407E-A947-70E740481C1C}">
                <a14:useLocalDpi xmlns:a14="http://schemas.microsoft.com/office/drawing/2010/main" val="0"/>
              </a:ext>
            </a:extLst>
          </a:blip>
          <a:srcRect l="9084" t="274" r="6358" b="-274"/>
          <a:stretch/>
        </p:blipFill>
        <p:spPr>
          <a:xfrm>
            <a:off x="5462868" y="4115403"/>
            <a:ext cx="2723635" cy="1628103"/>
          </a:xfrm>
          <a:prstGeom prst="rect">
            <a:avLst/>
          </a:prstGeom>
          <a:ln>
            <a:noFill/>
          </a:ln>
          <a:effectLst>
            <a:outerShdw blurRad="292100" dist="139700" dir="2700000" algn="tl" rotWithShape="0">
              <a:srgbClr val="333333">
                <a:alpha val="65000"/>
              </a:srgbClr>
            </a:outerShdw>
          </a:effectLst>
        </p:spPr>
      </p:pic>
      <p:sp>
        <p:nvSpPr>
          <p:cNvPr id="6" name="ZoneTexte 5"/>
          <p:cNvSpPr txBox="1"/>
          <p:nvPr>
            <p:custDataLst>
              <p:tags r:id="rId5"/>
            </p:custDataLst>
          </p:nvPr>
        </p:nvSpPr>
        <p:spPr>
          <a:xfrm>
            <a:off x="1531683" y="3755710"/>
            <a:ext cx="2672526" cy="369332"/>
          </a:xfrm>
          <a:prstGeom prst="rect">
            <a:avLst/>
          </a:prstGeom>
          <a:noFill/>
        </p:spPr>
        <p:txBody>
          <a:bodyPr wrap="none" rtlCol="0">
            <a:spAutoFit/>
          </a:bodyPr>
          <a:lstStyle/>
          <a:p>
            <a:r>
              <a:rPr lang="fr-CA" dirty="0" smtClean="0">
                <a:solidFill>
                  <a:srgbClr val="646464"/>
                </a:solidFill>
                <a:latin typeface="Helvetica Neue Medium"/>
              </a:rPr>
              <a:t>Tête de gicleur standard</a:t>
            </a:r>
            <a:endParaRPr lang="fr-CA" dirty="0">
              <a:solidFill>
                <a:srgbClr val="646464"/>
              </a:solidFill>
              <a:latin typeface="Helvetica Neue Medium"/>
            </a:endParaRPr>
          </a:p>
        </p:txBody>
      </p:sp>
      <p:sp>
        <p:nvSpPr>
          <p:cNvPr id="7" name="ZoneTexte 6"/>
          <p:cNvSpPr txBox="1"/>
          <p:nvPr>
            <p:custDataLst>
              <p:tags r:id="rId6"/>
            </p:custDataLst>
          </p:nvPr>
        </p:nvSpPr>
        <p:spPr>
          <a:xfrm>
            <a:off x="5462868" y="3732746"/>
            <a:ext cx="2710999" cy="369332"/>
          </a:xfrm>
          <a:prstGeom prst="rect">
            <a:avLst/>
          </a:prstGeom>
          <a:noFill/>
        </p:spPr>
        <p:txBody>
          <a:bodyPr wrap="none" rtlCol="0">
            <a:spAutoFit/>
          </a:bodyPr>
          <a:lstStyle/>
          <a:p>
            <a:r>
              <a:rPr lang="fr-CA" dirty="0" smtClean="0">
                <a:solidFill>
                  <a:srgbClr val="646464"/>
                </a:solidFill>
                <a:latin typeface="Helvetica Neue Medium"/>
              </a:rPr>
              <a:t>Tête de gicleur en action</a:t>
            </a:r>
            <a:endParaRPr lang="fr-CA" dirty="0">
              <a:solidFill>
                <a:srgbClr val="646464"/>
              </a:solidFill>
              <a:latin typeface="Helvetica Neue Medium"/>
            </a:endParaRPr>
          </a:p>
        </p:txBody>
      </p:sp>
      <p:sp>
        <p:nvSpPr>
          <p:cNvPr id="8" name="ZoneTexte 7"/>
          <p:cNvSpPr txBox="1"/>
          <p:nvPr>
            <p:custDataLst>
              <p:tags r:id="rId7"/>
            </p:custDataLst>
          </p:nvPr>
        </p:nvSpPr>
        <p:spPr>
          <a:xfrm>
            <a:off x="1175762" y="5142550"/>
            <a:ext cx="1095172" cy="369332"/>
          </a:xfrm>
          <a:prstGeom prst="rect">
            <a:avLst/>
          </a:prstGeom>
          <a:noFill/>
        </p:spPr>
        <p:txBody>
          <a:bodyPr wrap="none" rtlCol="0">
            <a:spAutoFit/>
          </a:bodyPr>
          <a:lstStyle/>
          <a:p>
            <a:r>
              <a:rPr lang="fr-CA" dirty="0" smtClean="0">
                <a:solidFill>
                  <a:srgbClr val="646464"/>
                </a:solidFill>
                <a:latin typeface="Helvetica Neue Medium"/>
              </a:rPr>
              <a:t>Ampoule</a:t>
            </a:r>
            <a:endParaRPr lang="fr-CA" dirty="0">
              <a:solidFill>
                <a:srgbClr val="646464"/>
              </a:solidFill>
              <a:latin typeface="Helvetica Neue Medium"/>
            </a:endParaRPr>
          </a:p>
        </p:txBody>
      </p:sp>
      <p:sp>
        <p:nvSpPr>
          <p:cNvPr id="9" name="Flèche droite 8"/>
          <p:cNvSpPr/>
          <p:nvPr>
            <p:custDataLst>
              <p:tags r:id="rId8"/>
            </p:custDataLst>
          </p:nvPr>
        </p:nvSpPr>
        <p:spPr>
          <a:xfrm rot="20094380">
            <a:off x="2214976" y="5108841"/>
            <a:ext cx="533305" cy="145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66934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Extincteur portatif</a:t>
            </a:r>
            <a:endParaRPr lang="fr-CA" dirty="0"/>
          </a:p>
        </p:txBody>
      </p:sp>
      <p:sp>
        <p:nvSpPr>
          <p:cNvPr id="3" name="Espace réservé du contenu 2"/>
          <p:cNvSpPr>
            <a:spLocks noGrp="1"/>
          </p:cNvSpPr>
          <p:nvPr>
            <p:ph idx="1"/>
            <p:custDataLst>
              <p:tags r:id="rId2"/>
            </p:custDataLst>
          </p:nvPr>
        </p:nvSpPr>
        <p:spPr/>
        <p:txBody>
          <a:bodyPr>
            <a:normAutofit/>
          </a:bodyPr>
          <a:lstStyle/>
          <a:p>
            <a:r>
              <a:rPr lang="fr-CA" sz="2000" dirty="0" smtClean="0"/>
              <a:t>Permet de maîtriser un début d’incendie lorsque la flamme n’atteint pas plus de 1 m (3 pi) de hauteur.</a:t>
            </a:r>
            <a:endParaRPr lang="fr-CA" sz="2000" dirty="0"/>
          </a:p>
        </p:txBody>
      </p:sp>
      <p:pic>
        <p:nvPicPr>
          <p:cNvPr id="4" name="Image 3"/>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1718656" y="3066028"/>
            <a:ext cx="2374652" cy="2374652"/>
          </a:xfrm>
          <a:prstGeom prst="rect">
            <a:avLst/>
          </a:prstGeom>
        </p:spPr>
      </p:pic>
      <p:pic>
        <p:nvPicPr>
          <p:cNvPr id="5" name="Image 4"/>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4516628" y="2919724"/>
            <a:ext cx="2939652" cy="2693542"/>
          </a:xfrm>
          <a:prstGeom prst="rect">
            <a:avLst/>
          </a:prstGeom>
        </p:spPr>
      </p:pic>
    </p:spTree>
    <p:extLst>
      <p:ext uri="{BB962C8B-B14F-4D97-AF65-F5344CB8AC3E}">
        <p14:creationId xmlns:p14="http://schemas.microsoft.com/office/powerpoint/2010/main" val="1480586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Ascenseur pompier</a:t>
            </a:r>
            <a:endParaRPr lang="fr-CA" dirty="0"/>
          </a:p>
        </p:txBody>
      </p:sp>
      <p:sp>
        <p:nvSpPr>
          <p:cNvPr id="3" name="Espace réservé du contenu 2"/>
          <p:cNvSpPr>
            <a:spLocks noGrp="1"/>
          </p:cNvSpPr>
          <p:nvPr>
            <p:ph idx="1"/>
            <p:custDataLst>
              <p:tags r:id="rId2"/>
            </p:custDataLst>
          </p:nvPr>
        </p:nvSpPr>
        <p:spPr/>
        <p:txBody>
          <a:bodyPr>
            <a:normAutofit/>
          </a:bodyPr>
          <a:lstStyle/>
          <a:p>
            <a:r>
              <a:rPr lang="fr-CA" sz="2000" dirty="0" smtClean="0"/>
              <a:t>Ne peut être utilisé que par les pompiers lorsque ces derniers sont certains qu’aucun danger n’est présent.</a:t>
            </a:r>
            <a:endParaRPr lang="fr-CA" sz="2000" dirty="0"/>
          </a:p>
        </p:txBody>
      </p:sp>
      <p:pic>
        <p:nvPicPr>
          <p:cNvPr id="4" name="Image 3"/>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863576" y="3125201"/>
            <a:ext cx="768063" cy="2528209"/>
          </a:xfrm>
          <a:prstGeom prst="rect">
            <a:avLst/>
          </a:prstGeom>
          <a:ln>
            <a:noFill/>
          </a:ln>
          <a:effectLst>
            <a:outerShdw blurRad="292100" dist="139700" dir="2700000" algn="tl" rotWithShape="0">
              <a:srgbClr val="333333">
                <a:alpha val="65000"/>
              </a:srgbClr>
            </a:outerShdw>
          </a:effectLst>
        </p:spPr>
      </p:pic>
      <p:grpSp>
        <p:nvGrpSpPr>
          <p:cNvPr id="7" name="Groupe 6"/>
          <p:cNvGrpSpPr/>
          <p:nvPr>
            <p:custDataLst>
              <p:tags r:id="rId4"/>
            </p:custDataLst>
          </p:nvPr>
        </p:nvGrpSpPr>
        <p:grpSpPr>
          <a:xfrm>
            <a:off x="3084152" y="3325909"/>
            <a:ext cx="3147388" cy="2108750"/>
            <a:chOff x="2928704" y="2774146"/>
            <a:chExt cx="3147388" cy="2108750"/>
          </a:xfrm>
        </p:grpSpPr>
        <p:pic>
          <p:nvPicPr>
            <p:cNvPr id="5" name="Image 4"/>
            <p:cNvPicPr>
              <a:picLocks noChangeAspect="1"/>
            </p:cNvPicPr>
            <p:nvPr>
              <p:custDataLst>
                <p:tags r:id="rId7"/>
              </p:custDataLst>
            </p:nvPr>
          </p:nvPicPr>
          <p:blipFill>
            <a:blip r:embed="rId11">
              <a:extLst>
                <a:ext uri="{28A0092B-C50C-407E-A947-70E740481C1C}">
                  <a14:useLocalDpi xmlns:a14="http://schemas.microsoft.com/office/drawing/2010/main" val="0"/>
                </a:ext>
              </a:extLst>
            </a:blip>
            <a:stretch>
              <a:fillRect/>
            </a:stretch>
          </p:blipFill>
          <p:spPr>
            <a:xfrm>
              <a:off x="2928704" y="2774146"/>
              <a:ext cx="3147388" cy="2108750"/>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custDataLst>
                <p:tags r:id="rId8"/>
              </p:custDataLst>
            </p:nvPr>
          </p:nvPicPr>
          <p:blipFill>
            <a:blip r:embed="rId10">
              <a:extLst>
                <a:ext uri="{28A0092B-C50C-407E-A947-70E740481C1C}">
                  <a14:useLocalDpi xmlns:a14="http://schemas.microsoft.com/office/drawing/2010/main" val="0"/>
                </a:ext>
              </a:extLst>
            </a:blip>
            <a:stretch>
              <a:fillRect/>
            </a:stretch>
          </p:blipFill>
          <p:spPr>
            <a:xfrm>
              <a:off x="3821679" y="3607149"/>
              <a:ext cx="80656" cy="265493"/>
            </a:xfrm>
            <a:prstGeom prst="rect">
              <a:avLst/>
            </a:prstGeom>
            <a:ln>
              <a:noFill/>
            </a:ln>
            <a:effectLst>
              <a:outerShdw blurRad="292100" dist="139700" dir="2700000" algn="tl" rotWithShape="0">
                <a:srgbClr val="333333">
                  <a:alpha val="65000"/>
                </a:srgbClr>
              </a:outerShdw>
            </a:effectLst>
          </p:spPr>
        </p:pic>
      </p:grpSp>
      <p:pic>
        <p:nvPicPr>
          <p:cNvPr id="8" name="Image 7"/>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5633003" y="3116057"/>
            <a:ext cx="2101210" cy="1181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Flèche droite 8"/>
          <p:cNvSpPr/>
          <p:nvPr>
            <p:custDataLst>
              <p:tags r:id="rId6"/>
            </p:custDataLst>
          </p:nvPr>
        </p:nvSpPr>
        <p:spPr>
          <a:xfrm>
            <a:off x="2681987" y="4181057"/>
            <a:ext cx="1244794" cy="19739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94197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Équipements d’aide à l’évacuation</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Aide pour se lever et se transférer;</a:t>
            </a:r>
          </a:p>
          <a:p>
            <a:r>
              <a:rPr lang="fr-CA" dirty="0" smtClean="0"/>
              <a:t>Aide pour se mobiliser ou déplacement lent;</a:t>
            </a:r>
          </a:p>
          <a:p>
            <a:r>
              <a:rPr lang="fr-CA" dirty="0" smtClean="0"/>
              <a:t>Aide de plus d’une personne pour descendre;</a:t>
            </a:r>
          </a:p>
          <a:p>
            <a:r>
              <a:rPr lang="fr-CA" dirty="0" smtClean="0"/>
              <a:t>Aide à l’audition;</a:t>
            </a:r>
          </a:p>
          <a:p>
            <a:r>
              <a:rPr lang="fr-CA" dirty="0" smtClean="0"/>
              <a:t>Aide à l’orientation;</a:t>
            </a:r>
          </a:p>
          <a:p>
            <a:r>
              <a:rPr lang="fr-CA" dirty="0" smtClean="0"/>
              <a:t>Autres.</a:t>
            </a:r>
            <a:endParaRPr lang="fr-CA" dirty="0"/>
          </a:p>
        </p:txBody>
      </p:sp>
    </p:spTree>
    <p:extLst>
      <p:ext uri="{BB962C8B-B14F-4D97-AF65-F5344CB8AC3E}">
        <p14:creationId xmlns:p14="http://schemas.microsoft.com/office/powerpoint/2010/main" val="398234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Aide pour se lever et se transférer</a:t>
            </a:r>
            <a:endParaRPr lang="fr-CA" dirty="0"/>
          </a:p>
        </p:txBody>
      </p:sp>
      <p:pic>
        <p:nvPicPr>
          <p:cNvPr id="4" name="Image 3"/>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l="9432" t="429" r="3966" b="-429"/>
          <a:stretch/>
        </p:blipFill>
        <p:spPr>
          <a:xfrm>
            <a:off x="844194" y="3931264"/>
            <a:ext cx="2999421" cy="2308234"/>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custDataLst>
              <p:tags r:id="rId3"/>
            </p:custDataLst>
          </p:nvPr>
        </p:nvPicPr>
        <p:blipFill rotWithShape="1">
          <a:blip r:embed="rId8"/>
          <a:srcRect l="18580" t="48689" r="30898" b="7053"/>
          <a:stretch/>
        </p:blipFill>
        <p:spPr>
          <a:xfrm>
            <a:off x="3156792" y="2970917"/>
            <a:ext cx="2782325" cy="1828054"/>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5640313" y="2010571"/>
            <a:ext cx="2883807" cy="1920693"/>
          </a:xfrm>
          <a:prstGeom prst="rect">
            <a:avLst/>
          </a:prstGeom>
          <a:ln>
            <a:noFill/>
          </a:ln>
          <a:effectLst>
            <a:outerShdw blurRad="292100" dist="139700" dir="2700000" algn="tl" rotWithShape="0">
              <a:srgbClr val="333333">
                <a:alpha val="65000"/>
              </a:srgbClr>
            </a:outerShdw>
          </a:effectLst>
        </p:spPr>
      </p:pic>
      <p:sp>
        <p:nvSpPr>
          <p:cNvPr id="7" name="ZoneTexte 6"/>
          <p:cNvSpPr txBox="1"/>
          <p:nvPr>
            <p:custDataLst>
              <p:tags r:id="rId5"/>
            </p:custDataLst>
          </p:nvPr>
        </p:nvSpPr>
        <p:spPr>
          <a:xfrm>
            <a:off x="1143000" y="2010571"/>
            <a:ext cx="2401811" cy="400110"/>
          </a:xfrm>
          <a:prstGeom prst="rect">
            <a:avLst/>
          </a:prstGeom>
          <a:noFill/>
        </p:spPr>
        <p:txBody>
          <a:bodyPr wrap="none" rtlCol="0">
            <a:spAutoFit/>
          </a:bodyPr>
          <a:lstStyle/>
          <a:p>
            <a:r>
              <a:rPr lang="fr-CA" sz="2000" b="1" dirty="0" smtClean="0">
                <a:solidFill>
                  <a:srgbClr val="646464"/>
                </a:solidFill>
                <a:latin typeface="Helvetica Neue Medium"/>
              </a:rPr>
              <a:t>Toile d’évacuation</a:t>
            </a:r>
            <a:endParaRPr lang="fr-CA" sz="2000" b="1" dirty="0">
              <a:solidFill>
                <a:srgbClr val="646464"/>
              </a:solidFill>
              <a:latin typeface="Helvetica Neue Medium"/>
            </a:endParaRPr>
          </a:p>
        </p:txBody>
      </p:sp>
    </p:spTree>
    <p:extLst>
      <p:ext uri="{BB962C8B-B14F-4D97-AF65-F5344CB8AC3E}">
        <p14:creationId xmlns:p14="http://schemas.microsoft.com/office/powerpoint/2010/main" val="3562744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Contexte</a:t>
            </a:r>
            <a:endParaRPr lang="fr-CA" dirty="0"/>
          </a:p>
        </p:txBody>
      </p:sp>
      <p:sp>
        <p:nvSpPr>
          <p:cNvPr id="3" name="Espace réservé du contenu 2"/>
          <p:cNvSpPr>
            <a:spLocks noGrp="1"/>
          </p:cNvSpPr>
          <p:nvPr>
            <p:ph idx="1"/>
            <p:custDataLst>
              <p:tags r:id="rId2"/>
            </p:custDataLst>
          </p:nvPr>
        </p:nvSpPr>
        <p:spPr>
          <a:xfrm>
            <a:off x="1143000" y="1866901"/>
            <a:ext cx="7543800" cy="4003547"/>
          </a:xfrm>
        </p:spPr>
        <p:txBody>
          <a:bodyPr/>
          <a:lstStyle/>
          <a:p>
            <a:r>
              <a:rPr lang="fr-CA" dirty="0" smtClean="0"/>
              <a:t>Règlement sur la certification;</a:t>
            </a:r>
          </a:p>
          <a:p>
            <a:r>
              <a:rPr lang="fr-CA" dirty="0" smtClean="0"/>
              <a:t>Guide sur la sécurité incendie;</a:t>
            </a:r>
            <a:endParaRPr lang="fr-CA" dirty="0" smtClean="0"/>
          </a:p>
          <a:p>
            <a:r>
              <a:rPr lang="fr-CA" dirty="0" smtClean="0"/>
              <a:t>Incapacité à évacuer dans les délais;</a:t>
            </a:r>
          </a:p>
          <a:p>
            <a:r>
              <a:rPr lang="fr-CA" dirty="0" smtClean="0"/>
              <a:t>Solutions envisagées à l’origine;</a:t>
            </a:r>
          </a:p>
          <a:p>
            <a:r>
              <a:rPr lang="fr-CA" dirty="0" smtClean="0"/>
              <a:t>Impacts;</a:t>
            </a:r>
          </a:p>
          <a:p>
            <a:r>
              <a:rPr lang="fr-CA" dirty="0" smtClean="0"/>
              <a:t>Analyse de la situation;</a:t>
            </a:r>
          </a:p>
          <a:p>
            <a:r>
              <a:rPr lang="fr-CA" dirty="0" smtClean="0"/>
              <a:t>Recommandations du Coroner Delage;</a:t>
            </a:r>
          </a:p>
          <a:p>
            <a:r>
              <a:rPr lang="fr-CA" dirty="0" smtClean="0"/>
              <a:t>Enjeux.</a:t>
            </a:r>
            <a:endParaRPr lang="fr-CA" dirty="0"/>
          </a:p>
        </p:txBody>
      </p:sp>
    </p:spTree>
    <p:extLst>
      <p:ext uri="{BB962C8B-B14F-4D97-AF65-F5344CB8AC3E}">
        <p14:creationId xmlns:p14="http://schemas.microsoft.com/office/powerpoint/2010/main" val="890332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smtClean="0"/>
              <a:t>Aide pour se mobiliser ou déplacement lent</a:t>
            </a:r>
            <a:endParaRPr lang="fr-CA" dirty="0"/>
          </a:p>
        </p:txBody>
      </p:sp>
      <p:pic>
        <p:nvPicPr>
          <p:cNvPr id="4" name="Image 3"/>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051407" y="3014156"/>
            <a:ext cx="2828452" cy="2828452"/>
          </a:xfrm>
          <a:prstGeom prst="rect">
            <a:avLst/>
          </a:prstGeom>
        </p:spPr>
      </p:pic>
      <p:pic>
        <p:nvPicPr>
          <p:cNvPr id="5" name="Image 4"/>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4140741" y="2964302"/>
            <a:ext cx="4317459" cy="2878306"/>
          </a:xfrm>
          <a:prstGeom prst="rect">
            <a:avLst/>
          </a:prstGeom>
          <a:ln>
            <a:noFill/>
          </a:ln>
          <a:effectLst>
            <a:outerShdw blurRad="292100" dist="139700" dir="2700000" algn="tl" rotWithShape="0">
              <a:srgbClr val="333333">
                <a:alpha val="65000"/>
              </a:srgbClr>
            </a:outerShdw>
          </a:effectLst>
        </p:spPr>
      </p:pic>
      <p:sp>
        <p:nvSpPr>
          <p:cNvPr id="6" name="ZoneTexte 5"/>
          <p:cNvSpPr txBox="1"/>
          <p:nvPr>
            <p:custDataLst>
              <p:tags r:id="rId4"/>
            </p:custDataLst>
          </p:nvPr>
        </p:nvSpPr>
        <p:spPr>
          <a:xfrm>
            <a:off x="1143000" y="2288675"/>
            <a:ext cx="3542958" cy="400110"/>
          </a:xfrm>
          <a:prstGeom prst="rect">
            <a:avLst/>
          </a:prstGeom>
          <a:noFill/>
        </p:spPr>
        <p:txBody>
          <a:bodyPr wrap="none" rtlCol="0">
            <a:spAutoFit/>
          </a:bodyPr>
          <a:lstStyle/>
          <a:p>
            <a:r>
              <a:rPr lang="fr-CA" sz="2000" b="1" dirty="0" smtClean="0">
                <a:solidFill>
                  <a:srgbClr val="646464"/>
                </a:solidFill>
                <a:latin typeface="Helvetica Neue Medium"/>
              </a:rPr>
              <a:t>Fauteuil roulant à proximité</a:t>
            </a:r>
            <a:endParaRPr lang="fr-CA" sz="2000" b="1" dirty="0">
              <a:solidFill>
                <a:srgbClr val="646464"/>
              </a:solidFill>
              <a:latin typeface="Helvetica Neue Medium"/>
            </a:endParaRPr>
          </a:p>
        </p:txBody>
      </p:sp>
    </p:spTree>
    <p:extLst>
      <p:ext uri="{BB962C8B-B14F-4D97-AF65-F5344CB8AC3E}">
        <p14:creationId xmlns:p14="http://schemas.microsoft.com/office/powerpoint/2010/main" val="3717133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smtClean="0"/>
              <a:t>Aide de plus d’une personne pour descendre</a:t>
            </a:r>
            <a:endParaRPr lang="fr-CA" dirty="0"/>
          </a:p>
        </p:txBody>
      </p:sp>
      <p:pic>
        <p:nvPicPr>
          <p:cNvPr id="4" name="Image 3"/>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650860" y="2378738"/>
            <a:ext cx="2513051" cy="1674960"/>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193101" y="4331995"/>
            <a:ext cx="2716496" cy="1810997"/>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custDataLst>
              <p:tags r:id="rId4"/>
            </p:custDataLst>
          </p:nvPr>
        </p:nvPicPr>
        <p:blipFill>
          <a:blip r:embed="rId10"/>
          <a:stretch>
            <a:fillRect/>
          </a:stretch>
        </p:blipFill>
        <p:spPr>
          <a:xfrm>
            <a:off x="1077905" y="2378738"/>
            <a:ext cx="2513882" cy="1699384"/>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custDataLst>
              <p:tags r:id="rId5"/>
            </p:custDataLst>
          </p:nvPr>
        </p:nvPicPr>
        <p:blipFill>
          <a:blip r:embed="rId11"/>
          <a:stretch>
            <a:fillRect/>
          </a:stretch>
        </p:blipFill>
        <p:spPr>
          <a:xfrm>
            <a:off x="1540015" y="4331994"/>
            <a:ext cx="2414662" cy="1810997"/>
          </a:xfrm>
          <a:prstGeom prst="rect">
            <a:avLst/>
          </a:prstGeom>
          <a:ln>
            <a:noFill/>
          </a:ln>
          <a:effectLst>
            <a:outerShdw blurRad="292100" dist="139700" dir="2700000" algn="tl" rotWithShape="0">
              <a:srgbClr val="333333">
                <a:alpha val="65000"/>
              </a:srgbClr>
            </a:outerShdw>
          </a:effectLst>
        </p:spPr>
      </p:pic>
      <p:sp>
        <p:nvSpPr>
          <p:cNvPr id="8" name="ZoneTexte 7"/>
          <p:cNvSpPr txBox="1"/>
          <p:nvPr>
            <p:custDataLst>
              <p:tags r:id="rId6"/>
            </p:custDataLst>
          </p:nvPr>
        </p:nvSpPr>
        <p:spPr>
          <a:xfrm>
            <a:off x="1077905" y="1877154"/>
            <a:ext cx="4968027" cy="400110"/>
          </a:xfrm>
          <a:prstGeom prst="rect">
            <a:avLst/>
          </a:prstGeom>
          <a:noFill/>
        </p:spPr>
        <p:txBody>
          <a:bodyPr wrap="none" rtlCol="0">
            <a:spAutoFit/>
          </a:bodyPr>
          <a:lstStyle/>
          <a:p>
            <a:r>
              <a:rPr lang="fr-CA" sz="2000" b="1" dirty="0" smtClean="0">
                <a:solidFill>
                  <a:srgbClr val="646464"/>
                </a:solidFill>
                <a:latin typeface="Helvetica Neue Medium"/>
              </a:rPr>
              <a:t>Matelas, civière ou chaise d’évacuation</a:t>
            </a:r>
            <a:endParaRPr lang="fr-CA" sz="2000" b="1" dirty="0">
              <a:solidFill>
                <a:srgbClr val="646464"/>
              </a:solidFill>
              <a:latin typeface="Helvetica Neue Medium"/>
            </a:endParaRPr>
          </a:p>
        </p:txBody>
      </p:sp>
    </p:spTree>
    <p:extLst>
      <p:ext uri="{BB962C8B-B14F-4D97-AF65-F5344CB8AC3E}">
        <p14:creationId xmlns:p14="http://schemas.microsoft.com/office/powerpoint/2010/main" val="1700663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Aide à l’audition *</a:t>
            </a:r>
            <a:endParaRPr lang="fr-CA" dirty="0"/>
          </a:p>
        </p:txBody>
      </p:sp>
      <p:pic>
        <p:nvPicPr>
          <p:cNvPr id="4" name="Image 3"/>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600448" y="2100130"/>
            <a:ext cx="4197096" cy="3147822"/>
          </a:xfrm>
          <a:prstGeom prst="rect">
            <a:avLst/>
          </a:prstGeom>
        </p:spPr>
      </p:pic>
      <p:pic>
        <p:nvPicPr>
          <p:cNvPr id="5" name="Image 4"/>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6059391" y="2826148"/>
            <a:ext cx="2366068" cy="2366068"/>
          </a:xfrm>
          <a:prstGeom prst="rect">
            <a:avLst/>
          </a:prstGeom>
        </p:spPr>
      </p:pic>
      <p:sp>
        <p:nvSpPr>
          <p:cNvPr id="6" name="ZoneTexte 5"/>
          <p:cNvSpPr txBox="1"/>
          <p:nvPr>
            <p:custDataLst>
              <p:tags r:id="rId4"/>
            </p:custDataLst>
          </p:nvPr>
        </p:nvSpPr>
        <p:spPr>
          <a:xfrm>
            <a:off x="1338601" y="5192216"/>
            <a:ext cx="2008599" cy="369332"/>
          </a:xfrm>
          <a:prstGeom prst="rect">
            <a:avLst/>
          </a:prstGeom>
          <a:noFill/>
        </p:spPr>
        <p:txBody>
          <a:bodyPr wrap="square" rtlCol="0">
            <a:spAutoFit/>
          </a:bodyPr>
          <a:lstStyle/>
          <a:p>
            <a:r>
              <a:rPr lang="fr-CA" b="1" dirty="0" smtClean="0">
                <a:solidFill>
                  <a:srgbClr val="646464"/>
                </a:solidFill>
                <a:latin typeface="Helvetica Neue Medium"/>
              </a:rPr>
              <a:t>Pastille vibrante</a:t>
            </a:r>
            <a:endParaRPr lang="fr-CA" b="1" dirty="0">
              <a:solidFill>
                <a:srgbClr val="646464"/>
              </a:solidFill>
              <a:latin typeface="Helvetica Neue Medium"/>
            </a:endParaRPr>
          </a:p>
        </p:txBody>
      </p:sp>
      <p:sp>
        <p:nvSpPr>
          <p:cNvPr id="7" name="ZoneTexte 6"/>
          <p:cNvSpPr txBox="1"/>
          <p:nvPr>
            <p:custDataLst>
              <p:tags r:id="rId5"/>
            </p:custDataLst>
          </p:nvPr>
        </p:nvSpPr>
        <p:spPr>
          <a:xfrm>
            <a:off x="6413551" y="2379903"/>
            <a:ext cx="2148345" cy="369332"/>
          </a:xfrm>
          <a:prstGeom prst="rect">
            <a:avLst/>
          </a:prstGeom>
          <a:noFill/>
        </p:spPr>
        <p:txBody>
          <a:bodyPr wrap="square" rtlCol="0">
            <a:spAutoFit/>
          </a:bodyPr>
          <a:lstStyle/>
          <a:p>
            <a:r>
              <a:rPr lang="fr-CA" b="1" dirty="0" smtClean="0">
                <a:solidFill>
                  <a:srgbClr val="646464"/>
                </a:solidFill>
                <a:latin typeface="Helvetica Neue Medium"/>
              </a:rPr>
              <a:t>Stroboscope</a:t>
            </a:r>
            <a:endParaRPr lang="fr-CA" b="1" dirty="0">
              <a:solidFill>
                <a:srgbClr val="646464"/>
              </a:solidFill>
              <a:latin typeface="Helvetica Neue Medium"/>
            </a:endParaRPr>
          </a:p>
        </p:txBody>
      </p:sp>
      <p:sp>
        <p:nvSpPr>
          <p:cNvPr id="8" name="ZoneTexte 7"/>
          <p:cNvSpPr txBox="1"/>
          <p:nvPr>
            <p:custDataLst>
              <p:tags r:id="rId6"/>
            </p:custDataLst>
          </p:nvPr>
        </p:nvSpPr>
        <p:spPr>
          <a:xfrm>
            <a:off x="1088136" y="1661569"/>
            <a:ext cx="4142232" cy="707886"/>
          </a:xfrm>
          <a:prstGeom prst="rect">
            <a:avLst/>
          </a:prstGeom>
          <a:noFill/>
        </p:spPr>
        <p:txBody>
          <a:bodyPr wrap="square" rtlCol="0">
            <a:spAutoFit/>
          </a:bodyPr>
          <a:lstStyle/>
          <a:p>
            <a:r>
              <a:rPr lang="fr-CA" sz="2000" b="1" dirty="0" smtClean="0">
                <a:solidFill>
                  <a:srgbClr val="646464"/>
                </a:solidFill>
                <a:latin typeface="Helvetica Neue Medium"/>
              </a:rPr>
              <a:t>Coussin ou pastille vibrants, stroboscope</a:t>
            </a:r>
            <a:endParaRPr lang="fr-CA" sz="2000" b="1" dirty="0">
              <a:solidFill>
                <a:srgbClr val="646464"/>
              </a:solidFill>
              <a:latin typeface="Helvetica Neue Medium"/>
            </a:endParaRPr>
          </a:p>
        </p:txBody>
      </p:sp>
      <p:sp>
        <p:nvSpPr>
          <p:cNvPr id="9" name="ZoneTexte 8"/>
          <p:cNvSpPr txBox="1"/>
          <p:nvPr>
            <p:custDataLst>
              <p:tags r:id="rId7"/>
            </p:custDataLst>
          </p:nvPr>
        </p:nvSpPr>
        <p:spPr>
          <a:xfrm>
            <a:off x="1088136" y="5748563"/>
            <a:ext cx="5597165" cy="646331"/>
          </a:xfrm>
          <a:prstGeom prst="rect">
            <a:avLst/>
          </a:prstGeom>
          <a:noFill/>
        </p:spPr>
        <p:txBody>
          <a:bodyPr wrap="square" rtlCol="0">
            <a:spAutoFit/>
          </a:bodyPr>
          <a:lstStyle/>
          <a:p>
            <a:pPr marL="179388" indent="-179388"/>
            <a:r>
              <a:rPr lang="fr-CA" dirty="0" smtClean="0">
                <a:solidFill>
                  <a:srgbClr val="646464"/>
                </a:solidFill>
                <a:latin typeface="Helvetica Neue Medium"/>
              </a:rPr>
              <a:t>* Peut être couvert par la Régie de l’assurance maladie du Québec avec prescription</a:t>
            </a:r>
            <a:endParaRPr lang="fr-CA" dirty="0">
              <a:solidFill>
                <a:srgbClr val="646464"/>
              </a:solidFill>
              <a:latin typeface="Helvetica Neue Medium"/>
            </a:endParaRPr>
          </a:p>
        </p:txBody>
      </p:sp>
      <p:sp>
        <p:nvSpPr>
          <p:cNvPr id="10" name="Flèche droite 9"/>
          <p:cNvSpPr/>
          <p:nvPr>
            <p:custDataLst>
              <p:tags r:id="rId8"/>
            </p:custDataLst>
          </p:nvPr>
        </p:nvSpPr>
        <p:spPr>
          <a:xfrm rot="16200000">
            <a:off x="2065335" y="4861603"/>
            <a:ext cx="556347" cy="12272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51002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Aide à l’orientation</a:t>
            </a:r>
            <a:endParaRPr lang="fr-CA" dirty="0"/>
          </a:p>
        </p:txBody>
      </p:sp>
      <p:pic>
        <p:nvPicPr>
          <p:cNvPr id="4" name="Image 3"/>
          <p:cNvPicPr>
            <a:picLocks noChangeAspect="1"/>
          </p:cNvPicPr>
          <p:nvPr>
            <p:custDataLst>
              <p:tags r:id="rId2"/>
            </p:custDataLst>
          </p:nvPr>
        </p:nvPicPr>
        <p:blipFill>
          <a:blip r:embed="rId6"/>
          <a:stretch>
            <a:fillRect/>
          </a:stretch>
        </p:blipFill>
        <p:spPr>
          <a:xfrm>
            <a:off x="1238446" y="2319167"/>
            <a:ext cx="2390873" cy="2052406"/>
          </a:xfrm>
          <a:prstGeom prst="rect">
            <a:avLst/>
          </a:prstGeom>
        </p:spPr>
      </p:pic>
      <p:sp>
        <p:nvSpPr>
          <p:cNvPr id="5" name="ZoneTexte 4"/>
          <p:cNvSpPr txBox="1"/>
          <p:nvPr>
            <p:custDataLst>
              <p:tags r:id="rId3"/>
            </p:custDataLst>
          </p:nvPr>
        </p:nvSpPr>
        <p:spPr>
          <a:xfrm>
            <a:off x="1238446" y="4484695"/>
            <a:ext cx="2768156" cy="400110"/>
          </a:xfrm>
          <a:prstGeom prst="rect">
            <a:avLst/>
          </a:prstGeom>
          <a:noFill/>
        </p:spPr>
        <p:txBody>
          <a:bodyPr wrap="square" rtlCol="0">
            <a:spAutoFit/>
          </a:bodyPr>
          <a:lstStyle/>
          <a:p>
            <a:r>
              <a:rPr lang="fr-CA" sz="2000" b="1" dirty="0" smtClean="0">
                <a:solidFill>
                  <a:srgbClr val="646464"/>
                </a:solidFill>
                <a:latin typeface="Helvetica Neue Medium"/>
              </a:rPr>
              <a:t>Ruban de circulation</a:t>
            </a:r>
            <a:endParaRPr lang="fr-CA" sz="2000" b="1" dirty="0">
              <a:solidFill>
                <a:srgbClr val="646464"/>
              </a:solidFill>
              <a:latin typeface="Helvetica Neue Medium"/>
            </a:endParaRPr>
          </a:p>
        </p:txBody>
      </p:sp>
      <p:sp>
        <p:nvSpPr>
          <p:cNvPr id="6" name="ZoneTexte 5"/>
          <p:cNvSpPr txBox="1"/>
          <p:nvPr>
            <p:custDataLst>
              <p:tags r:id="rId4"/>
            </p:custDataLst>
          </p:nvPr>
        </p:nvSpPr>
        <p:spPr>
          <a:xfrm>
            <a:off x="4831630" y="4484695"/>
            <a:ext cx="2973764" cy="400110"/>
          </a:xfrm>
          <a:prstGeom prst="rect">
            <a:avLst/>
          </a:prstGeom>
          <a:noFill/>
        </p:spPr>
        <p:txBody>
          <a:bodyPr wrap="square" rtlCol="0">
            <a:spAutoFit/>
          </a:bodyPr>
          <a:lstStyle/>
          <a:p>
            <a:r>
              <a:rPr lang="fr-CA" sz="2000" b="1" dirty="0" smtClean="0">
                <a:solidFill>
                  <a:srgbClr val="646464"/>
                </a:solidFill>
                <a:latin typeface="Helvetica Neue Medium"/>
              </a:rPr>
              <a:t>Panneau sur pentures</a:t>
            </a:r>
            <a:endParaRPr lang="fr-CA" sz="2000" b="1" dirty="0">
              <a:solidFill>
                <a:srgbClr val="646464"/>
              </a:solidFill>
              <a:latin typeface="Helvetica Neue Medium"/>
            </a:endParaRPr>
          </a:p>
        </p:txBody>
      </p:sp>
    </p:spTree>
    <p:extLst>
      <p:ext uri="{BB962C8B-B14F-4D97-AF65-F5344CB8AC3E}">
        <p14:creationId xmlns:p14="http://schemas.microsoft.com/office/powerpoint/2010/main" val="3159836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Autres</a:t>
            </a:r>
            <a:endParaRPr lang="fr-CA" dirty="0"/>
          </a:p>
        </p:txBody>
      </p:sp>
      <p:pic>
        <p:nvPicPr>
          <p:cNvPr id="4" name="Image 3"/>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l="5452" t="19301" b="15924"/>
          <a:stretch/>
        </p:blipFill>
        <p:spPr>
          <a:xfrm>
            <a:off x="3856672" y="4381928"/>
            <a:ext cx="1620302" cy="1110070"/>
          </a:xfrm>
          <a:prstGeom prst="rect">
            <a:avLst/>
          </a:prstGeom>
        </p:spPr>
      </p:pic>
      <p:pic>
        <p:nvPicPr>
          <p:cNvPr id="5" name="Image 4"/>
          <p:cNvPicPr>
            <a:picLocks noChangeAspect="1"/>
          </p:cNvPicPr>
          <p:nvPr>
            <p:custDataLst>
              <p:tags r:id="rId3"/>
            </p:custDataLst>
          </p:nvPr>
        </p:nvPicPr>
        <p:blipFill rotWithShape="1">
          <a:blip r:embed="rId12">
            <a:extLst>
              <a:ext uri="{BEBA8EAE-BF5A-486C-A8C5-ECC9F3942E4B}">
                <a14:imgProps xmlns:a14="http://schemas.microsoft.com/office/drawing/2010/main">
                  <a14:imgLayer r:embed="rId13">
                    <a14:imgEffect>
                      <a14:backgroundRemoval t="6852" b="90370" l="10750" r="90167"/>
                    </a14:imgEffect>
                  </a14:imgLayer>
                </a14:imgProps>
              </a:ext>
              <a:ext uri="{28A0092B-C50C-407E-A947-70E740481C1C}">
                <a14:useLocalDpi xmlns:a14="http://schemas.microsoft.com/office/drawing/2010/main" val="0"/>
              </a:ext>
            </a:extLst>
          </a:blip>
          <a:srcRect l="8667" t="5536" r="9942" b="8738"/>
          <a:stretch/>
        </p:blipFill>
        <p:spPr>
          <a:xfrm>
            <a:off x="6336457" y="2170552"/>
            <a:ext cx="2050963" cy="1944189"/>
          </a:xfrm>
          <a:prstGeom prst="rect">
            <a:avLst/>
          </a:prstGeom>
        </p:spPr>
      </p:pic>
      <p:pic>
        <p:nvPicPr>
          <p:cNvPr id="6" name="Image 5"/>
          <p:cNvPicPr>
            <a:picLocks noChangeAspect="1"/>
          </p:cNvPicPr>
          <p:nvPr>
            <p:custDataLst>
              <p:tags r:id="rId4"/>
            </p:custDataLst>
          </p:nvPr>
        </p:nvPicPr>
        <p:blipFill>
          <a:blip r:embed="rId14">
            <a:extLst>
              <a:ext uri="{BEBA8EAE-BF5A-486C-A8C5-ECC9F3942E4B}">
                <a14:imgProps xmlns:a14="http://schemas.microsoft.com/office/drawing/2010/main">
                  <a14:imgLayer r:embed="rId15">
                    <a14:imgEffect>
                      <a14:backgroundRemoval t="5706" b="96997" l="3308" r="97710">
                        <a14:foregroundMark x1="84987" y1="57658" x2="84987" y2="57658"/>
                      </a14:backgroundRemoval>
                    </a14:imgEffect>
                  </a14:imgLayer>
                </a14:imgProps>
              </a:ext>
            </a:extLst>
          </a:blip>
          <a:stretch>
            <a:fillRect/>
          </a:stretch>
        </p:blipFill>
        <p:spPr>
          <a:xfrm>
            <a:off x="3479448" y="1695450"/>
            <a:ext cx="2293810" cy="1943610"/>
          </a:xfrm>
          <a:prstGeom prst="rect">
            <a:avLst/>
          </a:prstGeom>
        </p:spPr>
      </p:pic>
      <p:pic>
        <p:nvPicPr>
          <p:cNvPr id="7" name="Image 6"/>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1143000" y="1822232"/>
            <a:ext cx="1597596" cy="2302841"/>
          </a:xfrm>
          <a:prstGeom prst="rect">
            <a:avLst/>
          </a:prstGeom>
        </p:spPr>
      </p:pic>
      <p:sp>
        <p:nvSpPr>
          <p:cNvPr id="8" name="ZoneTexte 7"/>
          <p:cNvSpPr txBox="1"/>
          <p:nvPr>
            <p:custDataLst>
              <p:tags r:id="rId6"/>
            </p:custDataLst>
          </p:nvPr>
        </p:nvSpPr>
        <p:spPr>
          <a:xfrm>
            <a:off x="3560385" y="3741017"/>
            <a:ext cx="2212873" cy="400110"/>
          </a:xfrm>
          <a:prstGeom prst="rect">
            <a:avLst/>
          </a:prstGeom>
          <a:noFill/>
        </p:spPr>
        <p:txBody>
          <a:bodyPr wrap="square" rtlCol="0">
            <a:spAutoFit/>
          </a:bodyPr>
          <a:lstStyle/>
          <a:p>
            <a:r>
              <a:rPr lang="fr-CA" sz="2000" b="1" dirty="0" smtClean="0">
                <a:solidFill>
                  <a:srgbClr val="646464"/>
                </a:solidFill>
                <a:latin typeface="Helvetica Neue Medium"/>
              </a:rPr>
              <a:t>Walkies Talkies</a:t>
            </a:r>
            <a:endParaRPr lang="fr-CA" sz="2000" b="1" dirty="0">
              <a:solidFill>
                <a:srgbClr val="646464"/>
              </a:solidFill>
              <a:latin typeface="Helvetica Neue Medium"/>
            </a:endParaRPr>
          </a:p>
        </p:txBody>
      </p:sp>
      <p:sp>
        <p:nvSpPr>
          <p:cNvPr id="9" name="ZoneTexte 8"/>
          <p:cNvSpPr txBox="1"/>
          <p:nvPr>
            <p:custDataLst>
              <p:tags r:id="rId7"/>
            </p:custDataLst>
          </p:nvPr>
        </p:nvSpPr>
        <p:spPr>
          <a:xfrm>
            <a:off x="3445709" y="5483261"/>
            <a:ext cx="2442227" cy="400110"/>
          </a:xfrm>
          <a:prstGeom prst="rect">
            <a:avLst/>
          </a:prstGeom>
          <a:noFill/>
        </p:spPr>
        <p:txBody>
          <a:bodyPr wrap="square" rtlCol="0">
            <a:spAutoFit/>
          </a:bodyPr>
          <a:lstStyle/>
          <a:p>
            <a:r>
              <a:rPr lang="fr-CA" sz="2000" b="1" dirty="0" smtClean="0">
                <a:solidFill>
                  <a:srgbClr val="646464"/>
                </a:solidFill>
                <a:latin typeface="Helvetica Neue Medium"/>
              </a:rPr>
              <a:t>Paget numérique</a:t>
            </a:r>
            <a:endParaRPr lang="fr-CA" sz="2000" b="1" dirty="0">
              <a:solidFill>
                <a:srgbClr val="646464"/>
              </a:solidFill>
              <a:latin typeface="Helvetica Neue Medium"/>
            </a:endParaRPr>
          </a:p>
        </p:txBody>
      </p:sp>
      <p:sp>
        <p:nvSpPr>
          <p:cNvPr id="10" name="ZoneTexte 9"/>
          <p:cNvSpPr txBox="1"/>
          <p:nvPr>
            <p:custDataLst>
              <p:tags r:id="rId8"/>
            </p:custDataLst>
          </p:nvPr>
        </p:nvSpPr>
        <p:spPr>
          <a:xfrm>
            <a:off x="6010055" y="4184611"/>
            <a:ext cx="3100292" cy="707886"/>
          </a:xfrm>
          <a:prstGeom prst="rect">
            <a:avLst/>
          </a:prstGeom>
          <a:noFill/>
        </p:spPr>
        <p:txBody>
          <a:bodyPr wrap="square" rtlCol="0">
            <a:spAutoFit/>
          </a:bodyPr>
          <a:lstStyle/>
          <a:p>
            <a:r>
              <a:rPr lang="fr-CA" sz="2000" b="1" dirty="0" smtClean="0">
                <a:solidFill>
                  <a:srgbClr val="646464"/>
                </a:solidFill>
                <a:latin typeface="Helvetica Neue Medium"/>
              </a:rPr>
              <a:t>Panneau annonciateur (alarme incendie)</a:t>
            </a:r>
            <a:endParaRPr lang="fr-CA" sz="2000" b="1" dirty="0">
              <a:solidFill>
                <a:srgbClr val="646464"/>
              </a:solidFill>
              <a:latin typeface="Helvetica Neue Medium"/>
            </a:endParaRPr>
          </a:p>
        </p:txBody>
      </p:sp>
      <p:sp>
        <p:nvSpPr>
          <p:cNvPr id="11" name="ZoneTexte 10"/>
          <p:cNvSpPr txBox="1"/>
          <p:nvPr>
            <p:custDataLst>
              <p:tags r:id="rId9"/>
            </p:custDataLst>
          </p:nvPr>
        </p:nvSpPr>
        <p:spPr>
          <a:xfrm>
            <a:off x="960303" y="4161899"/>
            <a:ext cx="2442227" cy="707886"/>
          </a:xfrm>
          <a:prstGeom prst="rect">
            <a:avLst/>
          </a:prstGeom>
          <a:noFill/>
        </p:spPr>
        <p:txBody>
          <a:bodyPr wrap="square" rtlCol="0">
            <a:spAutoFit/>
          </a:bodyPr>
          <a:lstStyle/>
          <a:p>
            <a:r>
              <a:rPr lang="fr-CA" sz="2000" b="1" dirty="0" smtClean="0">
                <a:solidFill>
                  <a:srgbClr val="646464"/>
                </a:solidFill>
                <a:latin typeface="Helvetica Neue Medium"/>
              </a:rPr>
              <a:t>Système de téléphone sans-fil</a:t>
            </a:r>
            <a:endParaRPr lang="fr-CA" sz="2000" b="1" dirty="0">
              <a:solidFill>
                <a:srgbClr val="646464"/>
              </a:solidFill>
              <a:latin typeface="Helvetica Neue Medium"/>
            </a:endParaRPr>
          </a:p>
        </p:txBody>
      </p:sp>
    </p:spTree>
    <p:extLst>
      <p:ext uri="{BB962C8B-B14F-4D97-AF65-F5344CB8AC3E}">
        <p14:creationId xmlns:p14="http://schemas.microsoft.com/office/powerpoint/2010/main" val="2989617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Intervention en situation d’urgence</a:t>
            </a:r>
            <a:endParaRPr lang="fr-CA" dirty="0"/>
          </a:p>
        </p:txBody>
      </p:sp>
      <p:sp>
        <p:nvSpPr>
          <p:cNvPr id="3" name="Espace réservé du contenu 2"/>
          <p:cNvSpPr>
            <a:spLocks noGrp="1"/>
          </p:cNvSpPr>
          <p:nvPr>
            <p:ph idx="1"/>
            <p:custDataLst>
              <p:tags r:id="rId2"/>
            </p:custDataLst>
          </p:nvPr>
        </p:nvSpPr>
        <p:spPr/>
        <p:txBody>
          <a:bodyPr>
            <a:normAutofit fontScale="85000" lnSpcReduction="10000"/>
          </a:bodyPr>
          <a:lstStyle/>
          <a:p>
            <a:r>
              <a:rPr lang="fr-CA" dirty="0" smtClean="0"/>
              <a:t>Localisation de la </a:t>
            </a:r>
            <a:r>
              <a:rPr lang="fr-CA" dirty="0"/>
              <a:t>résidence :</a:t>
            </a:r>
            <a:endParaRPr lang="fr-CA" dirty="0" smtClean="0"/>
          </a:p>
          <a:p>
            <a:pPr lvl="1"/>
            <a:r>
              <a:rPr lang="fr-CA" dirty="0" smtClean="0"/>
              <a:t>Distance de la caserne;</a:t>
            </a:r>
          </a:p>
          <a:p>
            <a:pPr lvl="1"/>
            <a:r>
              <a:rPr lang="fr-CA" dirty="0" smtClean="0"/>
              <a:t>Proximité d’autres installations et niveau de dangerosité.</a:t>
            </a:r>
          </a:p>
          <a:p>
            <a:r>
              <a:rPr lang="fr-CA" dirty="0" smtClean="0"/>
              <a:t>Intervention du </a:t>
            </a:r>
            <a:r>
              <a:rPr lang="fr-CA" dirty="0"/>
              <a:t>SSI :</a:t>
            </a:r>
            <a:endParaRPr lang="fr-CA" dirty="0" smtClean="0"/>
          </a:p>
          <a:p>
            <a:pPr lvl="1"/>
            <a:r>
              <a:rPr lang="fr-CA" dirty="0" smtClean="0"/>
              <a:t>Pompiers en présence 24/7 ou volontaires;</a:t>
            </a:r>
          </a:p>
          <a:p>
            <a:pPr lvl="1"/>
            <a:r>
              <a:rPr lang="fr-CA" dirty="0" smtClean="0"/>
              <a:t>Force de frappe;</a:t>
            </a:r>
          </a:p>
          <a:p>
            <a:pPr lvl="1"/>
            <a:r>
              <a:rPr lang="fr-CA" dirty="0" smtClean="0"/>
              <a:t>Entraide;</a:t>
            </a:r>
          </a:p>
          <a:p>
            <a:pPr lvl="1"/>
            <a:r>
              <a:rPr lang="fr-CA" dirty="0" smtClean="0"/>
              <a:t>Équipements disponibles.</a:t>
            </a:r>
          </a:p>
          <a:p>
            <a:r>
              <a:rPr lang="fr-CA" dirty="0" smtClean="0"/>
              <a:t>Accessibilité au </a:t>
            </a:r>
            <a:r>
              <a:rPr lang="fr-CA" dirty="0"/>
              <a:t>bâtiment :</a:t>
            </a:r>
            <a:endParaRPr lang="fr-CA" dirty="0" smtClean="0"/>
          </a:p>
          <a:p>
            <a:pPr lvl="1"/>
            <a:r>
              <a:rPr lang="fr-CA" dirty="0" smtClean="0"/>
              <a:t>Largeur des voies de circulation;</a:t>
            </a:r>
          </a:p>
          <a:p>
            <a:pPr lvl="1"/>
            <a:r>
              <a:rPr lang="fr-CA" dirty="0" smtClean="0"/>
              <a:t>Nombre de façades accessibles;</a:t>
            </a:r>
          </a:p>
          <a:p>
            <a:pPr lvl="1"/>
            <a:r>
              <a:rPr lang="fr-CA" dirty="0" smtClean="0"/>
              <a:t>Hauteur du bâtiment.</a:t>
            </a:r>
            <a:endParaRPr lang="fr-CA" dirty="0"/>
          </a:p>
        </p:txBody>
      </p:sp>
    </p:spTree>
    <p:extLst>
      <p:ext uri="{BB962C8B-B14F-4D97-AF65-F5344CB8AC3E}">
        <p14:creationId xmlns:p14="http://schemas.microsoft.com/office/powerpoint/2010/main" val="3042394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Localisation de la résidence</a:t>
            </a:r>
            <a:endParaRPr lang="fr-CA" dirty="0"/>
          </a:p>
        </p:txBody>
      </p:sp>
      <p:sp>
        <p:nvSpPr>
          <p:cNvPr id="3" name="Espace réservé du contenu 2"/>
          <p:cNvSpPr>
            <a:spLocks noGrp="1"/>
          </p:cNvSpPr>
          <p:nvPr>
            <p:ph idx="1"/>
            <p:custDataLst>
              <p:tags r:id="rId2"/>
            </p:custDataLst>
          </p:nvPr>
        </p:nvSpPr>
        <p:spPr>
          <a:xfrm>
            <a:off x="1143000" y="1695451"/>
            <a:ext cx="7543800" cy="4289714"/>
          </a:xfrm>
        </p:spPr>
        <p:txBody>
          <a:bodyPr>
            <a:normAutofit fontScale="92500" lnSpcReduction="10000"/>
          </a:bodyPr>
          <a:lstStyle/>
          <a:p>
            <a:r>
              <a:rPr lang="fr-CA" sz="2200" dirty="0" smtClean="0"/>
              <a:t>Distance de la caserne</a:t>
            </a:r>
            <a:r>
              <a:rPr lang="fr-CA" sz="2000" dirty="0"/>
              <a:t> :</a:t>
            </a:r>
            <a:endParaRPr lang="fr-CA" sz="2200" dirty="0" smtClean="0"/>
          </a:p>
          <a:p>
            <a:pPr lvl="1"/>
            <a:r>
              <a:rPr lang="fr-CA" sz="2200" dirty="0" smtClean="0"/>
              <a:t>Évaluer si l’aide des pompiers pourra être mise à contribution pour évacuer :</a:t>
            </a:r>
          </a:p>
          <a:p>
            <a:pPr lvl="2"/>
            <a:r>
              <a:rPr lang="fr-CA" dirty="0" smtClean="0"/>
              <a:t>Résidence unifamiliale non giclée : évacuation en 3 min;</a:t>
            </a:r>
          </a:p>
          <a:p>
            <a:pPr lvl="2"/>
            <a:r>
              <a:rPr lang="fr-CA" dirty="0" smtClean="0"/>
              <a:t>Résidence unifamiliale giclée : évacuation en 5 min;</a:t>
            </a:r>
          </a:p>
          <a:p>
            <a:pPr lvl="2"/>
            <a:r>
              <a:rPr lang="fr-CA" dirty="0" smtClean="0"/>
              <a:t>Résidence autre non giclée : évacuation en 8 min;</a:t>
            </a:r>
          </a:p>
          <a:p>
            <a:pPr lvl="2"/>
            <a:r>
              <a:rPr lang="fr-CA" dirty="0" smtClean="0"/>
              <a:t>Résidence incombustible et giclée : évacuation en 8 min pour traverser 2 compartiments.</a:t>
            </a:r>
          </a:p>
          <a:p>
            <a:r>
              <a:rPr lang="fr-CA" sz="2200" dirty="0" smtClean="0"/>
              <a:t>Proximité d’autres installations et niveau de dangerosité</a:t>
            </a:r>
            <a:r>
              <a:rPr lang="fr-CA" sz="2000" dirty="0"/>
              <a:t> :</a:t>
            </a:r>
            <a:endParaRPr lang="fr-CA" sz="2200" dirty="0" smtClean="0"/>
          </a:p>
          <a:p>
            <a:pPr lvl="1"/>
            <a:r>
              <a:rPr lang="fr-CA" sz="2200" dirty="0" smtClean="0"/>
              <a:t>Certaines résidences sont annexées à des commerces (contiguë ou dans le même bâtiment);</a:t>
            </a:r>
          </a:p>
          <a:p>
            <a:pPr lvl="1"/>
            <a:r>
              <a:rPr lang="fr-CA" sz="2200" dirty="0" smtClean="0"/>
              <a:t>La proximité d’industrie ou de garage augmente le risque de devoir évacuer la résidence si un incendie s’y déclare.</a:t>
            </a:r>
            <a:endParaRPr lang="fr-CA" sz="2200" dirty="0"/>
          </a:p>
        </p:txBody>
      </p:sp>
    </p:spTree>
    <p:extLst>
      <p:ext uri="{BB962C8B-B14F-4D97-AF65-F5344CB8AC3E}">
        <p14:creationId xmlns:p14="http://schemas.microsoft.com/office/powerpoint/2010/main" val="69033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Intervention du SSI</a:t>
            </a:r>
            <a:endParaRPr lang="fr-CA" dirty="0"/>
          </a:p>
        </p:txBody>
      </p:sp>
      <p:sp>
        <p:nvSpPr>
          <p:cNvPr id="3" name="Espace réservé du contenu 2"/>
          <p:cNvSpPr>
            <a:spLocks noGrp="1"/>
          </p:cNvSpPr>
          <p:nvPr>
            <p:ph idx="1"/>
            <p:custDataLst>
              <p:tags r:id="rId2"/>
            </p:custDataLst>
          </p:nvPr>
        </p:nvSpPr>
        <p:spPr>
          <a:xfrm>
            <a:off x="1143000" y="1695450"/>
            <a:ext cx="7543800" cy="4430713"/>
          </a:xfrm>
        </p:spPr>
        <p:txBody>
          <a:bodyPr>
            <a:normAutofit fontScale="92500" lnSpcReduction="20000"/>
          </a:bodyPr>
          <a:lstStyle/>
          <a:p>
            <a:r>
              <a:rPr lang="fr-CA" sz="2200" dirty="0" smtClean="0"/>
              <a:t>Pompiers en présence 24/7 ou volontaires</a:t>
            </a:r>
            <a:r>
              <a:rPr lang="fr-CA" sz="2000" dirty="0"/>
              <a:t> :</a:t>
            </a:r>
            <a:endParaRPr lang="fr-CA" sz="2200" dirty="0" smtClean="0"/>
          </a:p>
          <a:p>
            <a:pPr lvl="1"/>
            <a:r>
              <a:rPr lang="fr-CA" sz="2200" dirty="0" smtClean="0"/>
              <a:t>Force de frappe : le nombre de pompiers appelés et le temps qu’ils prennent à se rendre sur les lieux varient selon la municipalité.</a:t>
            </a:r>
          </a:p>
          <a:p>
            <a:r>
              <a:rPr lang="fr-CA" sz="2200" dirty="0" smtClean="0"/>
              <a:t>Entraide</a:t>
            </a:r>
            <a:r>
              <a:rPr lang="fr-CA" sz="2000" dirty="0"/>
              <a:t> :</a:t>
            </a:r>
            <a:endParaRPr lang="fr-CA" sz="2200" dirty="0" smtClean="0"/>
          </a:p>
          <a:p>
            <a:pPr lvl="1"/>
            <a:r>
              <a:rPr lang="fr-CA" sz="2200" dirty="0" smtClean="0"/>
              <a:t>Le MSP encourage les municipalités à conclure des ententes d’entraide automatique entre elles selon le niveau de risque associé au bâtiment.</a:t>
            </a:r>
          </a:p>
          <a:p>
            <a:pPr lvl="2"/>
            <a:r>
              <a:rPr lang="fr-CA" sz="1900" dirty="0" smtClean="0"/>
              <a:t>RPA (Risque très élevé)</a:t>
            </a:r>
          </a:p>
          <a:p>
            <a:pPr lvl="2"/>
            <a:r>
              <a:rPr lang="fr-CA" sz="1900" dirty="0" smtClean="0"/>
              <a:t>RI-RTF (Risque variable selon les municipalités)</a:t>
            </a:r>
            <a:r>
              <a:rPr lang="fr-CA" sz="1800" dirty="0"/>
              <a:t>  :</a:t>
            </a:r>
            <a:endParaRPr lang="fr-CA" sz="1900" dirty="0" smtClean="0"/>
          </a:p>
          <a:p>
            <a:pPr lvl="3"/>
            <a:r>
              <a:rPr lang="fr-CA" sz="1900" dirty="0" smtClean="0"/>
              <a:t>En travaux d’harmonisation;</a:t>
            </a:r>
          </a:p>
          <a:p>
            <a:pPr lvl="3"/>
            <a:r>
              <a:rPr lang="fr-CA" sz="1900" dirty="0" smtClean="0"/>
              <a:t>Devrait varier selon la limitation à l’évacuation de la clientèle qui y réside et non selon la municipalité.</a:t>
            </a:r>
          </a:p>
          <a:p>
            <a:r>
              <a:rPr lang="fr-CA" sz="2200" dirty="0" smtClean="0"/>
              <a:t>Équipements disponibles</a:t>
            </a:r>
            <a:r>
              <a:rPr lang="fr-CA" sz="2000" dirty="0"/>
              <a:t> :</a:t>
            </a:r>
            <a:endParaRPr lang="fr-CA" sz="2200" dirty="0" smtClean="0"/>
          </a:p>
          <a:p>
            <a:pPr lvl="1"/>
            <a:r>
              <a:rPr lang="fr-CA" sz="2200" dirty="0" smtClean="0"/>
              <a:t>Camion-échelle, entre autres.</a:t>
            </a:r>
            <a:endParaRPr lang="fr-CA" sz="2200" dirty="0"/>
          </a:p>
        </p:txBody>
      </p:sp>
    </p:spTree>
    <p:extLst>
      <p:ext uri="{BB962C8B-B14F-4D97-AF65-F5344CB8AC3E}">
        <p14:creationId xmlns:p14="http://schemas.microsoft.com/office/powerpoint/2010/main" val="1147806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Accessibilité au bâtiment</a:t>
            </a:r>
            <a:endParaRPr lang="fr-CA" dirty="0"/>
          </a:p>
        </p:txBody>
      </p:sp>
      <p:sp>
        <p:nvSpPr>
          <p:cNvPr id="3" name="Espace réservé du contenu 2"/>
          <p:cNvSpPr>
            <a:spLocks noGrp="1"/>
          </p:cNvSpPr>
          <p:nvPr>
            <p:ph idx="1"/>
            <p:custDataLst>
              <p:tags r:id="rId2"/>
            </p:custDataLst>
          </p:nvPr>
        </p:nvSpPr>
        <p:spPr>
          <a:xfrm>
            <a:off x="1142999" y="1866900"/>
            <a:ext cx="5521751" cy="4259263"/>
          </a:xfrm>
        </p:spPr>
        <p:txBody>
          <a:bodyPr>
            <a:normAutofit/>
          </a:bodyPr>
          <a:lstStyle/>
          <a:p>
            <a:r>
              <a:rPr lang="fr-CA" sz="2000" dirty="0" smtClean="0"/>
              <a:t>Largeur des voies de circulation </a:t>
            </a:r>
            <a:r>
              <a:rPr lang="fr-CA" sz="2000" dirty="0"/>
              <a:t>automobile :</a:t>
            </a:r>
            <a:endParaRPr lang="fr-CA" sz="2000" dirty="0" smtClean="0"/>
          </a:p>
          <a:p>
            <a:pPr lvl="1"/>
            <a:r>
              <a:rPr lang="fr-CA" sz="2000" dirty="0" smtClean="0"/>
              <a:t>Angle de rotation des camions;</a:t>
            </a:r>
          </a:p>
          <a:p>
            <a:pPr lvl="1"/>
            <a:r>
              <a:rPr lang="fr-CA" sz="2000" dirty="0" smtClean="0"/>
              <a:t>Encombrement (stationnement de voitures, aménagement paysager, conteneurs, etc.).</a:t>
            </a:r>
          </a:p>
          <a:p>
            <a:r>
              <a:rPr lang="fr-CA" sz="2000" dirty="0" smtClean="0"/>
              <a:t>Nombre de façades accessibles avec camion et hauteur du </a:t>
            </a:r>
            <a:r>
              <a:rPr lang="fr-CA" sz="2000" dirty="0"/>
              <a:t>bâtiment :</a:t>
            </a:r>
            <a:endParaRPr lang="fr-CA" sz="2000" dirty="0" smtClean="0"/>
          </a:p>
          <a:p>
            <a:pPr lvl="1"/>
            <a:r>
              <a:rPr lang="fr-CA" sz="2000" dirty="0" smtClean="0"/>
              <a:t>Accès extérieur pour combattre l’incendie;</a:t>
            </a:r>
          </a:p>
          <a:p>
            <a:pPr lvl="1"/>
            <a:r>
              <a:rPr lang="fr-CA" sz="2000" dirty="0" smtClean="0"/>
              <a:t>Accès aux balcons pour sauvetage.</a:t>
            </a:r>
            <a:endParaRPr lang="fr-CA" sz="2000" dirty="0"/>
          </a:p>
        </p:txBody>
      </p:sp>
      <p:pic>
        <p:nvPicPr>
          <p:cNvPr id="4" name="Image 3"/>
          <p:cNvPicPr>
            <a:picLocks noChangeAspect="1"/>
          </p:cNvPicPr>
          <p:nvPr>
            <p:custDataLst>
              <p:tags r:id="rId3"/>
            </p:custDataLst>
          </p:nvPr>
        </p:nvPicPr>
        <p:blipFill>
          <a:blip r:embed="rId5"/>
          <a:stretch>
            <a:fillRect/>
          </a:stretch>
        </p:blipFill>
        <p:spPr>
          <a:xfrm>
            <a:off x="5994639" y="2469226"/>
            <a:ext cx="2890124" cy="2411120"/>
          </a:xfrm>
          <a:prstGeom prst="rect">
            <a:avLst/>
          </a:prstGeom>
        </p:spPr>
      </p:pic>
    </p:spTree>
    <p:extLst>
      <p:ext uri="{BB962C8B-B14F-4D97-AF65-F5344CB8AC3E}">
        <p14:creationId xmlns:p14="http://schemas.microsoft.com/office/powerpoint/2010/main" val="559723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143000" y="2133600"/>
            <a:ext cx="7543800" cy="3685309"/>
          </a:xfrm>
        </p:spPr>
        <p:txBody>
          <a:bodyPr>
            <a:normAutofit/>
          </a:bodyPr>
          <a:lstStyle/>
          <a:p>
            <a:pPr marL="0" indent="0" algn="ctr">
              <a:buNone/>
            </a:pPr>
            <a:r>
              <a:rPr lang="fr-CA" sz="2800" b="1" dirty="0" smtClean="0"/>
              <a:t>N’hésitez surtout pas à travailler en collaboration avec le service de sécurité incendie (SSI) local ou la municipalité régionale de comté (MRC)</a:t>
            </a:r>
            <a:endParaRPr lang="fr-CA" sz="2800" b="1" dirty="0"/>
          </a:p>
        </p:txBody>
      </p:sp>
    </p:spTree>
    <p:extLst>
      <p:ext uri="{BB962C8B-B14F-4D97-AF65-F5344CB8AC3E}">
        <p14:creationId xmlns:p14="http://schemas.microsoft.com/office/powerpoint/2010/main" val="234271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defRPr/>
            </a:pPr>
            <a:r>
              <a:rPr lang="fr-CA" sz="2800" dirty="0" smtClean="0"/>
              <a:t>Résidences touchées par la GRSI</a:t>
            </a:r>
            <a:endParaRPr lang="fr-CA" sz="2900" cap="all" dirty="0">
              <a:solidFill>
                <a:schemeClr val="accent1">
                  <a:lumMod val="50000"/>
                </a:schemeClr>
              </a:solidFill>
            </a:endParaRPr>
          </a:p>
        </p:txBody>
      </p:sp>
      <p:sp>
        <p:nvSpPr>
          <p:cNvPr id="3" name="Espace réservé du contenu 2"/>
          <p:cNvSpPr>
            <a:spLocks noGrp="1"/>
          </p:cNvSpPr>
          <p:nvPr>
            <p:ph idx="1"/>
            <p:custDataLst>
              <p:tags r:id="rId2"/>
            </p:custDataLst>
          </p:nvPr>
        </p:nvSpPr>
        <p:spPr>
          <a:xfrm>
            <a:off x="1143000" y="1866900"/>
            <a:ext cx="7543800" cy="3775075"/>
          </a:xfrm>
        </p:spPr>
        <p:txBody>
          <a:bodyPr>
            <a:noAutofit/>
          </a:bodyPr>
          <a:lstStyle/>
          <a:p>
            <a:pPr marL="0" indent="0">
              <a:buFont typeface="Arial" panose="020B0604020202020204" pitchFamily="34" charset="0"/>
              <a:buNone/>
              <a:defRPr/>
            </a:pPr>
            <a:r>
              <a:rPr lang="fr-CA" dirty="0"/>
              <a:t>4 problématiques </a:t>
            </a:r>
            <a:r>
              <a:rPr lang="fr-CA" dirty="0" smtClean="0"/>
              <a:t>liées </a:t>
            </a:r>
            <a:r>
              <a:rPr lang="fr-CA" dirty="0"/>
              <a:t>à </a:t>
            </a:r>
            <a:r>
              <a:rPr lang="fr-CA" dirty="0" smtClean="0"/>
              <a:t>la capacité des résidents à évacuer :</a:t>
            </a:r>
            <a:endParaRPr lang="fr-CA" dirty="0"/>
          </a:p>
          <a:p>
            <a:pPr marL="457200" indent="-457200">
              <a:buFont typeface="+mj-lt"/>
              <a:buAutoNum type="arabicPeriod"/>
              <a:defRPr/>
            </a:pPr>
            <a:r>
              <a:rPr lang="fr-CA" sz="2000" dirty="0" smtClean="0"/>
              <a:t>Mobilité;</a:t>
            </a:r>
            <a:endParaRPr lang="fr-CA" sz="2000" dirty="0"/>
          </a:p>
          <a:p>
            <a:pPr marL="457200" indent="-457200">
              <a:buFont typeface="+mj-lt"/>
              <a:buAutoNum type="arabicPeriod"/>
              <a:defRPr/>
            </a:pPr>
            <a:r>
              <a:rPr lang="fr-CA" sz="2000" dirty="0"/>
              <a:t>Symptômes </a:t>
            </a:r>
            <a:r>
              <a:rPr lang="fr-CA" sz="2000" dirty="0" smtClean="0"/>
              <a:t>comportementaux;</a:t>
            </a:r>
            <a:endParaRPr lang="fr-CA" sz="2000" dirty="0"/>
          </a:p>
          <a:p>
            <a:pPr marL="457200" indent="-457200">
              <a:buFont typeface="+mj-lt"/>
              <a:buAutoNum type="arabicPeriod"/>
              <a:defRPr/>
            </a:pPr>
            <a:r>
              <a:rPr lang="fr-CA" sz="2000" dirty="0" smtClean="0"/>
              <a:t>Ouïe;</a:t>
            </a:r>
            <a:endParaRPr lang="fr-CA" sz="2000" dirty="0"/>
          </a:p>
          <a:p>
            <a:pPr marL="457200" indent="-457200">
              <a:buFont typeface="+mj-lt"/>
              <a:buAutoNum type="arabicPeriod"/>
              <a:defRPr/>
            </a:pPr>
            <a:r>
              <a:rPr lang="fr-CA" sz="2000" dirty="0" smtClean="0"/>
              <a:t>Vision.</a:t>
            </a:r>
            <a:endParaRPr lang="fr-CA" sz="2000" dirty="0"/>
          </a:p>
          <a:p>
            <a:pPr marL="0" indent="0">
              <a:buFont typeface="Arial" panose="020B0604020202020204" pitchFamily="34" charset="0"/>
              <a:buNone/>
              <a:defRPr/>
            </a:pPr>
            <a:endParaRPr lang="fr-CA" dirty="0"/>
          </a:p>
          <a:p>
            <a:pPr marL="0" indent="0" algn="ctr">
              <a:buFont typeface="Arial" panose="020B0604020202020204" pitchFamily="34" charset="0"/>
              <a:buNone/>
              <a:defRPr/>
            </a:pPr>
            <a:r>
              <a:rPr lang="fr-CA" dirty="0"/>
              <a:t>Même si les </a:t>
            </a:r>
            <a:r>
              <a:rPr lang="fr-CA" dirty="0" smtClean="0"/>
              <a:t>résidences </a:t>
            </a:r>
            <a:r>
              <a:rPr lang="fr-CA" dirty="0"/>
              <a:t>sont ciblées par la GRSI, ça ne veut pas dire qu’elles auront besoin d’une intervention en </a:t>
            </a:r>
            <a:r>
              <a:rPr lang="fr-CA" dirty="0" smtClean="0"/>
              <a:t>GRSI</a:t>
            </a:r>
            <a:endParaRPr lang="fr-CA" dirty="0"/>
          </a:p>
        </p:txBody>
      </p:sp>
    </p:spTree>
    <p:extLst>
      <p:ext uri="{BB962C8B-B14F-4D97-AF65-F5344CB8AC3E}">
        <p14:creationId xmlns:p14="http://schemas.microsoft.com/office/powerpoint/2010/main" val="3411482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FR" dirty="0" smtClean="0"/>
              <a:t>Merci pour votre attention!</a:t>
            </a:r>
            <a:endParaRPr lang="fr-FR" dirty="0"/>
          </a:p>
        </p:txBody>
      </p:sp>
      <p:pic>
        <p:nvPicPr>
          <p:cNvPr id="4" name="Espace réservé du contenu 3"/>
          <p:cNvPicPr>
            <a:picLocks noChangeAspect="1"/>
          </p:cNvPicPr>
          <p:nvPr>
            <p:custDataLst>
              <p:tags r:id="rId2"/>
            </p:custDataLst>
          </p:nvPr>
        </p:nvPicPr>
        <p:blipFill>
          <a:blip r:embed="rId7"/>
          <a:stretch>
            <a:fillRect/>
          </a:stretch>
        </p:blipFill>
        <p:spPr>
          <a:xfrm rot="609784">
            <a:off x="3805894" y="3273021"/>
            <a:ext cx="1530229" cy="2523963"/>
          </a:xfrm>
          <a:prstGeom prst="rect">
            <a:avLst/>
          </a:prstGeom>
        </p:spPr>
      </p:pic>
      <p:pic>
        <p:nvPicPr>
          <p:cNvPr id="5" name="Image 4"/>
          <p:cNvPicPr>
            <a:picLocks noChangeAspect="1"/>
          </p:cNvPicPr>
          <p:nvPr>
            <p:custDataLst>
              <p:tags r:id="rId3"/>
            </p:custDataLst>
          </p:nvPr>
        </p:nvPicPr>
        <p:blipFill>
          <a:blip r:embed="rId8"/>
          <a:stretch>
            <a:fillRect/>
          </a:stretch>
        </p:blipFill>
        <p:spPr>
          <a:xfrm>
            <a:off x="1175982" y="1894866"/>
            <a:ext cx="7276396" cy="300697"/>
          </a:xfrm>
          <a:prstGeom prst="rect">
            <a:avLst/>
          </a:prstGeom>
        </p:spPr>
      </p:pic>
      <p:pic>
        <p:nvPicPr>
          <p:cNvPr id="6" name="Image 5"/>
          <p:cNvPicPr>
            <a:picLocks noChangeAspect="1"/>
          </p:cNvPicPr>
          <p:nvPr>
            <p:custDataLst>
              <p:tags r:id="rId4"/>
            </p:custDataLst>
          </p:nvPr>
        </p:nvPicPr>
        <p:blipFill rotWithShape="1">
          <a:blip r:embed="rId9"/>
          <a:srcRect l="4909" t="-2621" r="24879" b="384"/>
          <a:stretch/>
        </p:blipFill>
        <p:spPr>
          <a:xfrm>
            <a:off x="1357458" y="6120500"/>
            <a:ext cx="5282618" cy="231157"/>
          </a:xfrm>
          <a:prstGeom prst="rect">
            <a:avLst/>
          </a:prstGeom>
        </p:spPr>
      </p:pic>
      <p:pic>
        <p:nvPicPr>
          <p:cNvPr id="3" name="Image 2"/>
          <p:cNvPicPr>
            <a:picLocks noChangeAspect="1"/>
          </p:cNvPicPr>
          <p:nvPr>
            <p:custDataLst>
              <p:tags r:id="rId5"/>
            </p:custDataLst>
          </p:nvPr>
        </p:nvPicPr>
        <p:blipFill>
          <a:blip r:embed="rId10"/>
          <a:stretch>
            <a:fillRect/>
          </a:stretch>
        </p:blipFill>
        <p:spPr>
          <a:xfrm>
            <a:off x="1175982" y="1153829"/>
            <a:ext cx="6072142" cy="329213"/>
          </a:xfrm>
          <a:prstGeom prst="rect">
            <a:avLst/>
          </a:prstGeom>
        </p:spPr>
      </p:pic>
    </p:spTree>
    <p:extLst>
      <p:ext uri="{BB962C8B-B14F-4D97-AF65-F5344CB8AC3E}">
        <p14:creationId xmlns:p14="http://schemas.microsoft.com/office/powerpoint/2010/main" val="125787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Cheminement de la GRSI</a:t>
            </a:r>
            <a:endParaRPr lang="fr-CA" dirty="0"/>
          </a:p>
        </p:txBody>
      </p:sp>
      <p:pic>
        <p:nvPicPr>
          <p:cNvPr id="4" name="Espace réservé du contenu 3"/>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041512" y="1695450"/>
            <a:ext cx="7015256" cy="4259263"/>
          </a:xfrm>
        </p:spPr>
      </p:pic>
    </p:spTree>
    <p:extLst>
      <p:ext uri="{BB962C8B-B14F-4D97-AF65-F5344CB8AC3E}">
        <p14:creationId xmlns:p14="http://schemas.microsoft.com/office/powerpoint/2010/main" val="3140144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L’usager au bon endroit</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Assurer un bon jumelage-pairage du résident avec la résidence en fonction des limitations à l’évacuation de ce dernier.</a:t>
            </a:r>
          </a:p>
          <a:p>
            <a:r>
              <a:rPr lang="fr-CA" dirty="0" smtClean="0"/>
              <a:t>Soutenir la résidence avant l’arrivée du ou des résidents afin d’assurer un environnement adapté à une bonne gestion du risque en sécurité incendie.</a:t>
            </a:r>
            <a:endParaRPr lang="fr-CA" dirty="0"/>
          </a:p>
        </p:txBody>
      </p:sp>
    </p:spTree>
    <p:extLst>
      <p:ext uri="{BB962C8B-B14F-4D97-AF65-F5344CB8AC3E}">
        <p14:creationId xmlns:p14="http://schemas.microsoft.com/office/powerpoint/2010/main" val="33941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Accueil des résidents</a:t>
            </a:r>
            <a:endParaRPr lang="fr-CA" dirty="0"/>
          </a:p>
        </p:txBody>
      </p:sp>
      <p:sp>
        <p:nvSpPr>
          <p:cNvPr id="3" name="Espace réservé du contenu 2"/>
          <p:cNvSpPr>
            <a:spLocks noGrp="1"/>
          </p:cNvSpPr>
          <p:nvPr>
            <p:ph idx="1"/>
            <p:custDataLst>
              <p:tags r:id="rId2"/>
            </p:custDataLst>
          </p:nvPr>
        </p:nvSpPr>
        <p:spPr>
          <a:xfrm>
            <a:off x="1143000" y="1866901"/>
            <a:ext cx="7543800" cy="4035136"/>
          </a:xfrm>
        </p:spPr>
        <p:txBody>
          <a:bodyPr>
            <a:normAutofit lnSpcReduction="10000"/>
          </a:bodyPr>
          <a:lstStyle/>
          <a:p>
            <a:r>
              <a:rPr lang="fr-CA" dirty="0" smtClean="0"/>
              <a:t>Inclure, dans le processus d’accueil des nouveaux résidents, une activité de sensibilisation en sécurité incendie :</a:t>
            </a:r>
          </a:p>
          <a:p>
            <a:pPr lvl="1"/>
            <a:r>
              <a:rPr lang="fr-CA" dirty="0" smtClean="0"/>
              <a:t>Trousse d’information (DVD);</a:t>
            </a:r>
          </a:p>
          <a:p>
            <a:pPr lvl="1"/>
            <a:r>
              <a:rPr lang="fr-CA" dirty="0" smtClean="0"/>
              <a:t>Site Internet </a:t>
            </a:r>
            <a:r>
              <a:rPr lang="fr-CA" dirty="0" smtClean="0">
                <a:hlinkClick r:id="rId4"/>
              </a:rPr>
              <a:t>www.prevenirlefeu.com</a:t>
            </a:r>
            <a:r>
              <a:rPr lang="fr-CA" dirty="0" smtClean="0"/>
              <a:t>.</a:t>
            </a:r>
          </a:p>
          <a:p>
            <a:r>
              <a:rPr lang="fr-CA" dirty="0" smtClean="0"/>
              <a:t>Si la perte d’autonomie vient compromettre l’évacuation sécuritaire d’un résident, utiliser toutes les opportunités de départ afin de favoriser une relocalisation de la personne dans un environnement qui répond mieux à ses besoins (à l’interne ou dans une autre résidence).</a:t>
            </a:r>
          </a:p>
        </p:txBody>
      </p:sp>
    </p:spTree>
    <p:extLst>
      <p:ext uri="{BB962C8B-B14F-4D97-AF65-F5344CB8AC3E}">
        <p14:creationId xmlns:p14="http://schemas.microsoft.com/office/powerpoint/2010/main" val="165876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Bâtiment</a:t>
            </a:r>
            <a:endParaRPr lang="fr-CA" dirty="0"/>
          </a:p>
        </p:txBody>
      </p:sp>
      <p:sp>
        <p:nvSpPr>
          <p:cNvPr id="3" name="Espace réservé du contenu 2"/>
          <p:cNvSpPr>
            <a:spLocks noGrp="1"/>
          </p:cNvSpPr>
          <p:nvPr>
            <p:ph idx="1"/>
            <p:custDataLst>
              <p:tags r:id="rId2"/>
            </p:custDataLst>
          </p:nvPr>
        </p:nvSpPr>
        <p:spPr/>
        <p:txBody>
          <a:bodyPr/>
          <a:lstStyle/>
          <a:p>
            <a:r>
              <a:rPr lang="fr-CA" dirty="0" smtClean="0"/>
              <a:t>Combustibilité;</a:t>
            </a:r>
          </a:p>
          <a:p>
            <a:r>
              <a:rPr lang="fr-CA" dirty="0"/>
              <a:t>Compartimentation :</a:t>
            </a:r>
            <a:endParaRPr lang="fr-CA" dirty="0" smtClean="0"/>
          </a:p>
          <a:p>
            <a:pPr lvl="1"/>
            <a:r>
              <a:rPr lang="fr-CA" dirty="0" smtClean="0"/>
              <a:t>Mur versus séparation coupe-feu;</a:t>
            </a:r>
          </a:p>
          <a:p>
            <a:pPr lvl="1"/>
            <a:r>
              <a:rPr lang="fr-CA" dirty="0" smtClean="0"/>
              <a:t>Verticale et horizontale;</a:t>
            </a:r>
          </a:p>
          <a:p>
            <a:r>
              <a:rPr lang="fr-CA" dirty="0"/>
              <a:t>Étages </a:t>
            </a:r>
            <a:r>
              <a:rPr lang="fr-CA" dirty="0" smtClean="0"/>
              <a:t>:</a:t>
            </a:r>
          </a:p>
          <a:p>
            <a:r>
              <a:rPr lang="fr-CA" dirty="0" smtClean="0"/>
              <a:t>Nombre et niveau;</a:t>
            </a:r>
          </a:p>
          <a:p>
            <a:r>
              <a:rPr lang="fr-CA" dirty="0"/>
              <a:t>Issues :</a:t>
            </a:r>
            <a:endParaRPr lang="fr-CA" dirty="0" smtClean="0"/>
          </a:p>
          <a:p>
            <a:pPr lvl="1"/>
            <a:r>
              <a:rPr lang="fr-CA" dirty="0" smtClean="0"/>
              <a:t>Nombre et proximité;</a:t>
            </a:r>
          </a:p>
          <a:p>
            <a:pPr lvl="1"/>
            <a:r>
              <a:rPr lang="fr-CA" dirty="0" smtClean="0"/>
              <a:t>Type et dimension.</a:t>
            </a:r>
            <a:endParaRPr lang="fr-CA" dirty="0"/>
          </a:p>
        </p:txBody>
      </p:sp>
    </p:spTree>
    <p:extLst>
      <p:ext uri="{BB962C8B-B14F-4D97-AF65-F5344CB8AC3E}">
        <p14:creationId xmlns:p14="http://schemas.microsoft.com/office/powerpoint/2010/main" val="3724853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Combustibilité</a:t>
            </a:r>
            <a:endParaRPr lang="fr-CA" dirty="0"/>
          </a:p>
        </p:txBody>
      </p:sp>
      <p:sp>
        <p:nvSpPr>
          <p:cNvPr id="3" name="Espace réservé du contenu 2"/>
          <p:cNvSpPr>
            <a:spLocks noGrp="1"/>
          </p:cNvSpPr>
          <p:nvPr>
            <p:ph idx="1"/>
            <p:custDataLst>
              <p:tags r:id="rId2"/>
            </p:custDataLst>
          </p:nvPr>
        </p:nvSpPr>
        <p:spPr>
          <a:xfrm>
            <a:off x="1143000" y="1866900"/>
            <a:ext cx="7031736" cy="4259263"/>
          </a:xfrm>
        </p:spPr>
        <p:txBody>
          <a:bodyPr>
            <a:normAutofit/>
          </a:bodyPr>
          <a:lstStyle/>
          <a:p>
            <a:r>
              <a:rPr lang="fr-CA" sz="2000" dirty="0" smtClean="0"/>
              <a:t>Grands </a:t>
            </a:r>
            <a:r>
              <a:rPr lang="fr-CA" sz="2000" dirty="0"/>
              <a:t>principes :</a:t>
            </a:r>
            <a:endParaRPr lang="fr-CA" sz="2000" dirty="0" smtClean="0"/>
          </a:p>
          <a:p>
            <a:pPr lvl="1"/>
            <a:r>
              <a:rPr lang="fr-CA" sz="2000" dirty="0" smtClean="0"/>
              <a:t>Combustible : brûle et risque d’effondrement plus rapide.</a:t>
            </a:r>
          </a:p>
          <a:p>
            <a:pPr lvl="1"/>
            <a:r>
              <a:rPr lang="fr-CA" sz="2000" dirty="0" smtClean="0"/>
              <a:t>Incombustible : se déformera avec le temps.</a:t>
            </a:r>
            <a:endParaRPr lang="fr-CA" sz="2000" dirty="0"/>
          </a:p>
        </p:txBody>
      </p:sp>
      <p:pic>
        <p:nvPicPr>
          <p:cNvPr id="4" name="Image 3"/>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199256" y="3787813"/>
            <a:ext cx="2778384" cy="2248220"/>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4295045" y="3787813"/>
            <a:ext cx="2592446" cy="2248220"/>
          </a:xfrm>
          <a:prstGeom prst="rect">
            <a:avLst/>
          </a:prstGeom>
          <a:ln>
            <a:noFill/>
          </a:ln>
          <a:effectLst>
            <a:outerShdw blurRad="292100" dist="139700" dir="2700000" algn="tl" rotWithShape="0">
              <a:srgbClr val="333333">
                <a:alpha val="65000"/>
              </a:srgbClr>
            </a:outerShdw>
          </a:effectLst>
        </p:spPr>
      </p:pic>
      <p:sp>
        <p:nvSpPr>
          <p:cNvPr id="6" name="ZoneTexte 5"/>
          <p:cNvSpPr txBox="1"/>
          <p:nvPr>
            <p:custDataLst>
              <p:tags r:id="rId5"/>
            </p:custDataLst>
          </p:nvPr>
        </p:nvSpPr>
        <p:spPr>
          <a:xfrm>
            <a:off x="1797206" y="3418481"/>
            <a:ext cx="1582484" cy="369332"/>
          </a:xfrm>
          <a:prstGeom prst="rect">
            <a:avLst/>
          </a:prstGeom>
          <a:noFill/>
        </p:spPr>
        <p:txBody>
          <a:bodyPr wrap="none" rtlCol="0">
            <a:spAutoFit/>
          </a:bodyPr>
          <a:lstStyle/>
          <a:p>
            <a:r>
              <a:rPr lang="fr-CA" b="1" dirty="0" smtClean="0">
                <a:solidFill>
                  <a:srgbClr val="646464"/>
                </a:solidFill>
                <a:latin typeface="Helvetica Neue Medium"/>
              </a:rPr>
              <a:t>Combustible</a:t>
            </a:r>
            <a:endParaRPr lang="fr-CA" b="1" dirty="0">
              <a:solidFill>
                <a:srgbClr val="646464"/>
              </a:solidFill>
              <a:latin typeface="Helvetica Neue Medium"/>
            </a:endParaRPr>
          </a:p>
        </p:txBody>
      </p:sp>
      <p:sp>
        <p:nvSpPr>
          <p:cNvPr id="7" name="ZoneTexte 6"/>
          <p:cNvSpPr txBox="1"/>
          <p:nvPr>
            <p:custDataLst>
              <p:tags r:id="rId6"/>
            </p:custDataLst>
          </p:nvPr>
        </p:nvSpPr>
        <p:spPr>
          <a:xfrm>
            <a:off x="4716669" y="3418481"/>
            <a:ext cx="1749197" cy="369332"/>
          </a:xfrm>
          <a:prstGeom prst="rect">
            <a:avLst/>
          </a:prstGeom>
          <a:noFill/>
        </p:spPr>
        <p:txBody>
          <a:bodyPr wrap="none" rtlCol="0">
            <a:spAutoFit/>
          </a:bodyPr>
          <a:lstStyle/>
          <a:p>
            <a:r>
              <a:rPr lang="fr-CA" b="1" dirty="0" smtClean="0">
                <a:solidFill>
                  <a:srgbClr val="646464"/>
                </a:solidFill>
                <a:latin typeface="Helvetica Neue Medium"/>
              </a:rPr>
              <a:t>Incombustible</a:t>
            </a:r>
            <a:endParaRPr lang="fr-CA" b="1" dirty="0">
              <a:solidFill>
                <a:srgbClr val="646464"/>
              </a:solidFill>
              <a:latin typeface="Helvetica Neue Medium"/>
            </a:endParaRPr>
          </a:p>
        </p:txBody>
      </p:sp>
    </p:spTree>
    <p:extLst>
      <p:ext uri="{BB962C8B-B14F-4D97-AF65-F5344CB8AC3E}">
        <p14:creationId xmlns:p14="http://schemas.microsoft.com/office/powerpoint/2010/main" val="16800088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5"/>
</p:tagLst>
</file>

<file path=ppt/tags/tag136.xml><?xml version="1.0" encoding="utf-8"?>
<p:tagLst xmlns:a="http://schemas.openxmlformats.org/drawingml/2006/main" xmlns:r="http://schemas.openxmlformats.org/officeDocument/2006/relationships" xmlns:p="http://schemas.openxmlformats.org/presentationml/2006/main">
  <p:tag name="NUM" val="6"/>
</p:tagLst>
</file>

<file path=ppt/tags/tag137.xml><?xml version="1.0" encoding="utf-8"?>
<p:tagLst xmlns:a="http://schemas.openxmlformats.org/drawingml/2006/main" xmlns:r="http://schemas.openxmlformats.org/officeDocument/2006/relationships" xmlns:p="http://schemas.openxmlformats.org/presentationml/2006/main">
  <p:tag name="NUM" val="7"/>
</p:tagLst>
</file>

<file path=ppt/tags/tag138.xml><?xml version="1.0" encoding="utf-8"?>
<p:tagLst xmlns:a="http://schemas.openxmlformats.org/drawingml/2006/main" xmlns:r="http://schemas.openxmlformats.org/officeDocument/2006/relationships" xmlns:p="http://schemas.openxmlformats.org/presentationml/2006/main">
  <p:tag name="NUM" val="8"/>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6"/>
</p:tagLst>
</file>

<file path=ppt/tags/tag149.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8"/>
</p:tagLst>
</file>

<file path=ppt/tags/tag151.xml><?xml version="1.0" encoding="utf-8"?>
<p:tagLst xmlns:a="http://schemas.openxmlformats.org/drawingml/2006/main" xmlns:r="http://schemas.openxmlformats.org/officeDocument/2006/relationships" xmlns:p="http://schemas.openxmlformats.org/presentationml/2006/main">
  <p:tag name="NUM" val="9"/>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1103</TotalTime>
  <Words>1838</Words>
  <Application>Microsoft Office PowerPoint</Application>
  <PresentationFormat>Affichage à l'écran (4:3)</PresentationFormat>
  <Paragraphs>220</Paragraphs>
  <Slides>40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40</vt:i4>
      </vt:variant>
    </vt:vector>
  </HeadingPairs>
  <TitlesOfParts>
    <vt:vector size="47" baseType="lpstr">
      <vt:lpstr>Arial</vt:lpstr>
      <vt:lpstr>Calibri</vt:lpstr>
      <vt:lpstr>Helvetica</vt:lpstr>
      <vt:lpstr>Helvetica Neue</vt:lpstr>
      <vt:lpstr>Helvetica Neue Light</vt:lpstr>
      <vt:lpstr>Helvetica Neue Medium</vt:lpstr>
      <vt:lpstr>Thème Office</vt:lpstr>
      <vt:lpstr>Gérer le risque en amont et Analyser la capacité à évacuer</vt:lpstr>
      <vt:lpstr>Objectifs de la présentation</vt:lpstr>
      <vt:lpstr>Contexte</vt:lpstr>
      <vt:lpstr>Résidences touchées par la GRSI</vt:lpstr>
      <vt:lpstr>Cheminement de la GRSI</vt:lpstr>
      <vt:lpstr>L’usager au bon endroit</vt:lpstr>
      <vt:lpstr>Accueil des résidents</vt:lpstr>
      <vt:lpstr>Bâtiment</vt:lpstr>
      <vt:lpstr>Combustibilité</vt:lpstr>
      <vt:lpstr>Compartimentation</vt:lpstr>
      <vt:lpstr>Compartimentation verticale</vt:lpstr>
      <vt:lpstr>Compartimentation horizontale</vt:lpstr>
      <vt:lpstr>Compartimentation</vt:lpstr>
      <vt:lpstr>Étages</vt:lpstr>
      <vt:lpstr>Issues</vt:lpstr>
      <vt:lpstr>Cage d’escalier d’issue</vt:lpstr>
      <vt:lpstr>Issues (suite)</vt:lpstr>
      <vt:lpstr>Réglementation du bâtiment</vt:lpstr>
      <vt:lpstr>Équipements de protection incendie</vt:lpstr>
      <vt:lpstr>Détection - Avertisseur</vt:lpstr>
      <vt:lpstr>Détection - Détecteur</vt:lpstr>
      <vt:lpstr>Système d’alarme incendie</vt:lpstr>
      <vt:lpstr>Système d’alarme</vt:lpstr>
      <vt:lpstr>Système d’alarme (suite)</vt:lpstr>
      <vt:lpstr>Système de gicleurs</vt:lpstr>
      <vt:lpstr>Extincteur portatif</vt:lpstr>
      <vt:lpstr>Ascenseur pompier</vt:lpstr>
      <vt:lpstr>Équipements d’aide à l’évacuation</vt:lpstr>
      <vt:lpstr>Aide pour se lever et se transférer</vt:lpstr>
      <vt:lpstr>Aide pour se mobiliser ou déplacement lent</vt:lpstr>
      <vt:lpstr>Aide de plus d’une personne pour descendre</vt:lpstr>
      <vt:lpstr>Aide à l’audition *</vt:lpstr>
      <vt:lpstr>Aide à l’orientation</vt:lpstr>
      <vt:lpstr>Autres</vt:lpstr>
      <vt:lpstr>Intervention en situation d’urgence</vt:lpstr>
      <vt:lpstr>Localisation de la résidence</vt:lpstr>
      <vt:lpstr>Intervention du SSI</vt:lpstr>
      <vt:lpstr>Accessibilité au bâtiment</vt:lpstr>
      <vt:lpstr>Présentation PowerPoint</vt:lpstr>
      <vt:lpstr>Merci pour votre attention!</vt:lpstr>
    </vt:vector>
  </TitlesOfParts>
  <Company>graphissimo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joane alain</dc:creator>
  <cp:lastModifiedBy>Kathleen Paquet (CISSSCA DG)</cp:lastModifiedBy>
  <cp:revision>92</cp:revision>
  <dcterms:created xsi:type="dcterms:W3CDTF">2012-08-30T17:42:52Z</dcterms:created>
  <dcterms:modified xsi:type="dcterms:W3CDTF">2021-12-10T16:07:32Z</dcterms:modified>
</cp:coreProperties>
</file>