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2.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59" r:id="rId2"/>
    <p:sldMasterId id="2147483671" r:id="rId3"/>
  </p:sldMasterIdLst>
  <p:notesMasterIdLst>
    <p:notesMasterId r:id="rId21"/>
  </p:notesMasterIdLst>
  <p:sldIdLst>
    <p:sldId id="259" r:id="rId4"/>
    <p:sldId id="278" r:id="rId5"/>
    <p:sldId id="283" r:id="rId6"/>
    <p:sldId id="296" r:id="rId7"/>
    <p:sldId id="281" r:id="rId8"/>
    <p:sldId id="289" r:id="rId9"/>
    <p:sldId id="284" r:id="rId10"/>
    <p:sldId id="288" r:id="rId11"/>
    <p:sldId id="290" r:id="rId12"/>
    <p:sldId id="285" r:id="rId13"/>
    <p:sldId id="293" r:id="rId14"/>
    <p:sldId id="294" r:id="rId15"/>
    <p:sldId id="286" r:id="rId16"/>
    <p:sldId id="287" r:id="rId17"/>
    <p:sldId id="295" r:id="rId18"/>
    <p:sldId id="276" r:id="rId19"/>
    <p:sldId id="280" r:id="rId20"/>
  </p:sldIdLst>
  <p:sldSz cx="9144000" cy="6858000" type="screen4x3"/>
  <p:notesSz cx="7315200" cy="96012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79">
          <p15:clr>
            <a:srgbClr val="A4A3A4"/>
          </p15:clr>
        </p15:guide>
        <p15:guide id="2" pos="5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5428C"/>
    <a:srgbClr val="004796"/>
    <a:srgbClr val="005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3" autoAdjust="0"/>
    <p:restoredTop sz="94419" autoAdjust="0"/>
  </p:normalViewPr>
  <p:slideViewPr>
    <p:cSldViewPr showGuides="1">
      <p:cViewPr varScale="1">
        <p:scale>
          <a:sx n="109" d="100"/>
          <a:sy n="109" d="100"/>
        </p:scale>
        <p:origin x="2022" y="96"/>
      </p:cViewPr>
      <p:guideLst>
        <p:guide orient="horz" pos="1979"/>
        <p:guide pos="5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980B3C-B2E1-4B6D-923F-1FDD03490AF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fr-FR"/>
        </a:p>
      </dgm:t>
    </dgm:pt>
    <dgm:pt modelId="{E9C9FB1C-71E1-4C00-9A59-B4A217966CCE}">
      <dgm:prSet phldrT="[Texte]" custT="1"/>
      <dgm:spPr/>
      <dgm:t>
        <a:bodyPr/>
        <a:lstStyle/>
        <a:p>
          <a:r>
            <a:rPr lang="fr-FR" sz="1600" dirty="0" smtClean="0">
              <a:latin typeface="Arial Narrow" panose="020B0606020202030204" pitchFamily="34" charset="0"/>
            </a:rPr>
            <a:t>1. Modifier l’horaire ou réaffecter à des tâches d’un autre titre d’emploi dans votre service</a:t>
          </a:r>
          <a:endParaRPr lang="fr-FR" sz="1600" dirty="0">
            <a:latin typeface="Arial Narrow" panose="020B0606020202030204" pitchFamily="34" charset="0"/>
          </a:endParaRPr>
        </a:p>
      </dgm:t>
    </dgm:pt>
    <dgm:pt modelId="{1F521F02-6D1C-4506-B379-D489F626ADB0}" type="parTrans" cxnId="{A7EAC1B7-1FCF-44D7-9845-9AA07C4AA38E}">
      <dgm:prSet/>
      <dgm:spPr/>
      <dgm:t>
        <a:bodyPr/>
        <a:lstStyle/>
        <a:p>
          <a:endParaRPr lang="fr-FR"/>
        </a:p>
      </dgm:t>
    </dgm:pt>
    <dgm:pt modelId="{A5B47A0B-7625-4CA5-BC41-7F68AAFE6D9D}" type="sibTrans" cxnId="{A7EAC1B7-1FCF-44D7-9845-9AA07C4AA38E}">
      <dgm:prSet/>
      <dgm:spPr/>
      <dgm:t>
        <a:bodyPr/>
        <a:lstStyle/>
        <a:p>
          <a:endParaRPr lang="fr-FR"/>
        </a:p>
      </dgm:t>
    </dgm:pt>
    <dgm:pt modelId="{1305395C-CDD2-42C2-9EE5-96CE937DD0C7}">
      <dgm:prSet phldrT="[Texte]" custT="1"/>
      <dgm:spPr/>
      <dgm:t>
        <a:bodyPr/>
        <a:lstStyle/>
        <a:p>
          <a:r>
            <a:rPr lang="fr-FR" sz="1400" dirty="0" smtClean="0">
              <a:latin typeface="Arial Narrow" panose="020B0606020202030204" pitchFamily="34" charset="0"/>
            </a:rPr>
            <a:t>Pour les surplus anticipés de plus de 7 jours, réviser les horaires pour voir à les équilibrer autant que possible</a:t>
          </a:r>
          <a:endParaRPr lang="fr-FR" sz="1400" dirty="0">
            <a:latin typeface="Arial Narrow" panose="020B0606020202030204" pitchFamily="34" charset="0"/>
          </a:endParaRPr>
        </a:p>
      </dgm:t>
    </dgm:pt>
    <dgm:pt modelId="{43E45604-C774-405E-8626-60126A0D6D0A}" type="parTrans" cxnId="{7F4C7F3E-22D6-43BA-A869-221B6CC3CEC8}">
      <dgm:prSet/>
      <dgm:spPr/>
      <dgm:t>
        <a:bodyPr/>
        <a:lstStyle/>
        <a:p>
          <a:endParaRPr lang="fr-FR"/>
        </a:p>
      </dgm:t>
    </dgm:pt>
    <dgm:pt modelId="{0B371BE8-7CF9-4A06-A510-61A63142A607}" type="sibTrans" cxnId="{7F4C7F3E-22D6-43BA-A869-221B6CC3CEC8}">
      <dgm:prSet/>
      <dgm:spPr/>
      <dgm:t>
        <a:bodyPr/>
        <a:lstStyle/>
        <a:p>
          <a:endParaRPr lang="fr-FR"/>
        </a:p>
      </dgm:t>
    </dgm:pt>
    <dgm:pt modelId="{D5358556-82D0-4E05-9A49-460EAAAF2D44}">
      <dgm:prSet phldrT="[Texte]" custT="1"/>
      <dgm:spPr/>
      <dgm:t>
        <a:bodyPr/>
        <a:lstStyle/>
        <a:p>
          <a:r>
            <a:rPr lang="fr-FR" sz="1600" dirty="0" smtClean="0">
              <a:latin typeface="Arial Narrow" panose="020B0606020202030204" pitchFamily="34" charset="0"/>
            </a:rPr>
            <a:t>2. Déplacer OU orienter</a:t>
          </a:r>
          <a:endParaRPr lang="fr-FR" sz="1600" dirty="0">
            <a:latin typeface="Arial Narrow" panose="020B0606020202030204" pitchFamily="34" charset="0"/>
          </a:endParaRPr>
        </a:p>
      </dgm:t>
    </dgm:pt>
    <dgm:pt modelId="{8FF44013-F582-478E-8959-D01FBABE5033}" type="parTrans" cxnId="{FAB92161-83E4-4FEA-8FCC-109E231A67FC}">
      <dgm:prSet/>
      <dgm:spPr/>
      <dgm:t>
        <a:bodyPr/>
        <a:lstStyle/>
        <a:p>
          <a:endParaRPr lang="fr-FR"/>
        </a:p>
      </dgm:t>
    </dgm:pt>
    <dgm:pt modelId="{EA9D7828-1F20-432F-BC76-EEC0AC6E844C}" type="sibTrans" cxnId="{FAB92161-83E4-4FEA-8FCC-109E231A67FC}">
      <dgm:prSet/>
      <dgm:spPr/>
      <dgm:t>
        <a:bodyPr/>
        <a:lstStyle/>
        <a:p>
          <a:endParaRPr lang="fr-FR"/>
        </a:p>
      </dgm:t>
    </dgm:pt>
    <dgm:pt modelId="{D4562185-B345-428F-887C-02B2BC5928C0}">
      <dgm:prSet phldrT="[Texte]" custT="1"/>
      <dgm:spPr/>
      <dgm:t>
        <a:bodyPr/>
        <a:lstStyle/>
        <a:p>
          <a:r>
            <a:rPr lang="fr-FR" sz="1400" dirty="0" smtClean="0">
              <a:latin typeface="Arial Narrow" panose="020B0606020202030204" pitchFamily="34" charset="0"/>
            </a:rPr>
            <a:t>Dans un premier temps, déplacer selon les orientations établies lors de la création du poste (déplacements occasionnels possibles)</a:t>
          </a:r>
          <a:endParaRPr lang="fr-FR" sz="1400" dirty="0">
            <a:latin typeface="Arial Narrow" panose="020B0606020202030204" pitchFamily="34" charset="0"/>
          </a:endParaRPr>
        </a:p>
      </dgm:t>
    </dgm:pt>
    <dgm:pt modelId="{DEF2CFC3-F855-4E08-82E1-3B1C5CBB283D}" type="parTrans" cxnId="{2A02BAF0-CE09-4D07-9965-3ADA32807FD5}">
      <dgm:prSet/>
      <dgm:spPr/>
      <dgm:t>
        <a:bodyPr/>
        <a:lstStyle/>
        <a:p>
          <a:endParaRPr lang="fr-FR"/>
        </a:p>
      </dgm:t>
    </dgm:pt>
    <dgm:pt modelId="{07EC4CD2-D394-49EA-B3ED-975173E284FC}" type="sibTrans" cxnId="{2A02BAF0-CE09-4D07-9965-3ADA32807FD5}">
      <dgm:prSet/>
      <dgm:spPr/>
      <dgm:t>
        <a:bodyPr/>
        <a:lstStyle/>
        <a:p>
          <a:endParaRPr lang="fr-FR"/>
        </a:p>
      </dgm:t>
    </dgm:pt>
    <dgm:pt modelId="{44FC74FC-725D-45CE-BAF7-86669619F070}">
      <dgm:prSet phldrT="[Texte]" custT="1"/>
      <dgm:spPr/>
      <dgm:t>
        <a:bodyPr/>
        <a:lstStyle/>
        <a:p>
          <a:r>
            <a:rPr lang="fr-FR" sz="1600" dirty="0" smtClean="0">
              <a:latin typeface="Arial Narrow" panose="020B0606020202030204" pitchFamily="34" charset="0"/>
            </a:rPr>
            <a:t>3. Former vos personnes salariées</a:t>
          </a:r>
          <a:endParaRPr lang="fr-FR" sz="1600" dirty="0">
            <a:latin typeface="Arial Narrow" panose="020B0606020202030204" pitchFamily="34" charset="0"/>
          </a:endParaRPr>
        </a:p>
      </dgm:t>
    </dgm:pt>
    <dgm:pt modelId="{056E5541-D2DD-47B6-86C0-7E8B0C0869C8}" type="parTrans" cxnId="{0A57B274-397C-46C3-9499-018053C9A018}">
      <dgm:prSet/>
      <dgm:spPr/>
      <dgm:t>
        <a:bodyPr/>
        <a:lstStyle/>
        <a:p>
          <a:endParaRPr lang="fr-FR"/>
        </a:p>
      </dgm:t>
    </dgm:pt>
    <dgm:pt modelId="{FEE8D406-7F3A-41D3-87E4-0A1EE180D7D9}" type="sibTrans" cxnId="{0A57B274-397C-46C3-9499-018053C9A018}">
      <dgm:prSet/>
      <dgm:spPr/>
      <dgm:t>
        <a:bodyPr/>
        <a:lstStyle/>
        <a:p>
          <a:endParaRPr lang="fr-FR"/>
        </a:p>
      </dgm:t>
    </dgm:pt>
    <dgm:pt modelId="{2B9389A9-5274-4687-9EB7-C43727736009}">
      <dgm:prSet phldrT="[Texte]" custT="1"/>
      <dgm:spPr/>
      <dgm:t>
        <a:bodyPr/>
        <a:lstStyle/>
        <a:p>
          <a:r>
            <a:rPr lang="fr-FR" sz="1400" dirty="0" smtClean="0">
              <a:latin typeface="Arial Narrow" panose="020B0606020202030204" pitchFamily="34" charset="0"/>
            </a:rPr>
            <a:t>Offrir différentes formations aux employés</a:t>
          </a:r>
          <a:endParaRPr lang="fr-FR" sz="1400" dirty="0">
            <a:latin typeface="Arial Narrow" panose="020B0606020202030204" pitchFamily="34" charset="0"/>
          </a:endParaRPr>
        </a:p>
      </dgm:t>
    </dgm:pt>
    <dgm:pt modelId="{6B83B85C-2809-4BEC-86DE-BC9A8B14E68E}" type="parTrans" cxnId="{3BB2EA6E-9E66-4032-95B6-C4324930715D}">
      <dgm:prSet/>
      <dgm:spPr/>
      <dgm:t>
        <a:bodyPr/>
        <a:lstStyle/>
        <a:p>
          <a:endParaRPr lang="fr-FR"/>
        </a:p>
      </dgm:t>
    </dgm:pt>
    <dgm:pt modelId="{70510EAA-3369-42F4-B3AD-F12C8DB47ACC}" type="sibTrans" cxnId="{3BB2EA6E-9E66-4032-95B6-C4324930715D}">
      <dgm:prSet/>
      <dgm:spPr/>
      <dgm:t>
        <a:bodyPr/>
        <a:lstStyle/>
        <a:p>
          <a:endParaRPr lang="fr-FR"/>
        </a:p>
      </dgm:t>
    </dgm:pt>
    <dgm:pt modelId="{9B918AEC-DC15-443D-B981-DBBC070CC3E1}">
      <dgm:prSet phldrT="[Texte]" custT="1"/>
      <dgm:spPr>
        <a:solidFill>
          <a:schemeClr val="accent4">
            <a:lumMod val="75000"/>
          </a:schemeClr>
        </a:solidFill>
      </dgm:spPr>
      <dgm:t>
        <a:bodyPr/>
        <a:lstStyle/>
        <a:p>
          <a:r>
            <a:rPr lang="fr-FR" sz="1600" dirty="0" smtClean="0">
              <a:latin typeface="Arial Narrow" panose="020B0606020202030204" pitchFamily="34" charset="0"/>
            </a:rPr>
            <a:t>4.Offrir des congés</a:t>
          </a:r>
          <a:endParaRPr lang="fr-FR" sz="1600" dirty="0">
            <a:latin typeface="Arial Narrow" panose="020B0606020202030204" pitchFamily="34" charset="0"/>
          </a:endParaRPr>
        </a:p>
      </dgm:t>
    </dgm:pt>
    <dgm:pt modelId="{9D1F4FA3-BF3C-40FF-9807-382B02807DC9}" type="parTrans" cxnId="{CB92FA55-1346-4AFE-8E1A-05662D5D8524}">
      <dgm:prSet/>
      <dgm:spPr/>
      <dgm:t>
        <a:bodyPr/>
        <a:lstStyle/>
        <a:p>
          <a:endParaRPr lang="fr-FR"/>
        </a:p>
      </dgm:t>
    </dgm:pt>
    <dgm:pt modelId="{8B09D5C9-0A83-4DD5-930A-9E0AA87C333F}" type="sibTrans" cxnId="{CB92FA55-1346-4AFE-8E1A-05662D5D8524}">
      <dgm:prSet/>
      <dgm:spPr/>
      <dgm:t>
        <a:bodyPr/>
        <a:lstStyle/>
        <a:p>
          <a:endParaRPr lang="fr-FR"/>
        </a:p>
      </dgm:t>
    </dgm:pt>
    <dgm:pt modelId="{DB78DC5D-D536-4064-98E0-6276E2911DDC}">
      <dgm:prSet phldrT="[Texte]" custT="1"/>
      <dgm:spPr/>
      <dgm:t>
        <a:bodyPr/>
        <a:lstStyle/>
        <a:p>
          <a:r>
            <a:rPr lang="fr-FR" sz="1600" dirty="0" smtClean="0">
              <a:latin typeface="Arial Narrow" panose="020B0606020202030204" pitchFamily="34" charset="0"/>
            </a:rPr>
            <a:t>5. Affecter à toutes autres tâches dans votre service.</a:t>
          </a:r>
          <a:endParaRPr lang="fr-FR" sz="1600" dirty="0">
            <a:latin typeface="Arial Narrow" panose="020B0606020202030204" pitchFamily="34" charset="0"/>
          </a:endParaRPr>
        </a:p>
      </dgm:t>
    </dgm:pt>
    <dgm:pt modelId="{35439B21-65DF-4AAC-999F-7C6657BFB63F}" type="parTrans" cxnId="{4E75F9FB-8FB2-4508-A1D2-E95BBF1D4D81}">
      <dgm:prSet/>
      <dgm:spPr/>
      <dgm:t>
        <a:bodyPr/>
        <a:lstStyle/>
        <a:p>
          <a:endParaRPr lang="fr-FR"/>
        </a:p>
      </dgm:t>
    </dgm:pt>
    <dgm:pt modelId="{E1ED4728-5781-4B84-ABC7-1FE1960B4841}" type="sibTrans" cxnId="{4E75F9FB-8FB2-4508-A1D2-E95BBF1D4D81}">
      <dgm:prSet/>
      <dgm:spPr/>
      <dgm:t>
        <a:bodyPr/>
        <a:lstStyle/>
        <a:p>
          <a:endParaRPr lang="fr-FR"/>
        </a:p>
      </dgm:t>
    </dgm:pt>
    <dgm:pt modelId="{168342E8-F977-4D02-9B74-E4590DEB6A44}">
      <dgm:prSet phldrT="[Texte]" custT="1"/>
      <dgm:spPr/>
      <dgm:t>
        <a:bodyPr/>
        <a:lstStyle/>
        <a:p>
          <a:endParaRPr lang="fr-FR" sz="1400" dirty="0">
            <a:latin typeface="Arial Narrow" panose="020B0606020202030204" pitchFamily="34" charset="0"/>
          </a:endParaRPr>
        </a:p>
      </dgm:t>
    </dgm:pt>
    <dgm:pt modelId="{B549C677-B71A-4B4F-972D-C7D2CFF38F7D}" type="parTrans" cxnId="{79C8ED99-0569-469C-AFF1-C2D88F12F4B0}">
      <dgm:prSet/>
      <dgm:spPr/>
      <dgm:t>
        <a:bodyPr/>
        <a:lstStyle/>
        <a:p>
          <a:endParaRPr lang="fr-FR"/>
        </a:p>
      </dgm:t>
    </dgm:pt>
    <dgm:pt modelId="{39B88460-D6FC-45E1-8049-6247AE0742DA}" type="sibTrans" cxnId="{79C8ED99-0569-469C-AFF1-C2D88F12F4B0}">
      <dgm:prSet/>
      <dgm:spPr/>
      <dgm:t>
        <a:bodyPr/>
        <a:lstStyle/>
        <a:p>
          <a:endParaRPr lang="fr-FR"/>
        </a:p>
      </dgm:t>
    </dgm:pt>
    <dgm:pt modelId="{F4C5B4CB-D6FB-476F-B46B-0ED55D0F2210}">
      <dgm:prSet phldrT="[Texte]"/>
      <dgm:spPr>
        <a:noFill/>
      </dgm:spPr>
      <dgm:t>
        <a:bodyPr/>
        <a:lstStyle/>
        <a:p>
          <a:endParaRPr lang="fr-FR" dirty="0"/>
        </a:p>
      </dgm:t>
    </dgm:pt>
    <dgm:pt modelId="{943EEB00-AEE5-4D9E-B74D-C943DCAE2671}" type="parTrans" cxnId="{F2328FDE-514A-4CBE-8B50-EF382AEE504C}">
      <dgm:prSet/>
      <dgm:spPr/>
      <dgm:t>
        <a:bodyPr/>
        <a:lstStyle/>
        <a:p>
          <a:endParaRPr lang="fr-FR"/>
        </a:p>
      </dgm:t>
    </dgm:pt>
    <dgm:pt modelId="{E8B64152-97AD-4FCB-80AD-4A9237F456B6}" type="sibTrans" cxnId="{F2328FDE-514A-4CBE-8B50-EF382AEE504C}">
      <dgm:prSet/>
      <dgm:spPr/>
      <dgm:t>
        <a:bodyPr/>
        <a:lstStyle/>
        <a:p>
          <a:endParaRPr lang="fr-FR"/>
        </a:p>
      </dgm:t>
    </dgm:pt>
    <dgm:pt modelId="{6BFE62DB-E703-4B52-8B9D-AB28C5567BBE}">
      <dgm:prSet phldrT="[Texte]"/>
      <dgm:spPr/>
      <dgm:t>
        <a:bodyPr/>
        <a:lstStyle/>
        <a:p>
          <a:endParaRPr lang="fr-FR" sz="1200" dirty="0">
            <a:latin typeface="Arial Narrow" panose="020B0606020202030204" pitchFamily="34" charset="0"/>
          </a:endParaRPr>
        </a:p>
      </dgm:t>
    </dgm:pt>
    <dgm:pt modelId="{D35DC8EA-63E3-4A70-98AE-C8D457B59823}" type="parTrans" cxnId="{DA3C145C-B136-48DD-A268-A02457B9C885}">
      <dgm:prSet/>
      <dgm:spPr/>
      <dgm:t>
        <a:bodyPr/>
        <a:lstStyle/>
        <a:p>
          <a:endParaRPr lang="fr-FR"/>
        </a:p>
      </dgm:t>
    </dgm:pt>
    <dgm:pt modelId="{28B655F0-3807-4732-95EB-B7684820DFE5}" type="sibTrans" cxnId="{DA3C145C-B136-48DD-A268-A02457B9C885}">
      <dgm:prSet/>
      <dgm:spPr/>
      <dgm:t>
        <a:bodyPr/>
        <a:lstStyle/>
        <a:p>
          <a:endParaRPr lang="fr-FR"/>
        </a:p>
      </dgm:t>
    </dgm:pt>
    <dgm:pt modelId="{314CE563-73B0-47E1-A176-393A869298BD}">
      <dgm:prSet phldrT="[Texte]"/>
      <dgm:spPr/>
      <dgm:t>
        <a:bodyPr/>
        <a:lstStyle/>
        <a:p>
          <a:endParaRPr lang="fr-FR" sz="1200" dirty="0">
            <a:latin typeface="Arial Narrow" panose="020B0606020202030204" pitchFamily="34" charset="0"/>
          </a:endParaRPr>
        </a:p>
      </dgm:t>
    </dgm:pt>
    <dgm:pt modelId="{58E18D9D-2FD6-4E3C-88A6-9ACCDD5CCFE2}" type="parTrans" cxnId="{90AC8495-9269-40D2-AA3B-8EE81A11404E}">
      <dgm:prSet/>
      <dgm:spPr/>
      <dgm:t>
        <a:bodyPr/>
        <a:lstStyle/>
        <a:p>
          <a:endParaRPr lang="fr-FR"/>
        </a:p>
      </dgm:t>
    </dgm:pt>
    <dgm:pt modelId="{E6A8354E-8143-49FF-9E25-57BF958AFBA3}" type="sibTrans" cxnId="{90AC8495-9269-40D2-AA3B-8EE81A11404E}">
      <dgm:prSet/>
      <dgm:spPr/>
      <dgm:t>
        <a:bodyPr/>
        <a:lstStyle/>
        <a:p>
          <a:endParaRPr lang="fr-FR"/>
        </a:p>
      </dgm:t>
    </dgm:pt>
    <dgm:pt modelId="{8AEA2914-5F21-45CC-8BD1-CAD7FED56892}">
      <dgm:prSet phldrT="[Texte]" custT="1"/>
      <dgm:spPr/>
      <dgm:t>
        <a:bodyPr/>
        <a:lstStyle/>
        <a:p>
          <a:r>
            <a:rPr lang="fr-FR" sz="1400" dirty="0" smtClean="0">
              <a:latin typeface="Arial Narrow" panose="020B0606020202030204" pitchFamily="34" charset="0"/>
            </a:rPr>
            <a:t>Déplacer ou orienter dans un autre secteur de sa direction après entente entre gestionnaires </a:t>
          </a:r>
          <a:endParaRPr lang="fr-FR" sz="1400" dirty="0">
            <a:latin typeface="Arial Narrow" panose="020B0606020202030204" pitchFamily="34" charset="0"/>
          </a:endParaRPr>
        </a:p>
      </dgm:t>
    </dgm:pt>
    <dgm:pt modelId="{FF1FDADE-F9A4-4FB0-9B51-2A7218B6CCDC}" type="parTrans" cxnId="{00410E9A-46C9-4D35-9101-D114677C4224}">
      <dgm:prSet/>
      <dgm:spPr/>
      <dgm:t>
        <a:bodyPr/>
        <a:lstStyle/>
        <a:p>
          <a:endParaRPr lang="fr-FR"/>
        </a:p>
      </dgm:t>
    </dgm:pt>
    <dgm:pt modelId="{BBCC7C11-D3EC-461E-98D0-82CAEFA3A317}" type="sibTrans" cxnId="{00410E9A-46C9-4D35-9101-D114677C4224}">
      <dgm:prSet/>
      <dgm:spPr/>
      <dgm:t>
        <a:bodyPr/>
        <a:lstStyle/>
        <a:p>
          <a:endParaRPr lang="fr-FR"/>
        </a:p>
      </dgm:t>
    </dgm:pt>
    <dgm:pt modelId="{0FC3ED5A-D768-4BFF-B730-2D1CDF60DE3E}">
      <dgm:prSet phldrT="[Texte]" custT="1"/>
      <dgm:spPr/>
      <dgm:t>
        <a:bodyPr/>
        <a:lstStyle/>
        <a:p>
          <a:r>
            <a:rPr lang="fr-FR" sz="1400" dirty="0" smtClean="0">
              <a:latin typeface="Arial Narrow" panose="020B0606020202030204" pitchFamily="34" charset="0"/>
            </a:rPr>
            <a:t>Déplacer ou orienter dans un secteur appartenant à une autre direction après entente entre gestionnaires et selon les mécanismes de partage de ressources en place. </a:t>
          </a:r>
          <a:endParaRPr lang="fr-FR" sz="1400" dirty="0">
            <a:latin typeface="Arial Narrow" panose="020B0606020202030204" pitchFamily="34" charset="0"/>
          </a:endParaRPr>
        </a:p>
      </dgm:t>
    </dgm:pt>
    <dgm:pt modelId="{3BA760BA-A747-4AE0-A5F4-EDE0B5E5B4CF}" type="parTrans" cxnId="{0B8FA6F9-AB2A-48CB-9918-E31A848A250B}">
      <dgm:prSet/>
      <dgm:spPr/>
      <dgm:t>
        <a:bodyPr/>
        <a:lstStyle/>
        <a:p>
          <a:endParaRPr lang="fr-FR"/>
        </a:p>
      </dgm:t>
    </dgm:pt>
    <dgm:pt modelId="{298FD004-0E6F-445E-B7DD-F6CB367227F1}" type="sibTrans" cxnId="{0B8FA6F9-AB2A-48CB-9918-E31A848A250B}">
      <dgm:prSet/>
      <dgm:spPr/>
      <dgm:t>
        <a:bodyPr/>
        <a:lstStyle/>
        <a:p>
          <a:endParaRPr lang="fr-FR"/>
        </a:p>
      </dgm:t>
    </dgm:pt>
    <dgm:pt modelId="{5F12DDF8-15C9-4BBE-82FC-B828EE958891}">
      <dgm:prSet phldrT="[Texte]" custT="1"/>
      <dgm:spPr/>
      <dgm:t>
        <a:bodyPr/>
        <a:lstStyle/>
        <a:p>
          <a:r>
            <a:rPr lang="fr-FR" sz="1400" dirty="0" smtClean="0">
              <a:latin typeface="Arial Narrow" panose="020B0606020202030204" pitchFamily="34" charset="0"/>
            </a:rPr>
            <a:t>Si vous êtes à +1 infirmières et à -1 inf. aux. Réorganisez vos tâches. Vous pouvez faire de même si vous avez un besoin de </a:t>
          </a:r>
          <a:r>
            <a:rPr lang="fr-FR" sz="1400" dirty="0" err="1" smtClean="0">
              <a:latin typeface="Arial Narrow" panose="020B0606020202030204" pitchFamily="34" charset="0"/>
            </a:rPr>
            <a:t>pab</a:t>
          </a:r>
          <a:r>
            <a:rPr lang="fr-FR" sz="1400" dirty="0" smtClean="0">
              <a:latin typeface="Arial Narrow" panose="020B0606020202030204" pitchFamily="34" charset="0"/>
            </a:rPr>
            <a:t>.</a:t>
          </a:r>
          <a:endParaRPr lang="fr-FR" sz="1400" dirty="0">
            <a:latin typeface="Arial Narrow" panose="020B0606020202030204" pitchFamily="34" charset="0"/>
          </a:endParaRPr>
        </a:p>
      </dgm:t>
    </dgm:pt>
    <dgm:pt modelId="{1C4FD376-8D97-49A2-A726-AD4A152BEC5B}" type="parTrans" cxnId="{A4606EDA-6243-4963-8121-C354269913DD}">
      <dgm:prSet/>
      <dgm:spPr/>
      <dgm:t>
        <a:bodyPr/>
        <a:lstStyle/>
        <a:p>
          <a:endParaRPr lang="fr-FR"/>
        </a:p>
      </dgm:t>
    </dgm:pt>
    <dgm:pt modelId="{537097A8-9811-46E0-872B-0D8241AFAECF}" type="sibTrans" cxnId="{A4606EDA-6243-4963-8121-C354269913DD}">
      <dgm:prSet/>
      <dgm:spPr/>
      <dgm:t>
        <a:bodyPr/>
        <a:lstStyle/>
        <a:p>
          <a:endParaRPr lang="fr-FR"/>
        </a:p>
      </dgm:t>
    </dgm:pt>
    <dgm:pt modelId="{6F210E34-E9AD-4FE0-A768-DF6761F5392C}" type="pres">
      <dgm:prSet presAssocID="{25980B3C-B2E1-4B6D-923F-1FDD03490AF7}" presName="linear" presStyleCnt="0">
        <dgm:presLayoutVars>
          <dgm:animLvl val="lvl"/>
          <dgm:resizeHandles val="exact"/>
        </dgm:presLayoutVars>
      </dgm:prSet>
      <dgm:spPr/>
      <dgm:t>
        <a:bodyPr/>
        <a:lstStyle/>
        <a:p>
          <a:endParaRPr lang="fr-FR"/>
        </a:p>
      </dgm:t>
    </dgm:pt>
    <dgm:pt modelId="{F7990622-77BD-4B7B-8730-40070CE9912D}" type="pres">
      <dgm:prSet presAssocID="{E9C9FB1C-71E1-4C00-9A59-B4A217966CCE}" presName="parentText" presStyleLbl="node1" presStyleIdx="0" presStyleCnt="5" custScaleY="90056" custLinFactNeighborY="-54101">
        <dgm:presLayoutVars>
          <dgm:chMax val="0"/>
          <dgm:bulletEnabled val="1"/>
        </dgm:presLayoutVars>
      </dgm:prSet>
      <dgm:spPr/>
      <dgm:t>
        <a:bodyPr/>
        <a:lstStyle/>
        <a:p>
          <a:endParaRPr lang="fr-FR"/>
        </a:p>
      </dgm:t>
    </dgm:pt>
    <dgm:pt modelId="{61B5AF10-C6B0-4171-A98E-FFD1B0A4EEAC}" type="pres">
      <dgm:prSet presAssocID="{E9C9FB1C-71E1-4C00-9A59-B4A217966CCE}" presName="childText" presStyleLbl="revTx" presStyleIdx="0" presStyleCnt="5" custScaleY="90446" custLinFactNeighborY="-2327">
        <dgm:presLayoutVars>
          <dgm:bulletEnabled val="1"/>
        </dgm:presLayoutVars>
      </dgm:prSet>
      <dgm:spPr/>
      <dgm:t>
        <a:bodyPr/>
        <a:lstStyle/>
        <a:p>
          <a:endParaRPr lang="fr-FR"/>
        </a:p>
      </dgm:t>
    </dgm:pt>
    <dgm:pt modelId="{C9B60B07-F395-40AD-9EAA-A673232DAE9D}" type="pres">
      <dgm:prSet presAssocID="{D5358556-82D0-4E05-9A49-460EAAAF2D44}" presName="parentText" presStyleLbl="node1" presStyleIdx="1" presStyleCnt="5" custScaleY="90056" custLinFactNeighborY="8931">
        <dgm:presLayoutVars>
          <dgm:chMax val="0"/>
          <dgm:bulletEnabled val="1"/>
        </dgm:presLayoutVars>
      </dgm:prSet>
      <dgm:spPr/>
      <dgm:t>
        <a:bodyPr/>
        <a:lstStyle/>
        <a:p>
          <a:endParaRPr lang="fr-FR"/>
        </a:p>
      </dgm:t>
    </dgm:pt>
    <dgm:pt modelId="{FC7FC5F8-ADFA-4663-B867-D56BFD9867DC}" type="pres">
      <dgm:prSet presAssocID="{D5358556-82D0-4E05-9A49-460EAAAF2D44}" presName="childText" presStyleLbl="revTx" presStyleIdx="1" presStyleCnt="5" custLinFactNeighborY="55308">
        <dgm:presLayoutVars>
          <dgm:bulletEnabled val="1"/>
        </dgm:presLayoutVars>
      </dgm:prSet>
      <dgm:spPr/>
      <dgm:t>
        <a:bodyPr/>
        <a:lstStyle/>
        <a:p>
          <a:endParaRPr lang="fr-FR"/>
        </a:p>
      </dgm:t>
    </dgm:pt>
    <dgm:pt modelId="{B49A6250-206A-47EB-BA68-1695F7365D49}" type="pres">
      <dgm:prSet presAssocID="{44FC74FC-725D-45CE-BAF7-86669619F070}" presName="parentText" presStyleLbl="node1" presStyleIdx="2" presStyleCnt="5" custScaleY="90056" custLinFactNeighborX="943" custLinFactNeighborY="-13986">
        <dgm:presLayoutVars>
          <dgm:chMax val="0"/>
          <dgm:bulletEnabled val="1"/>
        </dgm:presLayoutVars>
      </dgm:prSet>
      <dgm:spPr/>
      <dgm:t>
        <a:bodyPr/>
        <a:lstStyle/>
        <a:p>
          <a:endParaRPr lang="fr-FR"/>
        </a:p>
      </dgm:t>
    </dgm:pt>
    <dgm:pt modelId="{6FCB4835-F5C3-4F6C-8F11-81EAFEE1D0F4}" type="pres">
      <dgm:prSet presAssocID="{44FC74FC-725D-45CE-BAF7-86669619F070}" presName="childText" presStyleLbl="revTx" presStyleIdx="2" presStyleCnt="5" custLinFactNeighborY="-1716">
        <dgm:presLayoutVars>
          <dgm:bulletEnabled val="1"/>
        </dgm:presLayoutVars>
      </dgm:prSet>
      <dgm:spPr/>
      <dgm:t>
        <a:bodyPr/>
        <a:lstStyle/>
        <a:p>
          <a:endParaRPr lang="fr-FR"/>
        </a:p>
      </dgm:t>
    </dgm:pt>
    <dgm:pt modelId="{CC84BA71-6D59-4C31-87E5-D0715632A7ED}" type="pres">
      <dgm:prSet presAssocID="{9B918AEC-DC15-443D-B981-DBBC070CC3E1}" presName="parentText" presStyleLbl="node1" presStyleIdx="3" presStyleCnt="5" custScaleY="90056" custLinFactNeighborY="34613">
        <dgm:presLayoutVars>
          <dgm:chMax val="0"/>
          <dgm:bulletEnabled val="1"/>
        </dgm:presLayoutVars>
      </dgm:prSet>
      <dgm:spPr/>
      <dgm:t>
        <a:bodyPr/>
        <a:lstStyle/>
        <a:p>
          <a:endParaRPr lang="fr-FR"/>
        </a:p>
      </dgm:t>
    </dgm:pt>
    <dgm:pt modelId="{CB8EAB1A-964E-469A-B1C3-2F99CCC7EC39}" type="pres">
      <dgm:prSet presAssocID="{9B918AEC-DC15-443D-B981-DBBC070CC3E1}" presName="childText" presStyleLbl="revTx" presStyleIdx="3" presStyleCnt="5" custScaleY="169163">
        <dgm:presLayoutVars>
          <dgm:bulletEnabled val="1"/>
        </dgm:presLayoutVars>
      </dgm:prSet>
      <dgm:spPr/>
      <dgm:t>
        <a:bodyPr/>
        <a:lstStyle/>
        <a:p>
          <a:endParaRPr lang="fr-FR"/>
        </a:p>
      </dgm:t>
    </dgm:pt>
    <dgm:pt modelId="{A7357291-7250-4293-9FDE-0CC8EB163B0E}" type="pres">
      <dgm:prSet presAssocID="{DB78DC5D-D536-4064-98E0-6276E2911DDC}" presName="parentText" presStyleLbl="node1" presStyleIdx="4" presStyleCnt="5" custScaleY="90056" custLinFactY="-5710" custLinFactNeighborY="-100000">
        <dgm:presLayoutVars>
          <dgm:chMax val="0"/>
          <dgm:bulletEnabled val="1"/>
        </dgm:presLayoutVars>
      </dgm:prSet>
      <dgm:spPr/>
      <dgm:t>
        <a:bodyPr/>
        <a:lstStyle/>
        <a:p>
          <a:endParaRPr lang="fr-FR"/>
        </a:p>
      </dgm:t>
    </dgm:pt>
    <dgm:pt modelId="{4BAD2BA8-16AF-4CB6-87DD-E59DC488F1EC}" type="pres">
      <dgm:prSet presAssocID="{DB78DC5D-D536-4064-98E0-6276E2911DDC}" presName="childText" presStyleLbl="revTx" presStyleIdx="4" presStyleCnt="5" custLinFactNeighborX="-943" custLinFactNeighborY="-77379">
        <dgm:presLayoutVars>
          <dgm:bulletEnabled val="1"/>
        </dgm:presLayoutVars>
      </dgm:prSet>
      <dgm:spPr/>
      <dgm:t>
        <a:bodyPr/>
        <a:lstStyle/>
        <a:p>
          <a:endParaRPr lang="fr-FR"/>
        </a:p>
      </dgm:t>
    </dgm:pt>
  </dgm:ptLst>
  <dgm:cxnLst>
    <dgm:cxn modelId="{66812850-3680-47D8-9344-6626D94E94BC}" type="presOf" srcId="{F4C5B4CB-D6FB-476F-B46B-0ED55D0F2210}" destId="{CB8EAB1A-964E-469A-B1C3-2F99CCC7EC39}" srcOrd="0" destOrd="0" presId="urn:microsoft.com/office/officeart/2005/8/layout/vList2"/>
    <dgm:cxn modelId="{0A57B274-397C-46C3-9499-018053C9A018}" srcId="{25980B3C-B2E1-4B6D-923F-1FDD03490AF7}" destId="{44FC74FC-725D-45CE-BAF7-86669619F070}" srcOrd="2" destOrd="0" parTransId="{056E5541-D2DD-47B6-86C0-7E8B0C0869C8}" sibTransId="{FEE8D406-7F3A-41D3-87E4-0A1EE180D7D9}"/>
    <dgm:cxn modelId="{E4C51826-2FD0-4DC4-A3B2-3C53D06EA7CF}" type="presOf" srcId="{0FC3ED5A-D768-4BFF-B730-2D1CDF60DE3E}" destId="{FC7FC5F8-ADFA-4663-B867-D56BFD9867DC}" srcOrd="0" destOrd="2" presId="urn:microsoft.com/office/officeart/2005/8/layout/vList2"/>
    <dgm:cxn modelId="{5ED2B3F3-70C1-4B70-8487-4E5668669FFD}" type="presOf" srcId="{5F12DDF8-15C9-4BBE-82FC-B828EE958891}" destId="{61B5AF10-C6B0-4171-A98E-FFD1B0A4EEAC}" srcOrd="0" destOrd="1" presId="urn:microsoft.com/office/officeart/2005/8/layout/vList2"/>
    <dgm:cxn modelId="{90AC8495-9269-40D2-AA3B-8EE81A11404E}" srcId="{D5358556-82D0-4E05-9A49-460EAAAF2D44}" destId="{314CE563-73B0-47E1-A176-393A869298BD}" srcOrd="3" destOrd="0" parTransId="{58E18D9D-2FD6-4E3C-88A6-9ACCDD5CCFE2}" sibTransId="{E6A8354E-8143-49FF-9E25-57BF958AFBA3}"/>
    <dgm:cxn modelId="{7F4C7F3E-22D6-43BA-A869-221B6CC3CEC8}" srcId="{E9C9FB1C-71E1-4C00-9A59-B4A217966CCE}" destId="{1305395C-CDD2-42C2-9EE5-96CE937DD0C7}" srcOrd="0" destOrd="0" parTransId="{43E45604-C774-405E-8626-60126A0D6D0A}" sibTransId="{0B371BE8-7CF9-4A06-A510-61A63142A607}"/>
    <dgm:cxn modelId="{B283474E-8F11-4918-9F64-7B8DEE44CE23}" type="presOf" srcId="{1305395C-CDD2-42C2-9EE5-96CE937DD0C7}" destId="{61B5AF10-C6B0-4171-A98E-FFD1B0A4EEAC}" srcOrd="0" destOrd="0" presId="urn:microsoft.com/office/officeart/2005/8/layout/vList2"/>
    <dgm:cxn modelId="{FE8DFD4E-3D5E-4ACF-9157-650D65D95452}" type="presOf" srcId="{E9C9FB1C-71E1-4C00-9A59-B4A217966CCE}" destId="{F7990622-77BD-4B7B-8730-40070CE9912D}" srcOrd="0" destOrd="0" presId="urn:microsoft.com/office/officeart/2005/8/layout/vList2"/>
    <dgm:cxn modelId="{2B32EDB9-1871-43A6-9F36-CAF9BEBCE232}" type="presOf" srcId="{DB78DC5D-D536-4064-98E0-6276E2911DDC}" destId="{A7357291-7250-4293-9FDE-0CC8EB163B0E}" srcOrd="0" destOrd="0" presId="urn:microsoft.com/office/officeart/2005/8/layout/vList2"/>
    <dgm:cxn modelId="{DD89A670-9D94-44D7-B7F7-F4495D82491B}" type="presOf" srcId="{44FC74FC-725D-45CE-BAF7-86669619F070}" destId="{B49A6250-206A-47EB-BA68-1695F7365D49}" srcOrd="0" destOrd="0" presId="urn:microsoft.com/office/officeart/2005/8/layout/vList2"/>
    <dgm:cxn modelId="{FAB92161-83E4-4FEA-8FCC-109E231A67FC}" srcId="{25980B3C-B2E1-4B6D-923F-1FDD03490AF7}" destId="{D5358556-82D0-4E05-9A49-460EAAAF2D44}" srcOrd="1" destOrd="0" parTransId="{8FF44013-F582-478E-8959-D01FBABE5033}" sibTransId="{EA9D7828-1F20-432F-BC76-EEC0AC6E844C}"/>
    <dgm:cxn modelId="{F6298DCF-3880-445F-A3EE-EF6848E8BBCD}" type="presOf" srcId="{25980B3C-B2E1-4B6D-923F-1FDD03490AF7}" destId="{6F210E34-E9AD-4FE0-A768-DF6761F5392C}" srcOrd="0" destOrd="0" presId="urn:microsoft.com/office/officeart/2005/8/layout/vList2"/>
    <dgm:cxn modelId="{00410E9A-46C9-4D35-9101-D114677C4224}" srcId="{D5358556-82D0-4E05-9A49-460EAAAF2D44}" destId="{8AEA2914-5F21-45CC-8BD1-CAD7FED56892}" srcOrd="1" destOrd="0" parTransId="{FF1FDADE-F9A4-4FB0-9B51-2A7218B6CCDC}" sibTransId="{BBCC7C11-D3EC-461E-98D0-82CAEFA3A317}"/>
    <dgm:cxn modelId="{875EE672-8B33-4CE3-BDC4-104CECE00419}" type="presOf" srcId="{9B918AEC-DC15-443D-B981-DBBC070CC3E1}" destId="{CC84BA71-6D59-4C31-87E5-D0715632A7ED}" srcOrd="0" destOrd="0" presId="urn:microsoft.com/office/officeart/2005/8/layout/vList2"/>
    <dgm:cxn modelId="{CB92FA55-1346-4AFE-8E1A-05662D5D8524}" srcId="{25980B3C-B2E1-4B6D-923F-1FDD03490AF7}" destId="{9B918AEC-DC15-443D-B981-DBBC070CC3E1}" srcOrd="3" destOrd="0" parTransId="{9D1F4FA3-BF3C-40FF-9807-382B02807DC9}" sibTransId="{8B09D5C9-0A83-4DD5-930A-9E0AA87C333F}"/>
    <dgm:cxn modelId="{79C8ED99-0569-469C-AFF1-C2D88F12F4B0}" srcId="{DB78DC5D-D536-4064-98E0-6276E2911DDC}" destId="{168342E8-F977-4D02-9B74-E4590DEB6A44}" srcOrd="0" destOrd="0" parTransId="{B549C677-B71A-4B4F-972D-C7D2CFF38F7D}" sibTransId="{39B88460-D6FC-45E1-8049-6247AE0742DA}"/>
    <dgm:cxn modelId="{A7EAC1B7-1FCF-44D7-9845-9AA07C4AA38E}" srcId="{25980B3C-B2E1-4B6D-923F-1FDD03490AF7}" destId="{E9C9FB1C-71E1-4C00-9A59-B4A217966CCE}" srcOrd="0" destOrd="0" parTransId="{1F521F02-6D1C-4506-B379-D489F626ADB0}" sibTransId="{A5B47A0B-7625-4CA5-BC41-7F68AAFE6D9D}"/>
    <dgm:cxn modelId="{10994301-42B8-4C5D-9D2A-C2AD3F10900D}" type="presOf" srcId="{314CE563-73B0-47E1-A176-393A869298BD}" destId="{FC7FC5F8-ADFA-4663-B867-D56BFD9867DC}" srcOrd="0" destOrd="3" presId="urn:microsoft.com/office/officeart/2005/8/layout/vList2"/>
    <dgm:cxn modelId="{A6759B4A-626E-4134-8AD1-4AF354496F17}" type="presOf" srcId="{D5358556-82D0-4E05-9A49-460EAAAF2D44}" destId="{C9B60B07-F395-40AD-9EAA-A673232DAE9D}" srcOrd="0" destOrd="0" presId="urn:microsoft.com/office/officeart/2005/8/layout/vList2"/>
    <dgm:cxn modelId="{2A02BAF0-CE09-4D07-9965-3ADA32807FD5}" srcId="{D5358556-82D0-4E05-9A49-460EAAAF2D44}" destId="{D4562185-B345-428F-887C-02B2BC5928C0}" srcOrd="0" destOrd="0" parTransId="{DEF2CFC3-F855-4E08-82E1-3B1C5CBB283D}" sibTransId="{07EC4CD2-D394-49EA-B3ED-975173E284FC}"/>
    <dgm:cxn modelId="{DA3C145C-B136-48DD-A268-A02457B9C885}" srcId="{D5358556-82D0-4E05-9A49-460EAAAF2D44}" destId="{6BFE62DB-E703-4B52-8B9D-AB28C5567BBE}" srcOrd="4" destOrd="0" parTransId="{D35DC8EA-63E3-4A70-98AE-C8D457B59823}" sibTransId="{28B655F0-3807-4732-95EB-B7684820DFE5}"/>
    <dgm:cxn modelId="{0B8FA6F9-AB2A-48CB-9918-E31A848A250B}" srcId="{D5358556-82D0-4E05-9A49-460EAAAF2D44}" destId="{0FC3ED5A-D768-4BFF-B730-2D1CDF60DE3E}" srcOrd="2" destOrd="0" parTransId="{3BA760BA-A747-4AE0-A5F4-EDE0B5E5B4CF}" sibTransId="{298FD004-0E6F-445E-B7DD-F6CB367227F1}"/>
    <dgm:cxn modelId="{3BB2EA6E-9E66-4032-95B6-C4324930715D}" srcId="{44FC74FC-725D-45CE-BAF7-86669619F070}" destId="{2B9389A9-5274-4687-9EB7-C43727736009}" srcOrd="0" destOrd="0" parTransId="{6B83B85C-2809-4BEC-86DE-BC9A8B14E68E}" sibTransId="{70510EAA-3369-42F4-B3AD-F12C8DB47ACC}"/>
    <dgm:cxn modelId="{B6E8AE44-B562-4034-84F5-5705699EA2A2}" type="presOf" srcId="{6BFE62DB-E703-4B52-8B9D-AB28C5567BBE}" destId="{FC7FC5F8-ADFA-4663-B867-D56BFD9867DC}" srcOrd="0" destOrd="4" presId="urn:microsoft.com/office/officeart/2005/8/layout/vList2"/>
    <dgm:cxn modelId="{108A37DC-14F5-451C-8C87-40211FD2D61B}" type="presOf" srcId="{D4562185-B345-428F-887C-02B2BC5928C0}" destId="{FC7FC5F8-ADFA-4663-B867-D56BFD9867DC}" srcOrd="0" destOrd="0" presId="urn:microsoft.com/office/officeart/2005/8/layout/vList2"/>
    <dgm:cxn modelId="{F2328FDE-514A-4CBE-8B50-EF382AEE504C}" srcId="{9B918AEC-DC15-443D-B981-DBBC070CC3E1}" destId="{F4C5B4CB-D6FB-476F-B46B-0ED55D0F2210}" srcOrd="0" destOrd="0" parTransId="{943EEB00-AEE5-4D9E-B74D-C943DCAE2671}" sibTransId="{E8B64152-97AD-4FCB-80AD-4A9237F456B6}"/>
    <dgm:cxn modelId="{A4606EDA-6243-4963-8121-C354269913DD}" srcId="{E9C9FB1C-71E1-4C00-9A59-B4A217966CCE}" destId="{5F12DDF8-15C9-4BBE-82FC-B828EE958891}" srcOrd="1" destOrd="0" parTransId="{1C4FD376-8D97-49A2-A726-AD4A152BEC5B}" sibTransId="{537097A8-9811-46E0-872B-0D8241AFAECF}"/>
    <dgm:cxn modelId="{AA2906FE-15EB-488C-B36A-29DD13E03695}" type="presOf" srcId="{8AEA2914-5F21-45CC-8BD1-CAD7FED56892}" destId="{FC7FC5F8-ADFA-4663-B867-D56BFD9867DC}" srcOrd="0" destOrd="1" presId="urn:microsoft.com/office/officeart/2005/8/layout/vList2"/>
    <dgm:cxn modelId="{4E75F9FB-8FB2-4508-A1D2-E95BBF1D4D81}" srcId="{25980B3C-B2E1-4B6D-923F-1FDD03490AF7}" destId="{DB78DC5D-D536-4064-98E0-6276E2911DDC}" srcOrd="4" destOrd="0" parTransId="{35439B21-65DF-4AAC-999F-7C6657BFB63F}" sibTransId="{E1ED4728-5781-4B84-ABC7-1FE1960B4841}"/>
    <dgm:cxn modelId="{850441CD-02F4-457E-B640-4C05DB7DB7AE}" type="presOf" srcId="{168342E8-F977-4D02-9B74-E4590DEB6A44}" destId="{4BAD2BA8-16AF-4CB6-87DD-E59DC488F1EC}" srcOrd="0" destOrd="0" presId="urn:microsoft.com/office/officeart/2005/8/layout/vList2"/>
    <dgm:cxn modelId="{E537E9FA-2C7E-4059-BDB4-72F9CB230A67}" type="presOf" srcId="{2B9389A9-5274-4687-9EB7-C43727736009}" destId="{6FCB4835-F5C3-4F6C-8F11-81EAFEE1D0F4}" srcOrd="0" destOrd="0" presId="urn:microsoft.com/office/officeart/2005/8/layout/vList2"/>
    <dgm:cxn modelId="{6D97266C-6BC4-494C-9CFC-B61176432DA0}" type="presParOf" srcId="{6F210E34-E9AD-4FE0-A768-DF6761F5392C}" destId="{F7990622-77BD-4B7B-8730-40070CE9912D}" srcOrd="0" destOrd="0" presId="urn:microsoft.com/office/officeart/2005/8/layout/vList2"/>
    <dgm:cxn modelId="{F2CB5087-1D7A-434F-82F4-E634F50B2973}" type="presParOf" srcId="{6F210E34-E9AD-4FE0-A768-DF6761F5392C}" destId="{61B5AF10-C6B0-4171-A98E-FFD1B0A4EEAC}" srcOrd="1" destOrd="0" presId="urn:microsoft.com/office/officeart/2005/8/layout/vList2"/>
    <dgm:cxn modelId="{D5CE3403-59B9-481E-9EB7-E4CCCAB0FB22}" type="presParOf" srcId="{6F210E34-E9AD-4FE0-A768-DF6761F5392C}" destId="{C9B60B07-F395-40AD-9EAA-A673232DAE9D}" srcOrd="2" destOrd="0" presId="urn:microsoft.com/office/officeart/2005/8/layout/vList2"/>
    <dgm:cxn modelId="{85C72465-367B-48B2-9A94-A930CBF775AE}" type="presParOf" srcId="{6F210E34-E9AD-4FE0-A768-DF6761F5392C}" destId="{FC7FC5F8-ADFA-4663-B867-D56BFD9867DC}" srcOrd="3" destOrd="0" presId="urn:microsoft.com/office/officeart/2005/8/layout/vList2"/>
    <dgm:cxn modelId="{DE41BD3D-886B-4A86-8D7D-A0F95E4CE3F8}" type="presParOf" srcId="{6F210E34-E9AD-4FE0-A768-DF6761F5392C}" destId="{B49A6250-206A-47EB-BA68-1695F7365D49}" srcOrd="4" destOrd="0" presId="urn:microsoft.com/office/officeart/2005/8/layout/vList2"/>
    <dgm:cxn modelId="{228FF83D-B664-41DA-BDCE-955FC07ECB03}" type="presParOf" srcId="{6F210E34-E9AD-4FE0-A768-DF6761F5392C}" destId="{6FCB4835-F5C3-4F6C-8F11-81EAFEE1D0F4}" srcOrd="5" destOrd="0" presId="urn:microsoft.com/office/officeart/2005/8/layout/vList2"/>
    <dgm:cxn modelId="{51D6A0D0-A282-465B-981E-F14BF08FDCEF}" type="presParOf" srcId="{6F210E34-E9AD-4FE0-A768-DF6761F5392C}" destId="{CC84BA71-6D59-4C31-87E5-D0715632A7ED}" srcOrd="6" destOrd="0" presId="urn:microsoft.com/office/officeart/2005/8/layout/vList2"/>
    <dgm:cxn modelId="{125E5015-0CD5-4A68-BC7C-CCE6FB28EC14}" type="presParOf" srcId="{6F210E34-E9AD-4FE0-A768-DF6761F5392C}" destId="{CB8EAB1A-964E-469A-B1C3-2F99CCC7EC39}" srcOrd="7" destOrd="0" presId="urn:microsoft.com/office/officeart/2005/8/layout/vList2"/>
    <dgm:cxn modelId="{E64CBBFD-8BE4-4686-B0F2-6F01292DDB1E}" type="presParOf" srcId="{6F210E34-E9AD-4FE0-A768-DF6761F5392C}" destId="{A7357291-7250-4293-9FDE-0CC8EB163B0E}" srcOrd="8" destOrd="0" presId="urn:microsoft.com/office/officeart/2005/8/layout/vList2"/>
    <dgm:cxn modelId="{AFA1BB63-00C9-43CE-907F-CB4183CAF09D}" type="presParOf" srcId="{6F210E34-E9AD-4FE0-A768-DF6761F5392C}" destId="{4BAD2BA8-16AF-4CB6-87DD-E59DC488F1EC}" srcOrd="9"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90622-77BD-4B7B-8730-40070CE9912D}">
      <dsp:nvSpPr>
        <dsp:cNvPr id="0" name=""/>
        <dsp:cNvSpPr/>
      </dsp:nvSpPr>
      <dsp:spPr>
        <a:xfrm>
          <a:off x="0" y="0"/>
          <a:ext cx="7632848" cy="35368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kern="1200" dirty="0" smtClean="0">
              <a:latin typeface="Arial Narrow" panose="020B0606020202030204" pitchFamily="34" charset="0"/>
            </a:rPr>
            <a:t>1. Modifier l’horaire ou réaffecter à des tâches d’un autre titre d’emploi dans votre service</a:t>
          </a:r>
          <a:endParaRPr lang="fr-FR" sz="1600" kern="1200" dirty="0">
            <a:latin typeface="Arial Narrow" panose="020B0606020202030204" pitchFamily="34" charset="0"/>
          </a:endParaRPr>
        </a:p>
      </dsp:txBody>
      <dsp:txXfrm>
        <a:off x="17265" y="17265"/>
        <a:ext cx="7598318" cy="319152"/>
      </dsp:txXfrm>
    </dsp:sp>
    <dsp:sp modelId="{61B5AF10-C6B0-4171-A98E-FFD1B0A4EEAC}">
      <dsp:nvSpPr>
        <dsp:cNvPr id="0" name=""/>
        <dsp:cNvSpPr/>
      </dsp:nvSpPr>
      <dsp:spPr>
        <a:xfrm>
          <a:off x="0" y="410028"/>
          <a:ext cx="7632848" cy="569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34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fr-FR" sz="1400" kern="1200" dirty="0" smtClean="0">
              <a:latin typeface="Arial Narrow" panose="020B0606020202030204" pitchFamily="34" charset="0"/>
            </a:rPr>
            <a:t>Pour les surplus anticipés de plus de 7 jours, réviser les horaires pour voir à les équilibrer autant que possible</a:t>
          </a:r>
          <a:endParaRPr lang="fr-FR" sz="1400" kern="1200" dirty="0">
            <a:latin typeface="Arial Narrow" panose="020B0606020202030204" pitchFamily="34" charset="0"/>
          </a:endParaRPr>
        </a:p>
        <a:p>
          <a:pPr marL="114300" lvl="1" indent="-114300" algn="l" defTabSz="622300">
            <a:lnSpc>
              <a:spcPct val="90000"/>
            </a:lnSpc>
            <a:spcBef>
              <a:spcPct val="0"/>
            </a:spcBef>
            <a:spcAft>
              <a:spcPct val="20000"/>
            </a:spcAft>
            <a:buChar char="••"/>
          </a:pPr>
          <a:r>
            <a:rPr lang="fr-FR" sz="1400" kern="1200" dirty="0" smtClean="0">
              <a:latin typeface="Arial Narrow" panose="020B0606020202030204" pitchFamily="34" charset="0"/>
            </a:rPr>
            <a:t>Si vous êtes à +1 infirmières et à -1 inf. aux. Réorganisez vos tâches. Vous pouvez faire de même si vous avez un besoin de </a:t>
          </a:r>
          <a:r>
            <a:rPr lang="fr-FR" sz="1400" kern="1200" dirty="0" err="1" smtClean="0">
              <a:latin typeface="Arial Narrow" panose="020B0606020202030204" pitchFamily="34" charset="0"/>
            </a:rPr>
            <a:t>pab</a:t>
          </a:r>
          <a:r>
            <a:rPr lang="fr-FR" sz="1400" kern="1200" dirty="0" smtClean="0">
              <a:latin typeface="Arial Narrow" panose="020B0606020202030204" pitchFamily="34" charset="0"/>
            </a:rPr>
            <a:t>.</a:t>
          </a:r>
          <a:endParaRPr lang="fr-FR" sz="1400" kern="1200" dirty="0">
            <a:latin typeface="Arial Narrow" panose="020B0606020202030204" pitchFamily="34" charset="0"/>
          </a:endParaRPr>
        </a:p>
      </dsp:txBody>
      <dsp:txXfrm>
        <a:off x="0" y="410028"/>
        <a:ext cx="7632848" cy="569537"/>
      </dsp:txXfrm>
    </dsp:sp>
    <dsp:sp modelId="{C9B60B07-F395-40AD-9EAA-A673232DAE9D}">
      <dsp:nvSpPr>
        <dsp:cNvPr id="0" name=""/>
        <dsp:cNvSpPr/>
      </dsp:nvSpPr>
      <dsp:spPr>
        <a:xfrm>
          <a:off x="0" y="1116696"/>
          <a:ext cx="7632848" cy="353682"/>
        </a:xfrm>
        <a:prstGeom prst="roundRect">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kern="1200" dirty="0" smtClean="0">
              <a:latin typeface="Arial Narrow" panose="020B0606020202030204" pitchFamily="34" charset="0"/>
            </a:rPr>
            <a:t>2. Déplacer OU orienter</a:t>
          </a:r>
          <a:endParaRPr lang="fr-FR" sz="1600" kern="1200" dirty="0">
            <a:latin typeface="Arial Narrow" panose="020B0606020202030204" pitchFamily="34" charset="0"/>
          </a:endParaRPr>
        </a:p>
      </dsp:txBody>
      <dsp:txXfrm>
        <a:off x="17265" y="1133961"/>
        <a:ext cx="7598318" cy="319152"/>
      </dsp:txXfrm>
    </dsp:sp>
    <dsp:sp modelId="{FC7FC5F8-ADFA-4663-B867-D56BFD9867DC}">
      <dsp:nvSpPr>
        <dsp:cNvPr id="0" name=""/>
        <dsp:cNvSpPr/>
      </dsp:nvSpPr>
      <dsp:spPr>
        <a:xfrm>
          <a:off x="0" y="1559601"/>
          <a:ext cx="7632848" cy="14331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34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fr-FR" sz="1400" kern="1200" dirty="0" smtClean="0">
              <a:latin typeface="Arial Narrow" panose="020B0606020202030204" pitchFamily="34" charset="0"/>
            </a:rPr>
            <a:t>Dans un premier temps, déplacer selon les orientations établies lors de la création du poste (déplacements occasionnels possibles)</a:t>
          </a:r>
          <a:endParaRPr lang="fr-FR" sz="1400" kern="1200" dirty="0">
            <a:latin typeface="Arial Narrow" panose="020B0606020202030204" pitchFamily="34" charset="0"/>
          </a:endParaRPr>
        </a:p>
        <a:p>
          <a:pPr marL="114300" lvl="1" indent="-114300" algn="l" defTabSz="622300">
            <a:lnSpc>
              <a:spcPct val="90000"/>
            </a:lnSpc>
            <a:spcBef>
              <a:spcPct val="0"/>
            </a:spcBef>
            <a:spcAft>
              <a:spcPct val="20000"/>
            </a:spcAft>
            <a:buChar char="••"/>
          </a:pPr>
          <a:r>
            <a:rPr lang="fr-FR" sz="1400" kern="1200" dirty="0" smtClean="0">
              <a:latin typeface="Arial Narrow" panose="020B0606020202030204" pitchFamily="34" charset="0"/>
            </a:rPr>
            <a:t>Déplacer ou orienter dans un autre secteur de sa direction après entente entre gestionnaires </a:t>
          </a:r>
          <a:endParaRPr lang="fr-FR" sz="1400" kern="1200" dirty="0">
            <a:latin typeface="Arial Narrow" panose="020B0606020202030204" pitchFamily="34" charset="0"/>
          </a:endParaRPr>
        </a:p>
        <a:p>
          <a:pPr marL="114300" lvl="1" indent="-114300" algn="l" defTabSz="622300">
            <a:lnSpc>
              <a:spcPct val="90000"/>
            </a:lnSpc>
            <a:spcBef>
              <a:spcPct val="0"/>
            </a:spcBef>
            <a:spcAft>
              <a:spcPct val="20000"/>
            </a:spcAft>
            <a:buChar char="••"/>
          </a:pPr>
          <a:r>
            <a:rPr lang="fr-FR" sz="1400" kern="1200" dirty="0" smtClean="0">
              <a:latin typeface="Arial Narrow" panose="020B0606020202030204" pitchFamily="34" charset="0"/>
            </a:rPr>
            <a:t>Déplacer ou orienter dans un secteur appartenant à une autre direction après entente entre gestionnaires et selon les mécanismes de partage de ressources en place. </a:t>
          </a:r>
          <a:endParaRPr lang="fr-FR" sz="1400" kern="1200" dirty="0">
            <a:latin typeface="Arial Narrow" panose="020B0606020202030204" pitchFamily="34" charset="0"/>
          </a:endParaRPr>
        </a:p>
        <a:p>
          <a:pPr marL="114300" lvl="1" indent="-114300" algn="l" defTabSz="533400">
            <a:lnSpc>
              <a:spcPct val="90000"/>
            </a:lnSpc>
            <a:spcBef>
              <a:spcPct val="0"/>
            </a:spcBef>
            <a:spcAft>
              <a:spcPct val="20000"/>
            </a:spcAft>
            <a:buChar char="••"/>
          </a:pPr>
          <a:endParaRPr lang="fr-FR" sz="1200" kern="1200" dirty="0">
            <a:latin typeface="Arial Narrow" panose="020B0606020202030204" pitchFamily="34" charset="0"/>
          </a:endParaRPr>
        </a:p>
        <a:p>
          <a:pPr marL="114300" lvl="1" indent="-114300" algn="l" defTabSz="533400">
            <a:lnSpc>
              <a:spcPct val="90000"/>
            </a:lnSpc>
            <a:spcBef>
              <a:spcPct val="0"/>
            </a:spcBef>
            <a:spcAft>
              <a:spcPct val="20000"/>
            </a:spcAft>
            <a:buChar char="••"/>
          </a:pPr>
          <a:endParaRPr lang="fr-FR" sz="1200" kern="1200" dirty="0">
            <a:latin typeface="Arial Narrow" panose="020B0606020202030204" pitchFamily="34" charset="0"/>
          </a:endParaRPr>
        </a:p>
      </dsp:txBody>
      <dsp:txXfrm>
        <a:off x="0" y="1559601"/>
        <a:ext cx="7632848" cy="1433109"/>
      </dsp:txXfrm>
    </dsp:sp>
    <dsp:sp modelId="{B49A6250-206A-47EB-BA68-1695F7365D49}">
      <dsp:nvSpPr>
        <dsp:cNvPr id="0" name=""/>
        <dsp:cNvSpPr/>
      </dsp:nvSpPr>
      <dsp:spPr>
        <a:xfrm>
          <a:off x="0" y="2726906"/>
          <a:ext cx="7632848" cy="353682"/>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kern="1200" dirty="0" smtClean="0">
              <a:latin typeface="Arial Narrow" panose="020B0606020202030204" pitchFamily="34" charset="0"/>
            </a:rPr>
            <a:t>3. Former vos personnes salariées</a:t>
          </a:r>
          <a:endParaRPr lang="fr-FR" sz="1600" kern="1200" dirty="0">
            <a:latin typeface="Arial Narrow" panose="020B0606020202030204" pitchFamily="34" charset="0"/>
          </a:endParaRPr>
        </a:p>
      </dsp:txBody>
      <dsp:txXfrm>
        <a:off x="17265" y="2744171"/>
        <a:ext cx="7598318" cy="319152"/>
      </dsp:txXfrm>
    </dsp:sp>
    <dsp:sp modelId="{6FCB4835-F5C3-4F6C-8F11-81EAFEE1D0F4}">
      <dsp:nvSpPr>
        <dsp:cNvPr id="0" name=""/>
        <dsp:cNvSpPr/>
      </dsp:nvSpPr>
      <dsp:spPr>
        <a:xfrm>
          <a:off x="0" y="3122439"/>
          <a:ext cx="7632848" cy="347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34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fr-FR" sz="1400" kern="1200" dirty="0" smtClean="0">
              <a:latin typeface="Arial Narrow" panose="020B0606020202030204" pitchFamily="34" charset="0"/>
            </a:rPr>
            <a:t>Offrir différentes formations aux employés</a:t>
          </a:r>
          <a:endParaRPr lang="fr-FR" sz="1400" kern="1200" dirty="0">
            <a:latin typeface="Arial Narrow" panose="020B0606020202030204" pitchFamily="34" charset="0"/>
          </a:endParaRPr>
        </a:p>
      </dsp:txBody>
      <dsp:txXfrm>
        <a:off x="0" y="3122439"/>
        <a:ext cx="7632848" cy="347420"/>
      </dsp:txXfrm>
    </dsp:sp>
    <dsp:sp modelId="{CC84BA71-6D59-4C31-87E5-D0715632A7ED}">
      <dsp:nvSpPr>
        <dsp:cNvPr id="0" name=""/>
        <dsp:cNvSpPr/>
      </dsp:nvSpPr>
      <dsp:spPr>
        <a:xfrm>
          <a:off x="0" y="3596851"/>
          <a:ext cx="7632848" cy="353682"/>
        </a:xfrm>
        <a:prstGeom prst="roundRect">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kern="1200" dirty="0" smtClean="0">
              <a:latin typeface="Arial Narrow" panose="020B0606020202030204" pitchFamily="34" charset="0"/>
            </a:rPr>
            <a:t>4.Offrir des congés</a:t>
          </a:r>
          <a:endParaRPr lang="fr-FR" sz="1600" kern="1200" dirty="0">
            <a:latin typeface="Arial Narrow" panose="020B0606020202030204" pitchFamily="34" charset="0"/>
          </a:endParaRPr>
        </a:p>
      </dsp:txBody>
      <dsp:txXfrm>
        <a:off x="17265" y="3614116"/>
        <a:ext cx="7598318" cy="319152"/>
      </dsp:txXfrm>
    </dsp:sp>
    <dsp:sp modelId="{CB8EAB1A-964E-469A-B1C3-2F99CCC7EC39}">
      <dsp:nvSpPr>
        <dsp:cNvPr id="0" name=""/>
        <dsp:cNvSpPr/>
      </dsp:nvSpPr>
      <dsp:spPr>
        <a:xfrm>
          <a:off x="0" y="3830281"/>
          <a:ext cx="7632848" cy="587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343" tIns="6350" rIns="35560" bIns="6350" numCol="1" spcCol="1270" anchor="t" anchorCtr="0">
          <a:noAutofit/>
        </a:bodyPr>
        <a:lstStyle/>
        <a:p>
          <a:pPr marL="57150" lvl="1" indent="-57150" algn="l" defTabSz="177800">
            <a:lnSpc>
              <a:spcPct val="90000"/>
            </a:lnSpc>
            <a:spcBef>
              <a:spcPct val="0"/>
            </a:spcBef>
            <a:spcAft>
              <a:spcPct val="20000"/>
            </a:spcAft>
            <a:buChar char="••"/>
          </a:pPr>
          <a:endParaRPr lang="fr-FR" sz="400" kern="1200" dirty="0"/>
        </a:p>
      </dsp:txBody>
      <dsp:txXfrm>
        <a:off x="0" y="3830281"/>
        <a:ext cx="7632848" cy="587706"/>
      </dsp:txXfrm>
    </dsp:sp>
    <dsp:sp modelId="{A7357291-7250-4293-9FDE-0CC8EB163B0E}">
      <dsp:nvSpPr>
        <dsp:cNvPr id="0" name=""/>
        <dsp:cNvSpPr/>
      </dsp:nvSpPr>
      <dsp:spPr>
        <a:xfrm>
          <a:off x="0" y="4048142"/>
          <a:ext cx="7632848" cy="353682"/>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fr-FR" sz="1600" kern="1200" dirty="0" smtClean="0">
              <a:latin typeface="Arial Narrow" panose="020B0606020202030204" pitchFamily="34" charset="0"/>
            </a:rPr>
            <a:t>5. Affecter à toutes autres tâches dans votre service.</a:t>
          </a:r>
          <a:endParaRPr lang="fr-FR" sz="1600" kern="1200" dirty="0">
            <a:latin typeface="Arial Narrow" panose="020B0606020202030204" pitchFamily="34" charset="0"/>
          </a:endParaRPr>
        </a:p>
      </dsp:txBody>
      <dsp:txXfrm>
        <a:off x="17265" y="4065407"/>
        <a:ext cx="7598318" cy="319152"/>
      </dsp:txXfrm>
    </dsp:sp>
    <dsp:sp modelId="{4BAD2BA8-16AF-4CB6-87DD-E59DC488F1EC}">
      <dsp:nvSpPr>
        <dsp:cNvPr id="0" name=""/>
        <dsp:cNvSpPr/>
      </dsp:nvSpPr>
      <dsp:spPr>
        <a:xfrm>
          <a:off x="0" y="4467775"/>
          <a:ext cx="7632848" cy="347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2343" tIns="17780" rIns="99568" bIns="17780" numCol="1" spcCol="1270" anchor="t" anchorCtr="0">
          <a:noAutofit/>
        </a:bodyPr>
        <a:lstStyle/>
        <a:p>
          <a:pPr marL="114300" lvl="1" indent="-114300" algn="l" defTabSz="622300">
            <a:lnSpc>
              <a:spcPct val="90000"/>
            </a:lnSpc>
            <a:spcBef>
              <a:spcPct val="0"/>
            </a:spcBef>
            <a:spcAft>
              <a:spcPct val="20000"/>
            </a:spcAft>
            <a:buChar char="••"/>
          </a:pPr>
          <a:endParaRPr lang="fr-FR" sz="1400" kern="1200" dirty="0">
            <a:latin typeface="Arial Narrow" panose="020B0606020202030204" pitchFamily="34" charset="0"/>
          </a:endParaRPr>
        </a:p>
      </dsp:txBody>
      <dsp:txXfrm>
        <a:off x="0" y="4467775"/>
        <a:ext cx="7632848" cy="3474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3170583" cy="482027"/>
          </a:xfrm>
          <a:prstGeom prst="rect">
            <a:avLst/>
          </a:prstGeom>
        </p:spPr>
        <p:txBody>
          <a:bodyPr vert="horz" lIns="94837" tIns="47418" rIns="94837" bIns="47418" rtlCol="0"/>
          <a:lstStyle>
            <a:lvl1pPr algn="l">
              <a:defRPr sz="1200"/>
            </a:lvl1pPr>
          </a:lstStyle>
          <a:p>
            <a:endParaRPr lang="fr-CA"/>
          </a:p>
        </p:txBody>
      </p:sp>
      <p:sp>
        <p:nvSpPr>
          <p:cNvPr id="3" name="Espace réservé de la date 2"/>
          <p:cNvSpPr>
            <a:spLocks noGrp="1"/>
          </p:cNvSpPr>
          <p:nvPr>
            <p:ph type="dt" idx="1"/>
          </p:nvPr>
        </p:nvSpPr>
        <p:spPr>
          <a:xfrm>
            <a:off x="4142963" y="2"/>
            <a:ext cx="3170583" cy="482027"/>
          </a:xfrm>
          <a:prstGeom prst="rect">
            <a:avLst/>
          </a:prstGeom>
        </p:spPr>
        <p:txBody>
          <a:bodyPr vert="horz" lIns="94837" tIns="47418" rIns="94837" bIns="47418" rtlCol="0"/>
          <a:lstStyle>
            <a:lvl1pPr algn="r">
              <a:defRPr sz="1200"/>
            </a:lvl1pPr>
          </a:lstStyle>
          <a:p>
            <a:fld id="{00E778CF-34E3-4C33-9BB4-DBA3AB46C6CB}" type="datetimeFigureOut">
              <a:rPr lang="fr-CA" smtClean="0"/>
              <a:t>2020-11-17</a:t>
            </a:fld>
            <a:endParaRPr lang="fr-CA"/>
          </a:p>
        </p:txBody>
      </p:sp>
      <p:sp>
        <p:nvSpPr>
          <p:cNvPr id="4" name="Espace réservé de l'image des diapositives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4837" tIns="47418" rIns="94837" bIns="47418" rtlCol="0" anchor="ctr"/>
          <a:lstStyle/>
          <a:p>
            <a:endParaRPr lang="fr-CA"/>
          </a:p>
        </p:txBody>
      </p:sp>
      <p:sp>
        <p:nvSpPr>
          <p:cNvPr id="5" name="Espace réservé des notes 4"/>
          <p:cNvSpPr>
            <a:spLocks noGrp="1"/>
          </p:cNvSpPr>
          <p:nvPr>
            <p:ph type="body" sz="quarter" idx="3"/>
          </p:nvPr>
        </p:nvSpPr>
        <p:spPr>
          <a:xfrm>
            <a:off x="732184" y="4620250"/>
            <a:ext cx="5850835" cy="3780800"/>
          </a:xfrm>
          <a:prstGeom prst="rect">
            <a:avLst/>
          </a:prstGeom>
        </p:spPr>
        <p:txBody>
          <a:bodyPr vert="horz" lIns="94837" tIns="47418" rIns="94837" bIns="47418"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1" y="9119174"/>
            <a:ext cx="3170583" cy="482027"/>
          </a:xfrm>
          <a:prstGeom prst="rect">
            <a:avLst/>
          </a:prstGeom>
        </p:spPr>
        <p:txBody>
          <a:bodyPr vert="horz" lIns="94837" tIns="47418" rIns="94837" bIns="47418"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4142963" y="9119174"/>
            <a:ext cx="3170583" cy="482027"/>
          </a:xfrm>
          <a:prstGeom prst="rect">
            <a:avLst/>
          </a:prstGeom>
        </p:spPr>
        <p:txBody>
          <a:bodyPr vert="horz" lIns="94837" tIns="47418" rIns="94837" bIns="47418" rtlCol="0" anchor="b"/>
          <a:lstStyle>
            <a:lvl1pPr algn="r">
              <a:defRPr sz="1200"/>
            </a:lvl1pPr>
          </a:lstStyle>
          <a:p>
            <a:fld id="{FE8A137F-BCC9-4333-959E-F906F3999A0B}" type="slidenum">
              <a:rPr lang="fr-CA" smtClean="0"/>
              <a:t>‹N°›</a:t>
            </a:fld>
            <a:endParaRPr lang="fr-CA"/>
          </a:p>
        </p:txBody>
      </p:sp>
    </p:spTree>
    <p:extLst>
      <p:ext uri="{BB962C8B-B14F-4D97-AF65-F5344CB8AC3E}">
        <p14:creationId xmlns:p14="http://schemas.microsoft.com/office/powerpoint/2010/main" val="3005350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FE8A137F-BCC9-4333-959E-F906F3999A0B}" type="slidenum">
              <a:rPr lang="fr-CA" smtClean="0"/>
              <a:t>2</a:t>
            </a:fld>
            <a:endParaRPr lang="fr-CA"/>
          </a:p>
        </p:txBody>
      </p:sp>
    </p:spTree>
    <p:extLst>
      <p:ext uri="{BB962C8B-B14F-4D97-AF65-F5344CB8AC3E}">
        <p14:creationId xmlns:p14="http://schemas.microsoft.com/office/powerpoint/2010/main" val="1584767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mtClean="0"/>
              <a:t>Amélie Boutin</a:t>
            </a:r>
            <a:endParaRPr lang="fr-CA"/>
          </a:p>
        </p:txBody>
      </p:sp>
      <p:sp>
        <p:nvSpPr>
          <p:cNvPr id="4" name="Espace réservé du numéro de diapositive 3"/>
          <p:cNvSpPr>
            <a:spLocks noGrp="1"/>
          </p:cNvSpPr>
          <p:nvPr>
            <p:ph type="sldNum" sz="quarter" idx="10"/>
          </p:nvPr>
        </p:nvSpPr>
        <p:spPr/>
        <p:txBody>
          <a:bodyPr/>
          <a:lstStyle/>
          <a:p>
            <a:fld id="{FE8A137F-BCC9-4333-959E-F906F3999A0B}" type="slidenum">
              <a:rPr lang="fr-CA" smtClean="0"/>
              <a:t>16</a:t>
            </a:fld>
            <a:endParaRPr lang="fr-CA"/>
          </a:p>
        </p:txBody>
      </p:sp>
    </p:spTree>
    <p:extLst>
      <p:ext uri="{BB962C8B-B14F-4D97-AF65-F5344CB8AC3E}">
        <p14:creationId xmlns:p14="http://schemas.microsoft.com/office/powerpoint/2010/main" val="3469858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Ref idx="1001">
        <a:schemeClr val="bg1"/>
      </p:bgRef>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72000" y="3573016"/>
            <a:ext cx="4320480" cy="2376264"/>
          </a:xfrm>
          <a:prstGeom prst="rect">
            <a:avLst/>
          </a:prstGeom>
        </p:spPr>
        <p:txBody>
          <a:bodyPr lIns="0" tIns="0" rIns="0" bIns="0"/>
          <a:lstStyle>
            <a:lvl1pPr marL="0" indent="0" algn="l">
              <a:buNone/>
              <a:defRPr sz="2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dirty="0"/>
          </a:p>
        </p:txBody>
      </p:sp>
      <p:sp>
        <p:nvSpPr>
          <p:cNvPr id="7" name="Titre 6"/>
          <p:cNvSpPr>
            <a:spLocks noGrp="1"/>
          </p:cNvSpPr>
          <p:nvPr>
            <p:ph type="title"/>
          </p:nvPr>
        </p:nvSpPr>
        <p:spPr>
          <a:xfrm>
            <a:off x="4572000" y="404663"/>
            <a:ext cx="4320480" cy="2736999"/>
          </a:xfrm>
          <a:prstGeom prst="rect">
            <a:avLst/>
          </a:prstGeom>
        </p:spPr>
        <p:txBody>
          <a:bodyPr lIns="0" tIns="0" rIns="0" bIns="0" anchor="ctr" anchorCtr="1"/>
          <a:lstStyle>
            <a:lvl1pPr algn="l">
              <a:defRPr sz="3000">
                <a:solidFill>
                  <a:schemeClr val="bg1"/>
                </a:solidFill>
                <a:latin typeface="Arial" panose="020B0604020202020204" pitchFamily="34" charset="0"/>
                <a:cs typeface="Arial" panose="020B0604020202020204" pitchFamily="34" charset="0"/>
              </a:defRPr>
            </a:lvl1pPr>
          </a:lstStyle>
          <a:p>
            <a:r>
              <a:rPr lang="fr-FR" smtClean="0"/>
              <a:t>Modifiez le style du titre</a:t>
            </a:r>
            <a:endParaRPr lang="fr-CA" dirty="0"/>
          </a:p>
        </p:txBody>
      </p:sp>
    </p:spTree>
    <p:extLst>
      <p:ext uri="{BB962C8B-B14F-4D97-AF65-F5344CB8AC3E}">
        <p14:creationId xmlns:p14="http://schemas.microsoft.com/office/powerpoint/2010/main" val="18794054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2020-11-17</a:t>
            </a:fld>
            <a:endParaRPr lang="fr-CA" dirty="0"/>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156654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2BEB7F3D-0BB0-42D4-ABED-6BCFEFF2E5A7}" type="datetimeFigureOut">
              <a:rPr lang="fr-CA" smtClean="0"/>
              <a:t>2020-11-17</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2665840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BEB7F3D-0BB0-42D4-ABED-6BCFEFF2E5A7}" type="datetimeFigureOut">
              <a:rPr lang="fr-CA" smtClean="0"/>
              <a:t>2020-11-17</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3943668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BEB7F3D-0BB0-42D4-ABED-6BCFEFF2E5A7}" type="datetimeFigureOut">
              <a:rPr lang="fr-CA" smtClean="0"/>
              <a:t>2020-11-17</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1629469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2BEB7F3D-0BB0-42D4-ABED-6BCFEFF2E5A7}" type="datetimeFigureOut">
              <a:rPr lang="fr-CA" smtClean="0"/>
              <a:t>2020-11-17</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1997070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2BEB7F3D-0BB0-42D4-ABED-6BCFEFF2E5A7}" type="datetimeFigureOut">
              <a:rPr lang="fr-CA" smtClean="0"/>
              <a:t>2020-11-17</a:t>
            </a:fld>
            <a:endParaRPr lang="fr-CA" dirty="0"/>
          </a:p>
        </p:txBody>
      </p:sp>
      <p:sp>
        <p:nvSpPr>
          <p:cNvPr id="8" name="Espace réservé du pied de page 7"/>
          <p:cNvSpPr>
            <a:spLocks noGrp="1"/>
          </p:cNvSpPr>
          <p:nvPr>
            <p:ph type="ftr" sz="quarter" idx="11"/>
          </p:nvPr>
        </p:nvSpPr>
        <p:spPr/>
        <p:txBody>
          <a:bodyPr/>
          <a:lstStyle/>
          <a:p>
            <a:endParaRPr lang="fr-CA" dirty="0"/>
          </a:p>
        </p:txBody>
      </p:sp>
      <p:sp>
        <p:nvSpPr>
          <p:cNvPr id="9" name="Espace réservé du numéro de diapositive 8"/>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16885337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2BEB7F3D-0BB0-42D4-ABED-6BCFEFF2E5A7}" type="datetimeFigureOut">
              <a:rPr lang="fr-CA" smtClean="0"/>
              <a:t>2020-11-17</a:t>
            </a:fld>
            <a:endParaRPr lang="fr-CA" dirty="0"/>
          </a:p>
        </p:txBody>
      </p:sp>
      <p:sp>
        <p:nvSpPr>
          <p:cNvPr id="4" name="Espace réservé du pied de page 3"/>
          <p:cNvSpPr>
            <a:spLocks noGrp="1"/>
          </p:cNvSpPr>
          <p:nvPr>
            <p:ph type="ftr" sz="quarter" idx="11"/>
          </p:nvPr>
        </p:nvSpPr>
        <p:spPr/>
        <p:txBody>
          <a:bodyPr/>
          <a:lstStyle/>
          <a:p>
            <a:endParaRPr lang="fr-CA" dirty="0"/>
          </a:p>
        </p:txBody>
      </p:sp>
      <p:sp>
        <p:nvSpPr>
          <p:cNvPr id="5" name="Espace réservé du numéro de diapositive 4"/>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422598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EB7F3D-0BB0-42D4-ABED-6BCFEFF2E5A7}" type="datetimeFigureOut">
              <a:rPr lang="fr-CA" smtClean="0"/>
              <a:t>2020-11-17</a:t>
            </a:fld>
            <a:endParaRPr lang="fr-CA" dirty="0"/>
          </a:p>
        </p:txBody>
      </p:sp>
      <p:sp>
        <p:nvSpPr>
          <p:cNvPr id="3" name="Espace réservé du pied de page 2"/>
          <p:cNvSpPr>
            <a:spLocks noGrp="1"/>
          </p:cNvSpPr>
          <p:nvPr>
            <p:ph type="ftr" sz="quarter" idx="11"/>
          </p:nvPr>
        </p:nvSpPr>
        <p:spPr/>
        <p:txBody>
          <a:bodyPr/>
          <a:lstStyle/>
          <a:p>
            <a:endParaRPr lang="fr-CA" dirty="0"/>
          </a:p>
        </p:txBody>
      </p:sp>
      <p:sp>
        <p:nvSpPr>
          <p:cNvPr id="4" name="Espace réservé du numéro de diapositive 3"/>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1432675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BEB7F3D-0BB0-42D4-ABED-6BCFEFF2E5A7}" type="datetimeFigureOut">
              <a:rPr lang="fr-CA" smtClean="0"/>
              <a:t>2020-11-17</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1272734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BEB7F3D-0BB0-42D4-ABED-6BCFEFF2E5A7}" type="datetimeFigureOut">
              <a:rPr lang="fr-CA" smtClean="0"/>
              <a:t>2020-11-17</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375312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684213" y="0"/>
            <a:ext cx="8459787" cy="135000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solidFill>
                <a:srgbClr val="E55B12"/>
              </a:solidFill>
            </a:endParaRPr>
          </a:p>
        </p:txBody>
      </p:sp>
      <p:sp>
        <p:nvSpPr>
          <p:cNvPr id="2" name="Titre 1"/>
          <p:cNvSpPr>
            <a:spLocks noGrp="1"/>
          </p:cNvSpPr>
          <p:nvPr>
            <p:ph type="title"/>
          </p:nvPr>
        </p:nvSpPr>
        <p:spPr>
          <a:xfrm>
            <a:off x="827583" y="274638"/>
            <a:ext cx="8065591" cy="994122"/>
          </a:xfrm>
          <a:prstGeom prst="rect">
            <a:avLst/>
          </a:prstGeom>
        </p:spPr>
        <p:txBody>
          <a:bodyPr lIns="0" tIns="0" rIns="0" bIns="0"/>
          <a:lstStyle>
            <a:lvl1pPr algn="l">
              <a:defRPr sz="3200">
                <a:solidFill>
                  <a:schemeClr val="bg1"/>
                </a:solidFill>
                <a:latin typeface="Arial" panose="020B0604020202020204" pitchFamily="34" charset="0"/>
                <a:cs typeface="Arial" panose="020B0604020202020204" pitchFamily="34" charset="0"/>
              </a:defRPr>
            </a:lvl1pPr>
          </a:lstStyle>
          <a:p>
            <a:r>
              <a:rPr lang="fr-FR" smtClean="0"/>
              <a:t>Modifiez le style du titre</a:t>
            </a:r>
            <a:endParaRPr lang="fr-CA" dirty="0"/>
          </a:p>
        </p:txBody>
      </p:sp>
      <p:sp>
        <p:nvSpPr>
          <p:cNvPr id="3" name="Espace réservé du contenu 2"/>
          <p:cNvSpPr>
            <a:spLocks noGrp="1"/>
          </p:cNvSpPr>
          <p:nvPr>
            <p:ph idx="1"/>
          </p:nvPr>
        </p:nvSpPr>
        <p:spPr>
          <a:xfrm>
            <a:off x="827088" y="1600201"/>
            <a:ext cx="8066087" cy="4421088"/>
          </a:xfrm>
          <a:prstGeom prst="rect">
            <a:avLst/>
          </a:prstGeom>
        </p:spPr>
        <p:txBody>
          <a:bodyPr lIns="0" tIns="0" rIns="0" bIns="0"/>
          <a:lstStyle>
            <a:lvl1pPr marL="342900" indent="-342900">
              <a:buClr>
                <a:srgbClr val="004796"/>
              </a:buClr>
              <a:buFont typeface="Wingdings" panose="05000000000000000000" pitchFamily="2" charset="2"/>
              <a:buChar char="§"/>
              <a:defRPr sz="2800"/>
            </a:lvl1pPr>
            <a:lvl2pPr marL="742950" indent="-285750">
              <a:buClr>
                <a:schemeClr val="bg1">
                  <a:lumMod val="50000"/>
                </a:schemeClr>
              </a:buClr>
              <a:buFont typeface="Wingdings" panose="05000000000000000000" pitchFamily="2" charset="2"/>
              <a:buChar char="§"/>
              <a:defRPr sz="24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stStyle>
          <a:p>
            <a:pPr lvl="0"/>
            <a:r>
              <a:rPr lang="fr-FR" smtClean="0"/>
              <a:t>Modifiez les styles du texte du masque</a:t>
            </a:r>
          </a:p>
          <a:p>
            <a:pPr lvl="1"/>
            <a:r>
              <a:rPr lang="fr-FR" smtClean="0"/>
              <a:t>Deuxième niveau</a:t>
            </a:r>
          </a:p>
          <a:p>
            <a:pPr lvl="2"/>
            <a:r>
              <a:rPr lang="fr-FR" smtClean="0"/>
              <a:t>Troisième niveau</a:t>
            </a:r>
          </a:p>
        </p:txBody>
      </p:sp>
      <p:pic>
        <p:nvPicPr>
          <p:cNvPr id="9" name="Imag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6150" y="6113463"/>
            <a:ext cx="15970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6427788"/>
            <a:ext cx="684213" cy="261610"/>
          </a:xfrm>
          <a:prstGeom prst="rect">
            <a:avLst/>
          </a:prstGeom>
          <a:solidFill>
            <a:srgbClr val="004796"/>
          </a:solidFill>
        </p:spPr>
        <p:txBody>
          <a:bodyPr wrap="square">
            <a:spAutoFit/>
          </a:bodyPr>
          <a:lstStyle/>
          <a:p>
            <a:pPr algn="r"/>
            <a:fld id="{AE4C273B-9DDE-404A-8294-F4C425AE9C0F}" type="slidenum">
              <a:rPr lang="fr-CA" sz="1100" smtClean="0">
                <a:solidFill>
                  <a:schemeClr val="bg1"/>
                </a:solidFill>
                <a:latin typeface="Arial" panose="020B0604020202020204" pitchFamily="34" charset="0"/>
                <a:cs typeface="Arial" panose="020B0604020202020204" pitchFamily="34" charset="0"/>
              </a:rPr>
              <a:pPr algn="r"/>
              <a:t>‹N°›</a:t>
            </a:fld>
            <a:endParaRPr lang="fr-CA" sz="1100" dirty="0">
              <a:solidFill>
                <a:schemeClr val="bg1"/>
              </a:solidFill>
              <a:latin typeface="Arial" panose="020B0604020202020204" pitchFamily="34" charset="0"/>
              <a:cs typeface="Arial" panose="020B0604020202020204" pitchFamily="34" charset="0"/>
            </a:endParaRPr>
          </a:p>
        </p:txBody>
      </p:sp>
      <p:sp>
        <p:nvSpPr>
          <p:cNvPr id="15" name="Rectangle 14"/>
          <p:cNvSpPr/>
          <p:nvPr userDrawn="1"/>
        </p:nvSpPr>
        <p:spPr>
          <a:xfrm>
            <a:off x="-1" y="1"/>
            <a:ext cx="684213" cy="270000"/>
          </a:xfrm>
          <a:prstGeom prst="rect">
            <a:avLst/>
          </a:prstGeom>
          <a:solidFill>
            <a:srgbClr val="4A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6" name="Rectangle 15"/>
          <p:cNvSpPr/>
          <p:nvPr userDrawn="1"/>
        </p:nvSpPr>
        <p:spPr>
          <a:xfrm>
            <a:off x="-1" y="270001"/>
            <a:ext cx="684213" cy="27000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7" name="Rectangle 16"/>
          <p:cNvSpPr/>
          <p:nvPr userDrawn="1"/>
        </p:nvSpPr>
        <p:spPr>
          <a:xfrm>
            <a:off x="-1" y="540001"/>
            <a:ext cx="684213" cy="270000"/>
          </a:xfrm>
          <a:prstGeom prst="rect">
            <a:avLst/>
          </a:prstGeom>
          <a:solidFill>
            <a:srgbClr val="94BC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8" name="Rectangle 17"/>
          <p:cNvSpPr/>
          <p:nvPr userDrawn="1"/>
        </p:nvSpPr>
        <p:spPr>
          <a:xfrm>
            <a:off x="-1" y="810001"/>
            <a:ext cx="684213" cy="270000"/>
          </a:xfrm>
          <a:prstGeom prst="rect">
            <a:avLst/>
          </a:prstGeom>
          <a:solidFill>
            <a:srgbClr val="7536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9" name="Rectangle 18"/>
          <p:cNvSpPr/>
          <p:nvPr userDrawn="1"/>
        </p:nvSpPr>
        <p:spPr>
          <a:xfrm>
            <a:off x="-1" y="1080000"/>
            <a:ext cx="684213" cy="270000"/>
          </a:xfrm>
          <a:prstGeom prst="rect">
            <a:avLst/>
          </a:prstGeom>
          <a:solidFill>
            <a:srgbClr val="E55B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Tree>
    <p:extLst>
      <p:ext uri="{BB962C8B-B14F-4D97-AF65-F5344CB8AC3E}">
        <p14:creationId xmlns:p14="http://schemas.microsoft.com/office/powerpoint/2010/main" val="3993490865"/>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BEB7F3D-0BB0-42D4-ABED-6BCFEFF2E5A7}" type="datetimeFigureOut">
              <a:rPr lang="fr-CA" smtClean="0"/>
              <a:t>2020-11-17</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2605816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2BEB7F3D-0BB0-42D4-ABED-6BCFEFF2E5A7}" type="datetimeFigureOut">
              <a:rPr lang="fr-CA" smtClean="0"/>
              <a:t>2020-11-17</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26EAB57E-16DB-4787-9D18-9D32C0BC9255}" type="slidenum">
              <a:rPr lang="fr-CA" smtClean="0"/>
              <a:t>‹N°›</a:t>
            </a:fld>
            <a:endParaRPr lang="fr-CA" dirty="0"/>
          </a:p>
        </p:txBody>
      </p:sp>
    </p:spTree>
    <p:extLst>
      <p:ext uri="{BB962C8B-B14F-4D97-AF65-F5344CB8AC3E}">
        <p14:creationId xmlns:p14="http://schemas.microsoft.com/office/powerpoint/2010/main" val="1248171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72000" y="3573016"/>
            <a:ext cx="4320480" cy="2376264"/>
          </a:xfrm>
          <a:prstGeom prst="rect">
            <a:avLst/>
          </a:prstGeom>
        </p:spPr>
        <p:txBody>
          <a:bodyPr lIns="0" tIns="0" rIns="0" bIns="0"/>
          <a:lstStyle>
            <a:lvl1pPr marL="0" indent="0" algn="l">
              <a:buNone/>
              <a:defRPr sz="2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CA" dirty="0"/>
          </a:p>
        </p:txBody>
      </p:sp>
      <p:sp>
        <p:nvSpPr>
          <p:cNvPr id="7" name="Titre 6"/>
          <p:cNvSpPr>
            <a:spLocks noGrp="1"/>
          </p:cNvSpPr>
          <p:nvPr>
            <p:ph type="title"/>
          </p:nvPr>
        </p:nvSpPr>
        <p:spPr>
          <a:xfrm>
            <a:off x="4572000" y="404663"/>
            <a:ext cx="4320480" cy="2736999"/>
          </a:xfrm>
          <a:prstGeom prst="rect">
            <a:avLst/>
          </a:prstGeom>
        </p:spPr>
        <p:txBody>
          <a:bodyPr lIns="0" tIns="0" rIns="0" bIns="0" anchor="ctr" anchorCtr="1"/>
          <a:lstStyle>
            <a:lvl1pPr algn="l">
              <a:defRPr sz="3000">
                <a:solidFill>
                  <a:schemeClr val="bg1"/>
                </a:solidFill>
                <a:latin typeface="Arial" panose="020B0604020202020204" pitchFamily="34" charset="0"/>
                <a:cs typeface="Arial" panose="020B0604020202020204" pitchFamily="34" charset="0"/>
              </a:defRPr>
            </a:lvl1pPr>
          </a:lstStyle>
          <a:p>
            <a:r>
              <a:rPr lang="fr-FR" dirty="0" smtClean="0"/>
              <a:t>Modifiez le style du titre</a:t>
            </a:r>
            <a:endParaRPr lang="fr-CA" dirty="0"/>
          </a:p>
        </p:txBody>
      </p:sp>
    </p:spTree>
    <p:extLst>
      <p:ext uri="{BB962C8B-B14F-4D97-AF65-F5344CB8AC3E}">
        <p14:creationId xmlns:p14="http://schemas.microsoft.com/office/powerpoint/2010/main" val="24901454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reserve="1">
  <p:cSld name="Titre et conten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Rectangle 10"/>
          <p:cNvSpPr/>
          <p:nvPr userDrawn="1"/>
        </p:nvSpPr>
        <p:spPr>
          <a:xfrm>
            <a:off x="684213" y="0"/>
            <a:ext cx="8459787" cy="135000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solidFill>
                <a:srgbClr val="E55B12"/>
              </a:solidFill>
            </a:endParaRPr>
          </a:p>
        </p:txBody>
      </p:sp>
      <p:sp>
        <p:nvSpPr>
          <p:cNvPr id="2" name="Titre 1"/>
          <p:cNvSpPr>
            <a:spLocks noGrp="1"/>
          </p:cNvSpPr>
          <p:nvPr>
            <p:ph type="title"/>
          </p:nvPr>
        </p:nvSpPr>
        <p:spPr>
          <a:xfrm>
            <a:off x="827583" y="274638"/>
            <a:ext cx="8065591" cy="994122"/>
          </a:xfrm>
          <a:prstGeom prst="rect">
            <a:avLst/>
          </a:prstGeom>
        </p:spPr>
        <p:txBody>
          <a:bodyPr lIns="0" tIns="0" rIns="0" bIns="0"/>
          <a:lstStyle>
            <a:lvl1pPr algn="l">
              <a:defRPr sz="3200">
                <a:solidFill>
                  <a:schemeClr val="bg1"/>
                </a:solidFill>
                <a:latin typeface="Arial" panose="020B0604020202020204" pitchFamily="34" charset="0"/>
                <a:cs typeface="Arial" panose="020B0604020202020204" pitchFamily="34" charset="0"/>
              </a:defRPr>
            </a:lvl1pPr>
          </a:lstStyle>
          <a:p>
            <a:r>
              <a:rPr lang="fr-FR" dirty="0" smtClean="0"/>
              <a:t>Modifiez le style du titre</a:t>
            </a:r>
            <a:endParaRPr lang="fr-CA" dirty="0"/>
          </a:p>
        </p:txBody>
      </p:sp>
      <p:sp>
        <p:nvSpPr>
          <p:cNvPr id="3" name="Espace réservé du contenu 2"/>
          <p:cNvSpPr>
            <a:spLocks noGrp="1"/>
          </p:cNvSpPr>
          <p:nvPr>
            <p:ph idx="1"/>
          </p:nvPr>
        </p:nvSpPr>
        <p:spPr>
          <a:xfrm>
            <a:off x="827088" y="1600201"/>
            <a:ext cx="8066087" cy="4421088"/>
          </a:xfrm>
          <a:prstGeom prst="rect">
            <a:avLst/>
          </a:prstGeom>
        </p:spPr>
        <p:txBody>
          <a:bodyPr lIns="0" tIns="0" rIns="0" bIns="0"/>
          <a:lstStyle>
            <a:lvl1pPr marL="342900" indent="-342900">
              <a:buClr>
                <a:srgbClr val="004796"/>
              </a:buClr>
              <a:buFont typeface="Wingdings" panose="05000000000000000000" pitchFamily="2" charset="2"/>
              <a:buChar char="§"/>
              <a:defRPr sz="2800"/>
            </a:lvl1pPr>
            <a:lvl2pPr marL="742950" indent="-285750">
              <a:buClr>
                <a:schemeClr val="bg1">
                  <a:lumMod val="50000"/>
                </a:schemeClr>
              </a:buClr>
              <a:buFont typeface="Wingdings" panose="05000000000000000000" pitchFamily="2" charset="2"/>
              <a:buChar char="§"/>
              <a:defRPr sz="24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stStyle>
          <a:p>
            <a:pPr lvl="0"/>
            <a:r>
              <a:rPr lang="fr-FR" dirty="0" smtClean="0"/>
              <a:t>Modifiez les styles du texte du masque</a:t>
            </a:r>
          </a:p>
          <a:p>
            <a:pPr lvl="1"/>
            <a:r>
              <a:rPr lang="fr-FR" dirty="0" smtClean="0"/>
              <a:t>Deuxième niveau</a:t>
            </a:r>
          </a:p>
          <a:p>
            <a:pPr lvl="2"/>
            <a:r>
              <a:rPr lang="fr-FR" dirty="0" smtClean="0"/>
              <a:t>Troisième niveau</a:t>
            </a:r>
          </a:p>
        </p:txBody>
      </p:sp>
      <p:pic>
        <p:nvPicPr>
          <p:cNvPr id="9" name="Imag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96150" y="6113463"/>
            <a:ext cx="15970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6427788"/>
            <a:ext cx="684213" cy="261610"/>
          </a:xfrm>
          <a:prstGeom prst="rect">
            <a:avLst/>
          </a:prstGeom>
          <a:solidFill>
            <a:srgbClr val="004796"/>
          </a:solidFill>
        </p:spPr>
        <p:txBody>
          <a:bodyPr wrap="square">
            <a:spAutoFit/>
          </a:bodyPr>
          <a:lstStyle/>
          <a:p>
            <a:pPr algn="r"/>
            <a:fld id="{AE4C273B-9DDE-404A-8294-F4C425AE9C0F}" type="slidenum">
              <a:rPr lang="fr-CA" sz="1100" smtClean="0">
                <a:solidFill>
                  <a:prstClr val="white"/>
                </a:solidFill>
                <a:latin typeface="Arial" panose="020B0604020202020204" pitchFamily="34" charset="0"/>
                <a:cs typeface="Arial" panose="020B0604020202020204" pitchFamily="34" charset="0"/>
              </a:rPr>
              <a:pPr algn="r"/>
              <a:t>‹N°›</a:t>
            </a:fld>
            <a:endParaRPr lang="fr-CA" sz="1100" dirty="0">
              <a:solidFill>
                <a:prstClr val="white"/>
              </a:solidFill>
              <a:latin typeface="Arial" panose="020B0604020202020204" pitchFamily="34" charset="0"/>
              <a:cs typeface="Arial" panose="020B0604020202020204" pitchFamily="34" charset="0"/>
            </a:endParaRPr>
          </a:p>
        </p:txBody>
      </p:sp>
      <p:sp>
        <p:nvSpPr>
          <p:cNvPr id="15" name="Rectangle 14"/>
          <p:cNvSpPr/>
          <p:nvPr userDrawn="1"/>
        </p:nvSpPr>
        <p:spPr>
          <a:xfrm>
            <a:off x="-1" y="1"/>
            <a:ext cx="684213" cy="270000"/>
          </a:xfrm>
          <a:prstGeom prst="rect">
            <a:avLst/>
          </a:prstGeom>
          <a:solidFill>
            <a:srgbClr val="4A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6" name="Rectangle 15"/>
          <p:cNvSpPr/>
          <p:nvPr userDrawn="1"/>
        </p:nvSpPr>
        <p:spPr>
          <a:xfrm>
            <a:off x="-1" y="270001"/>
            <a:ext cx="684213" cy="27000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7" name="Rectangle 16"/>
          <p:cNvSpPr/>
          <p:nvPr userDrawn="1"/>
        </p:nvSpPr>
        <p:spPr>
          <a:xfrm>
            <a:off x="-1" y="540001"/>
            <a:ext cx="684213" cy="270000"/>
          </a:xfrm>
          <a:prstGeom prst="rect">
            <a:avLst/>
          </a:prstGeom>
          <a:solidFill>
            <a:srgbClr val="94BC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8" name="Rectangle 17"/>
          <p:cNvSpPr/>
          <p:nvPr userDrawn="1"/>
        </p:nvSpPr>
        <p:spPr>
          <a:xfrm>
            <a:off x="-1" y="810001"/>
            <a:ext cx="684213" cy="270000"/>
          </a:xfrm>
          <a:prstGeom prst="rect">
            <a:avLst/>
          </a:prstGeom>
          <a:solidFill>
            <a:srgbClr val="7536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9" name="Rectangle 18"/>
          <p:cNvSpPr/>
          <p:nvPr userDrawn="1"/>
        </p:nvSpPr>
        <p:spPr>
          <a:xfrm>
            <a:off x="-1" y="1080000"/>
            <a:ext cx="684213" cy="270000"/>
          </a:xfrm>
          <a:prstGeom prst="rect">
            <a:avLst/>
          </a:prstGeom>
          <a:solidFill>
            <a:srgbClr val="E55B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Tree>
    <p:extLst>
      <p:ext uri="{BB962C8B-B14F-4D97-AF65-F5344CB8AC3E}">
        <p14:creationId xmlns:p14="http://schemas.microsoft.com/office/powerpoint/2010/main" val="36651199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2020-11-17</a:t>
            </a:fld>
            <a:endParaRPr lang="fr-CA" dirty="0">
              <a:solidFill>
                <a:prstClr val="black"/>
              </a:solidFill>
            </a:endParaRP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22017841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2020-11-17</a:t>
            </a:fld>
            <a:endParaRPr lang="fr-CA" dirty="0">
              <a:solidFill>
                <a:prstClr val="black"/>
              </a:solidFill>
            </a:endParaRP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20949656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2020-11-17</a:t>
            </a:fld>
            <a:endParaRPr lang="fr-CA" dirty="0">
              <a:solidFill>
                <a:prstClr val="black"/>
              </a:solidFill>
            </a:endParaRP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32849054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e la date 2"/>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2020-11-17</a:t>
            </a:fld>
            <a:endParaRPr lang="fr-CA" dirty="0">
              <a:solidFill>
                <a:prstClr val="black"/>
              </a:solidFill>
            </a:endParaRP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31834948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2020-11-17</a:t>
            </a:fld>
            <a:endParaRPr lang="fr-CA" dirty="0">
              <a:solidFill>
                <a:prstClr val="black"/>
              </a:solidFill>
            </a:endParaRP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31323529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2020-11-17</a:t>
            </a:fld>
            <a:endParaRPr lang="fr-CA" dirty="0">
              <a:solidFill>
                <a:prstClr val="black"/>
              </a:solidFill>
            </a:endParaRP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416398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2020-11-17</a:t>
            </a:fld>
            <a:endParaRPr lang="fr-CA" dirty="0"/>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29363501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dirty="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2020-11-17</a:t>
            </a:fld>
            <a:endParaRPr lang="fr-CA" dirty="0">
              <a:solidFill>
                <a:prstClr val="black"/>
              </a:solidFill>
            </a:endParaRP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12606490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solidFill>
                  <a:prstClr val="black"/>
                </a:solidFill>
              </a:rPr>
              <a:pPr/>
              <a:t>2020-11-17</a:t>
            </a:fld>
            <a:endParaRPr lang="fr-CA" dirty="0">
              <a:solidFill>
                <a:prstClr val="black"/>
              </a:solidFill>
            </a:endParaRP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CA" dirty="0">
              <a:solidFill>
                <a:prstClr val="black"/>
              </a:solidFill>
            </a:endParaRP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solidFill>
                  <a:prstClr val="black"/>
                </a:solidFill>
              </a:rPr>
              <a:pPr/>
              <a:t>‹N°›</a:t>
            </a:fld>
            <a:endParaRPr lang="fr-CA" dirty="0">
              <a:solidFill>
                <a:prstClr val="black"/>
              </a:solidFill>
            </a:endParaRPr>
          </a:p>
        </p:txBody>
      </p:sp>
    </p:spTree>
    <p:extLst>
      <p:ext uri="{BB962C8B-B14F-4D97-AF65-F5344CB8AC3E}">
        <p14:creationId xmlns:p14="http://schemas.microsoft.com/office/powerpoint/2010/main" val="153244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2020-11-17</a:t>
            </a:fld>
            <a:endParaRPr lang="fr-CA" dirty="0"/>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32195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2020-11-17</a:t>
            </a:fld>
            <a:endParaRPr lang="fr-CA" dirty="0"/>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343030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CA"/>
          </a:p>
        </p:txBody>
      </p:sp>
      <p:sp>
        <p:nvSpPr>
          <p:cNvPr id="3" name="Espace réservé de la date 2"/>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2020-11-17</a:t>
            </a:fld>
            <a:endParaRPr lang="fr-CA" dirty="0"/>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3970688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2020-11-17</a:t>
            </a:fld>
            <a:endParaRPr lang="fr-CA" dirty="0"/>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2481258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2020-11-17</a:t>
            </a:fld>
            <a:endParaRPr lang="fr-CA" dirty="0"/>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455418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fr-CA" dirty="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2852936"/>
            <a:ext cx="2133600" cy="365125"/>
          </a:xfrm>
          <a:prstGeom prst="rect">
            <a:avLst/>
          </a:prstGeom>
        </p:spPr>
        <p:txBody>
          <a:bodyPr/>
          <a:lstStyle/>
          <a:p>
            <a:fld id="{741BE60B-7D16-48DE-84CD-9591051C1279}" type="datetimeFigureOut">
              <a:rPr lang="fr-CA" smtClean="0"/>
              <a:t>2020-11-17</a:t>
            </a:fld>
            <a:endParaRPr lang="fr-CA" dirty="0"/>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CA" dirty="0"/>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5127FF1-316C-4CFF-828D-BCF8D9BECD4D}" type="slidenum">
              <a:rPr lang="fr-CA" smtClean="0"/>
              <a:t>‹N°›</a:t>
            </a:fld>
            <a:endParaRPr lang="fr-CA" dirty="0"/>
          </a:p>
        </p:txBody>
      </p:sp>
    </p:spTree>
    <p:extLst>
      <p:ext uri="{BB962C8B-B14F-4D97-AF65-F5344CB8AC3E}">
        <p14:creationId xmlns:p14="http://schemas.microsoft.com/office/powerpoint/2010/main" val="180350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404813"/>
          </a:xfrm>
          <a:prstGeom prst="rect">
            <a:avLst/>
          </a:prstGeom>
          <a:solidFill>
            <a:srgbClr val="0047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p>
        </p:txBody>
      </p:sp>
      <p:sp>
        <p:nvSpPr>
          <p:cNvPr id="8" name="ZoneTexte 9"/>
          <p:cNvSpPr txBox="1">
            <a:spLocks noChangeArrowheads="1"/>
          </p:cNvSpPr>
          <p:nvPr/>
        </p:nvSpPr>
        <p:spPr bwMode="auto">
          <a:xfrm>
            <a:off x="0" y="71438"/>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fr-CA" altLang="fr-FR" sz="1200" dirty="0" smtClean="0">
                <a:solidFill>
                  <a:schemeClr val="bg1"/>
                </a:solidFill>
                <a:latin typeface="Chaloult_Cond" panose="00000400000000000000" pitchFamily="2" charset="0"/>
              </a:rPr>
              <a:t>Centre intégré de santé et de services sociaux de Chaudière-Appalaches</a:t>
            </a:r>
          </a:p>
        </p:txBody>
      </p:sp>
      <p:sp>
        <p:nvSpPr>
          <p:cNvPr id="9" name="Rectangle 8"/>
          <p:cNvSpPr/>
          <p:nvPr/>
        </p:nvSpPr>
        <p:spPr>
          <a:xfrm>
            <a:off x="4427538" y="404813"/>
            <a:ext cx="4716462" cy="273685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solidFill>
                <a:srgbClr val="E55B12"/>
              </a:solidFill>
            </a:endParaRPr>
          </a:p>
        </p:txBody>
      </p:sp>
      <p:pic>
        <p:nvPicPr>
          <p:cNvPr id="10" name="Image 1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851920" y="6434138"/>
            <a:ext cx="1411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559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B7F3D-0BB0-42D4-ABED-6BCFEFF2E5A7}" type="datetimeFigureOut">
              <a:rPr lang="fr-CA" smtClean="0"/>
              <a:t>2020-11-17</a:t>
            </a:fld>
            <a:endParaRPr lang="fr-CA"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AB57E-16DB-4787-9D18-9D32C0BC9255}" type="slidenum">
              <a:rPr lang="fr-CA" smtClean="0"/>
              <a:t>‹N°›</a:t>
            </a:fld>
            <a:endParaRPr lang="fr-CA" dirty="0"/>
          </a:p>
        </p:txBody>
      </p:sp>
    </p:spTree>
    <p:extLst>
      <p:ext uri="{BB962C8B-B14F-4D97-AF65-F5344CB8AC3E}">
        <p14:creationId xmlns:p14="http://schemas.microsoft.com/office/powerpoint/2010/main" val="314377755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404813"/>
          </a:xfrm>
          <a:prstGeom prst="rect">
            <a:avLst/>
          </a:prstGeom>
          <a:solidFill>
            <a:srgbClr val="0047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solidFill>
                <a:prstClr val="white"/>
              </a:solidFill>
            </a:endParaRPr>
          </a:p>
        </p:txBody>
      </p:sp>
      <p:sp>
        <p:nvSpPr>
          <p:cNvPr id="8" name="ZoneTexte 9"/>
          <p:cNvSpPr txBox="1">
            <a:spLocks noChangeArrowheads="1"/>
          </p:cNvSpPr>
          <p:nvPr/>
        </p:nvSpPr>
        <p:spPr bwMode="auto">
          <a:xfrm>
            <a:off x="0" y="71438"/>
            <a:ext cx="91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fr-CA" altLang="fr-FR" sz="1200" dirty="0" smtClean="0">
                <a:solidFill>
                  <a:prstClr val="white"/>
                </a:solidFill>
                <a:latin typeface="Chaloult_Cond" panose="00000400000000000000" pitchFamily="2" charset="0"/>
              </a:rPr>
              <a:t>Centre intégré de santé et de services sociaux de Chaudière-Appalaches</a:t>
            </a:r>
          </a:p>
        </p:txBody>
      </p:sp>
      <p:sp>
        <p:nvSpPr>
          <p:cNvPr id="9" name="Rectangle 8"/>
          <p:cNvSpPr/>
          <p:nvPr/>
        </p:nvSpPr>
        <p:spPr>
          <a:xfrm>
            <a:off x="4427538" y="404813"/>
            <a:ext cx="4716462" cy="2736850"/>
          </a:xfrm>
          <a:prstGeom prst="rect">
            <a:avLst/>
          </a:prstGeom>
          <a:solidFill>
            <a:srgbClr val="E542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solidFill>
                <a:srgbClr val="E55B12"/>
              </a:solidFill>
            </a:endParaRPr>
          </a:p>
        </p:txBody>
      </p:sp>
      <p:pic>
        <p:nvPicPr>
          <p:cNvPr id="10" name="Image 1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851920" y="6434138"/>
            <a:ext cx="1411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417870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10.png"/><Relationship Id="rId4"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10.png"/><Relationship Id="rId5" Type="http://schemas.openxmlformats.org/officeDocument/2006/relationships/slideLayout" Target="../slideLayouts/slideLayout23.xml"/><Relationship Id="rId4" Type="http://schemas.openxmlformats.org/officeDocument/2006/relationships/tags" Target="../tags/tag30.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hyperlink" Target="http://cisssca.intranet.reg12.rtss.qc.ca/outils-de-travail/virtuo-grh-paie/" TargetMode="Externa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34.xml"/><Relationship Id="rId1" Type="http://schemas.openxmlformats.org/officeDocument/2006/relationships/tags" Target="../tags/tag3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36.xml"/><Relationship Id="rId1" Type="http://schemas.openxmlformats.org/officeDocument/2006/relationships/tags" Target="../tags/tag3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hyperlink" Target="mailto:soutienhoraire.cisss.ca@ssss.gouv.qc.ca"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8.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tags" Target="../tags/tag11.xml"/><Relationship Id="rId7" Type="http://schemas.openxmlformats.org/officeDocument/2006/relationships/diagramQuickStyle" Target="../diagrams/quickStyle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slideLayout" Target="../slideLayouts/slideLayout23.xml"/><Relationship Id="rId9" Type="http://schemas.microsoft.com/office/2007/relationships/diagramDrawing" Target="../diagrams/drawing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3.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16.xml"/><Relationship Id="rId7" Type="http://schemas.openxmlformats.org/officeDocument/2006/relationships/image" Target="../media/image8.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Layout" Target="../slideLayouts/slideLayout23.xml"/><Relationship Id="rId5" Type="http://schemas.openxmlformats.org/officeDocument/2006/relationships/tags" Target="../tags/tag18.xml"/><Relationship Id="rId4" Type="http://schemas.openxmlformats.org/officeDocument/2006/relationships/tags" Target="../tags/tag17.xml"/></Relationships>
</file>

<file path=ppt/slides/_rels/slide9.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0.png"/><Relationship Id="rId4"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6"/>
          <p:cNvSpPr>
            <a:spLocks noGrp="1"/>
          </p:cNvSpPr>
          <p:nvPr>
            <p:ph type="subTitle" idx="1"/>
            <p:custDataLst>
              <p:tags r:id="rId1"/>
            </p:custDataLst>
          </p:nvPr>
        </p:nvSpPr>
        <p:spPr/>
        <p:txBody>
          <a:bodyPr/>
          <a:lstStyle/>
          <a:p>
            <a:r>
              <a:rPr lang="fr-CA" sz="2000" i="1" dirty="0" smtClean="0">
                <a:latin typeface="Arial Narrow" panose="020B0606020202030204" pitchFamily="34" charset="0"/>
              </a:rPr>
              <a:t>Présenté par</a:t>
            </a:r>
          </a:p>
          <a:p>
            <a:r>
              <a:rPr lang="fr-CA" sz="2000" i="1" dirty="0" smtClean="0">
                <a:latin typeface="Arial Narrow" panose="020B0606020202030204" pitchFamily="34" charset="0"/>
              </a:rPr>
              <a:t>Annie Caron, Natasha Turmel</a:t>
            </a:r>
            <a:r>
              <a:rPr lang="fr-CA" sz="2000" i="1" smtClean="0">
                <a:latin typeface="Arial Narrow" panose="020B0606020202030204" pitchFamily="34" charset="0"/>
              </a:rPr>
              <a:t>, </a:t>
            </a:r>
            <a:br>
              <a:rPr lang="fr-CA" sz="2000" i="1" smtClean="0">
                <a:latin typeface="Arial Narrow" panose="020B0606020202030204" pitchFamily="34" charset="0"/>
              </a:rPr>
            </a:br>
            <a:r>
              <a:rPr lang="fr-CA" sz="2000" i="1" smtClean="0">
                <a:latin typeface="Arial Narrow" panose="020B0606020202030204" pitchFamily="34" charset="0"/>
              </a:rPr>
              <a:t>Claudia </a:t>
            </a:r>
            <a:r>
              <a:rPr lang="fr-CA" sz="2000" i="1" dirty="0" smtClean="0">
                <a:latin typeface="Arial Narrow" panose="020B0606020202030204" pitchFamily="34" charset="0"/>
              </a:rPr>
              <a:t>Beaudoin-Roy </a:t>
            </a:r>
            <a:br>
              <a:rPr lang="fr-CA" sz="2000" i="1" dirty="0" smtClean="0">
                <a:latin typeface="Arial Narrow" panose="020B0606020202030204" pitchFamily="34" charset="0"/>
              </a:rPr>
            </a:br>
            <a:r>
              <a:rPr lang="fr-CA" sz="2000" i="1" dirty="0" smtClean="0">
                <a:latin typeface="Arial Narrow" panose="020B0606020202030204" pitchFamily="34" charset="0"/>
              </a:rPr>
              <a:t>Direction des ressources humaines, des communications et des affaires juridiques</a:t>
            </a:r>
            <a:endParaRPr lang="fr-CA" sz="2000" i="1" dirty="0">
              <a:latin typeface="Arial Narrow" panose="020B0606020202030204" pitchFamily="34" charset="0"/>
            </a:endParaRPr>
          </a:p>
          <a:p>
            <a:endParaRPr lang="fr-CA" sz="2000" i="1" dirty="0" smtClean="0">
              <a:latin typeface="Arial Narrow" panose="020B0606020202030204" pitchFamily="34" charset="0"/>
            </a:endParaRPr>
          </a:p>
          <a:p>
            <a:r>
              <a:rPr lang="fr-CA" sz="2000" i="1" dirty="0" smtClean="0">
                <a:latin typeface="Arial Narrow" panose="020B0606020202030204" pitchFamily="34" charset="0"/>
              </a:rPr>
              <a:t>12 novembre 2020</a:t>
            </a:r>
            <a:endParaRPr lang="fr-CA" sz="2000" i="1" dirty="0">
              <a:latin typeface="Arial Narrow" panose="020B0606020202030204" pitchFamily="34" charset="0"/>
            </a:endParaRPr>
          </a:p>
        </p:txBody>
      </p:sp>
      <p:sp>
        <p:nvSpPr>
          <p:cNvPr id="6" name="Titre 5"/>
          <p:cNvSpPr>
            <a:spLocks noGrp="1"/>
          </p:cNvSpPr>
          <p:nvPr>
            <p:ph type="title"/>
            <p:custDataLst>
              <p:tags r:id="rId2"/>
            </p:custDataLst>
          </p:nvPr>
        </p:nvSpPr>
        <p:spPr>
          <a:xfrm>
            <a:off x="4546848" y="476672"/>
            <a:ext cx="4320480" cy="2232248"/>
          </a:xfrm>
        </p:spPr>
        <p:txBody>
          <a:bodyPr>
            <a:noAutofit/>
          </a:bodyPr>
          <a:lstStyle/>
          <a:p>
            <a:r>
              <a:rPr lang="fr-CA" sz="2800" b="1" dirty="0" smtClean="0">
                <a:latin typeface="Arial Narrow" panose="020B0606020202030204" pitchFamily="34" charset="0"/>
              </a:rPr>
              <a:t/>
            </a:r>
            <a:br>
              <a:rPr lang="fr-CA" sz="2800" b="1" dirty="0" smtClean="0">
                <a:latin typeface="Arial Narrow" panose="020B0606020202030204" pitchFamily="34" charset="0"/>
              </a:rPr>
            </a:br>
            <a:r>
              <a:rPr lang="fr-CA" sz="2600" b="1" dirty="0" smtClean="0">
                <a:latin typeface="Arial Narrow" panose="020B0606020202030204" pitchFamily="34" charset="0"/>
              </a:rPr>
              <a:t>CO-DÉVELOPPEMENT – Bonification des postes TPR</a:t>
            </a:r>
            <a:endParaRPr lang="fr-CA" sz="2600" b="1" dirty="0"/>
          </a:p>
        </p:txBody>
      </p:sp>
    </p:spTree>
    <p:extLst>
      <p:ext uri="{BB962C8B-B14F-4D97-AF65-F5344CB8AC3E}">
        <p14:creationId xmlns:p14="http://schemas.microsoft.com/office/powerpoint/2010/main" val="825589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lIns="0" tIns="0" rIns="0" bIns="0"/>
          <a:lstStyle/>
          <a:p>
            <a:r>
              <a:rPr lang="fr-CA" sz="2600" b="1" cap="all" dirty="0">
                <a:latin typeface="Arial Narrow" panose="020B0606020202030204" pitchFamily="34" charset="0"/>
              </a:rPr>
              <a:t>Algorithme : aide à la décision lorsqu'un poste est temporairement dépourvu</a:t>
            </a:r>
          </a:p>
        </p:txBody>
      </p:sp>
      <p:pic>
        <p:nvPicPr>
          <p:cNvPr id="4" name="Image 3"/>
          <p:cNvPicPr>
            <a:picLocks noChangeAspect="1"/>
          </p:cNvPicPr>
          <p:nvPr>
            <p:custDataLst>
              <p:tags r:id="rId2"/>
            </p:custDataLst>
          </p:nvPr>
        </p:nvPicPr>
        <p:blipFill>
          <a:blip r:embed="rId4"/>
          <a:stretch>
            <a:fillRect/>
          </a:stretch>
        </p:blipFill>
        <p:spPr>
          <a:xfrm>
            <a:off x="803597" y="1412776"/>
            <a:ext cx="7507007" cy="4591223"/>
          </a:xfrm>
          <a:prstGeom prst="rect">
            <a:avLst/>
          </a:prstGeom>
        </p:spPr>
      </p:pic>
    </p:spTree>
    <p:extLst>
      <p:ext uri="{BB962C8B-B14F-4D97-AF65-F5344CB8AC3E}">
        <p14:creationId xmlns:p14="http://schemas.microsoft.com/office/powerpoint/2010/main" val="2683023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lIns="0" tIns="0" rIns="0" bIns="0"/>
          <a:lstStyle/>
          <a:p>
            <a:r>
              <a:rPr lang="fr-CA" sz="2600" b="1" cap="all" dirty="0" smtClean="0">
                <a:latin typeface="Arial Narrow" panose="020B0606020202030204" pitchFamily="34" charset="0"/>
              </a:rPr>
              <a:t>Tâches à effectuer </a:t>
            </a:r>
            <a:br>
              <a:rPr lang="fr-CA" sz="2600" b="1" cap="all" dirty="0" smtClean="0">
                <a:latin typeface="Arial Narrow" panose="020B0606020202030204" pitchFamily="34" charset="0"/>
              </a:rPr>
            </a:br>
            <a:r>
              <a:rPr lang="fr-CA" sz="2600" b="1" cap="all" dirty="0" smtClean="0">
                <a:latin typeface="Arial Narrow" panose="020B0606020202030204" pitchFamily="34" charset="0"/>
              </a:rPr>
              <a:t>durant l’étape 2</a:t>
            </a:r>
            <a:endParaRPr lang="fr-CA" sz="2600" b="1" cap="all" dirty="0">
              <a:latin typeface="Arial Narrow" panose="020B0606020202030204" pitchFamily="34" charset="0"/>
            </a:endParaRPr>
          </a:p>
        </p:txBody>
      </p:sp>
      <p:sp>
        <p:nvSpPr>
          <p:cNvPr id="4" name="ZoneTexte 3"/>
          <p:cNvSpPr txBox="1"/>
          <p:nvPr>
            <p:custDataLst>
              <p:tags r:id="rId2"/>
            </p:custDataLst>
          </p:nvPr>
        </p:nvSpPr>
        <p:spPr>
          <a:xfrm>
            <a:off x="683568" y="1628800"/>
            <a:ext cx="8065591" cy="3808735"/>
          </a:xfrm>
          <a:prstGeom prst="rect">
            <a:avLst/>
          </a:prstGeom>
          <a:solidFill>
            <a:srgbClr val="FFFFFF">
              <a:alpha val="60000"/>
            </a:srgbClr>
          </a:solidFill>
        </p:spPr>
        <p:txBody>
          <a:bodyPr wrap="square" rtlCol="0">
            <a:spAutoFit/>
          </a:bodyPr>
          <a:lstStyle/>
          <a:p>
            <a:r>
              <a:rPr lang="fr-CA" sz="1600" b="1" dirty="0" smtClean="0">
                <a:latin typeface="Arial Narrow" panose="020B0606020202030204" pitchFamily="34" charset="0"/>
              </a:rPr>
              <a:t>Une fois les affectations à long terme octroyées, plusieurs tâches doivent être effectuées par le gestionnaire et son soutien administratif:</a:t>
            </a:r>
            <a:br>
              <a:rPr lang="fr-CA" sz="1600" b="1" dirty="0" smtClean="0">
                <a:latin typeface="Arial Narrow" panose="020B0606020202030204" pitchFamily="34" charset="0"/>
              </a:rPr>
            </a:br>
            <a:endParaRPr lang="fr-CA" sz="1600" b="1" dirty="0" smtClean="0">
              <a:latin typeface="Arial Narrow" panose="020B0606020202030204" pitchFamily="34" charset="0"/>
            </a:endParaRPr>
          </a:p>
          <a:p>
            <a:pPr marL="285750" indent="-285750">
              <a:spcAft>
                <a:spcPts val="300"/>
              </a:spcAft>
              <a:buFontTx/>
              <a:buChar char="-"/>
            </a:pPr>
            <a:r>
              <a:rPr lang="fr-CA" sz="1600" dirty="0">
                <a:latin typeface="Arial Narrow" panose="020B0606020202030204" pitchFamily="34" charset="0"/>
              </a:rPr>
              <a:t>Prendre connaissance des affectations long terme octroyées et valider les besoins résiduels (inscription des non-remplacés</a:t>
            </a:r>
            <a:r>
              <a:rPr lang="fr-CA" sz="1600" dirty="0" smtClean="0">
                <a:latin typeface="Arial Narrow" panose="020B0606020202030204" pitchFamily="34" charset="0"/>
              </a:rPr>
              <a:t>)</a:t>
            </a:r>
          </a:p>
          <a:p>
            <a:pPr>
              <a:spcAft>
                <a:spcPts val="300"/>
              </a:spcAft>
            </a:pPr>
            <a:endParaRPr lang="fr-CA" sz="1600" dirty="0" smtClean="0">
              <a:latin typeface="Arial Narrow" panose="020B0606020202030204" pitchFamily="34" charset="0"/>
            </a:endParaRPr>
          </a:p>
          <a:p>
            <a:pPr marL="285750" indent="-285750">
              <a:spcAft>
                <a:spcPts val="300"/>
              </a:spcAft>
              <a:buFontTx/>
              <a:buChar char="-"/>
            </a:pPr>
            <a:r>
              <a:rPr lang="fr-CA" sz="1600" dirty="0" smtClean="0">
                <a:latin typeface="Arial Narrow" panose="020B0606020202030204" pitchFamily="34" charset="0"/>
              </a:rPr>
              <a:t>Traiter </a:t>
            </a:r>
            <a:r>
              <a:rPr lang="fr-CA" sz="1600" dirty="0">
                <a:latin typeface="Arial Narrow" panose="020B0606020202030204" pitchFamily="34" charset="0"/>
              </a:rPr>
              <a:t>les demandes de congé et se positionner (selon </a:t>
            </a:r>
            <a:r>
              <a:rPr lang="fr-CA" sz="1600" dirty="0" smtClean="0">
                <a:latin typeface="Arial Narrow" panose="020B0606020202030204" pitchFamily="34" charset="0"/>
              </a:rPr>
              <a:t>l’algorithme)</a:t>
            </a:r>
          </a:p>
          <a:p>
            <a:pPr>
              <a:spcAft>
                <a:spcPts val="300"/>
              </a:spcAft>
            </a:pPr>
            <a:endParaRPr lang="fr-CA" sz="1600" dirty="0">
              <a:latin typeface="Arial Narrow" panose="020B0606020202030204" pitchFamily="34" charset="0"/>
            </a:endParaRPr>
          </a:p>
          <a:p>
            <a:pPr marL="285750" indent="-285750">
              <a:spcAft>
                <a:spcPts val="300"/>
              </a:spcAft>
              <a:buFontTx/>
              <a:buChar char="-"/>
            </a:pPr>
            <a:r>
              <a:rPr lang="fr-CA" sz="1600" dirty="0" smtClean="0">
                <a:latin typeface="Arial Narrow" panose="020B0606020202030204" pitchFamily="34" charset="0"/>
              </a:rPr>
              <a:t>Valider et optimiser les horaires de base (répartir </a:t>
            </a:r>
            <a:r>
              <a:rPr lang="fr-CA" sz="1600" dirty="0">
                <a:latin typeface="Arial Narrow" panose="020B0606020202030204" pitchFamily="34" charset="0"/>
              </a:rPr>
              <a:t>ou déplacer les congés de semaine et de fin de semaine en fonction des </a:t>
            </a:r>
            <a:r>
              <a:rPr lang="fr-CA" sz="1600" dirty="0" smtClean="0">
                <a:latin typeface="Arial Narrow" panose="020B0606020202030204" pitchFamily="34" charset="0"/>
              </a:rPr>
              <a:t>besoins, ne </a:t>
            </a:r>
            <a:r>
              <a:rPr lang="fr-CA" sz="1600" dirty="0">
                <a:latin typeface="Arial Narrow" panose="020B0606020202030204" pitchFamily="34" charset="0"/>
              </a:rPr>
              <a:t>pas réquisitionner une </a:t>
            </a:r>
            <a:r>
              <a:rPr lang="fr-CA" sz="1600" dirty="0" smtClean="0">
                <a:latin typeface="Arial Narrow" panose="020B0606020202030204" pitchFamily="34" charset="0"/>
              </a:rPr>
              <a:t>ressource du </a:t>
            </a:r>
            <a:r>
              <a:rPr lang="fr-CA" sz="1600" dirty="0">
                <a:latin typeface="Arial Narrow" panose="020B0606020202030204" pitchFamily="34" charset="0"/>
              </a:rPr>
              <a:t>lundi au </a:t>
            </a:r>
            <a:r>
              <a:rPr lang="fr-CA" sz="1600" dirty="0" smtClean="0">
                <a:latin typeface="Arial Narrow" panose="020B0606020202030204" pitchFamily="34" charset="0"/>
              </a:rPr>
              <a:t>vendredi)</a:t>
            </a:r>
          </a:p>
          <a:p>
            <a:pPr>
              <a:spcAft>
                <a:spcPts val="300"/>
              </a:spcAft>
            </a:pPr>
            <a:r>
              <a:rPr lang="fr-CA" sz="1600" i="1" dirty="0">
                <a:latin typeface="Arial Narrow" panose="020B0606020202030204" pitchFamily="34" charset="0"/>
              </a:rPr>
              <a:t>	</a:t>
            </a:r>
            <a:r>
              <a:rPr lang="fr-CA" sz="1600" i="1" dirty="0" smtClean="0">
                <a:latin typeface="Arial Narrow" panose="020B0606020202030204" pitchFamily="34" charset="0"/>
              </a:rPr>
              <a:t>(Utilisation de la fonction couper-coller)</a:t>
            </a:r>
            <a:r>
              <a:rPr lang="fr-CA" sz="1600" dirty="0" smtClean="0">
                <a:latin typeface="Arial Narrow" panose="020B0606020202030204" pitchFamily="34" charset="0"/>
              </a:rPr>
              <a:t/>
            </a:r>
            <a:br>
              <a:rPr lang="fr-CA" sz="1600" dirty="0" smtClean="0">
                <a:latin typeface="Arial Narrow" panose="020B0606020202030204" pitchFamily="34" charset="0"/>
              </a:rPr>
            </a:br>
            <a:endParaRPr lang="fr-CA" sz="1600" dirty="0" smtClean="0">
              <a:latin typeface="Arial Narrow" panose="020B0606020202030204" pitchFamily="34" charset="0"/>
            </a:endParaRPr>
          </a:p>
          <a:p>
            <a:pPr marL="285750" indent="-285750">
              <a:spcAft>
                <a:spcPts val="300"/>
              </a:spcAft>
              <a:buFontTx/>
              <a:buChar char="-"/>
            </a:pPr>
            <a:r>
              <a:rPr lang="fr-CA" sz="1600" dirty="0" smtClean="0">
                <a:latin typeface="Arial Narrow" panose="020B0606020202030204" pitchFamily="34" charset="0"/>
              </a:rPr>
              <a:t>Analyser </a:t>
            </a:r>
            <a:r>
              <a:rPr lang="fr-CA" sz="1600" dirty="0">
                <a:latin typeface="Arial Narrow" panose="020B0606020202030204" pitchFamily="34" charset="0"/>
              </a:rPr>
              <a:t>la disponibilité additionnelle des TPR du service</a:t>
            </a:r>
            <a:endParaRPr lang="fr-CA" sz="1600" dirty="0" smtClean="0">
              <a:latin typeface="Arial Narrow" panose="020B0606020202030204" pitchFamily="34" charset="0"/>
            </a:endParaRPr>
          </a:p>
          <a:p>
            <a:pPr>
              <a:spcAft>
                <a:spcPts val="300"/>
              </a:spcAft>
            </a:pPr>
            <a:endParaRPr lang="fr-CA" sz="1600" dirty="0">
              <a:solidFill>
                <a:schemeClr val="accent6">
                  <a:lumMod val="75000"/>
                </a:schemeClr>
              </a:solidFill>
              <a:latin typeface="Arial Narrow" panose="020B0606020202030204" pitchFamily="34" charset="0"/>
            </a:endParaRPr>
          </a:p>
        </p:txBody>
      </p:sp>
      <p:pic>
        <p:nvPicPr>
          <p:cNvPr id="3" name="Image 2"/>
          <p:cNvPicPr>
            <a:picLocks noChangeAspect="1"/>
          </p:cNvPicPr>
          <p:nvPr>
            <p:custDataLst>
              <p:tags r:id="rId3"/>
            </p:custDataLst>
          </p:nvPr>
        </p:nvPicPr>
        <p:blipFill rotWithShape="1">
          <a:blip r:embed="rId5"/>
          <a:srcRect l="42971" t="5854" b="5854"/>
          <a:stretch/>
        </p:blipFill>
        <p:spPr>
          <a:xfrm>
            <a:off x="3963912" y="212168"/>
            <a:ext cx="5089997" cy="984584"/>
          </a:xfrm>
          <a:prstGeom prst="rect">
            <a:avLst/>
          </a:prstGeom>
        </p:spPr>
      </p:pic>
    </p:spTree>
    <p:extLst>
      <p:ext uri="{BB962C8B-B14F-4D97-AF65-F5344CB8AC3E}">
        <p14:creationId xmlns:p14="http://schemas.microsoft.com/office/powerpoint/2010/main" val="411122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custDataLst>
              <p:tags r:id="rId1"/>
            </p:custDataLst>
          </p:nvPr>
        </p:nvSpPr>
        <p:spPr>
          <a:xfrm>
            <a:off x="683568" y="1628800"/>
            <a:ext cx="8065591" cy="4585871"/>
          </a:xfrm>
          <a:prstGeom prst="rect">
            <a:avLst/>
          </a:prstGeom>
          <a:solidFill>
            <a:srgbClr val="FFFFFF">
              <a:alpha val="60000"/>
            </a:srgbClr>
          </a:solidFill>
        </p:spPr>
        <p:txBody>
          <a:bodyPr wrap="square" rtlCol="0">
            <a:spAutoFit/>
          </a:bodyPr>
          <a:lstStyle/>
          <a:p>
            <a:pPr marL="285750" indent="-285750">
              <a:spcAft>
                <a:spcPts val="300"/>
              </a:spcAft>
              <a:buFontTx/>
              <a:buChar char="-"/>
            </a:pPr>
            <a:r>
              <a:rPr lang="fr-CA" sz="1600" dirty="0" smtClean="0">
                <a:latin typeface="Arial Narrow" panose="020B0606020202030204" pitchFamily="34" charset="0"/>
              </a:rPr>
              <a:t>Établir une stratégie pour combler les besoins court terme du prochain horaire:</a:t>
            </a:r>
          </a:p>
          <a:p>
            <a:pPr marL="742950" lvl="1" indent="-285750">
              <a:spcAft>
                <a:spcPts val="300"/>
              </a:spcAft>
              <a:buFontTx/>
              <a:buChar char="-"/>
            </a:pPr>
            <a:r>
              <a:rPr lang="fr-CA" sz="1600" dirty="0" smtClean="0">
                <a:latin typeface="Arial Narrow" panose="020B0606020202030204" pitchFamily="34" charset="0"/>
              </a:rPr>
              <a:t>Inscrire des non-remplacés aux besoins restants si des titulaires de postes bonifiés peuvent couvrir ces besoins  </a:t>
            </a:r>
            <a:r>
              <a:rPr lang="fr-CA" sz="1600" b="1" dirty="0" smtClean="0">
                <a:latin typeface="Arial Narrow" panose="020B0606020202030204" pitchFamily="34" charset="0"/>
              </a:rPr>
              <a:t>OU</a:t>
            </a:r>
            <a:endParaRPr lang="fr-CA" sz="1600" dirty="0">
              <a:latin typeface="Arial Narrow" panose="020B0606020202030204" pitchFamily="34" charset="0"/>
            </a:endParaRPr>
          </a:p>
          <a:p>
            <a:pPr marL="742950" lvl="1" indent="-285750">
              <a:spcAft>
                <a:spcPts val="300"/>
              </a:spcAft>
              <a:buFontTx/>
              <a:buChar char="-"/>
            </a:pPr>
            <a:r>
              <a:rPr lang="fr-CA" sz="1600" dirty="0" smtClean="0">
                <a:latin typeface="Arial Narrow" panose="020B0606020202030204" pitchFamily="34" charset="0"/>
              </a:rPr>
              <a:t>Attribuer le besoin court terme à un titulaire de l’équipe d’</a:t>
            </a:r>
            <a:r>
              <a:rPr lang="fr-CA" sz="1600" dirty="0" err="1" smtClean="0">
                <a:latin typeface="Arial Narrow" panose="020B0606020202030204" pitchFamily="34" charset="0"/>
              </a:rPr>
              <a:t>autoremplacement</a:t>
            </a:r>
            <a:r>
              <a:rPr lang="fr-CA" sz="1600" dirty="0">
                <a:latin typeface="Arial Narrow" panose="020B0606020202030204" pitchFamily="34" charset="0"/>
              </a:rPr>
              <a:t> </a:t>
            </a:r>
            <a:r>
              <a:rPr lang="fr-CA" sz="1600" dirty="0" smtClean="0">
                <a:latin typeface="Arial Narrow" panose="020B0606020202030204" pitchFamily="34" charset="0"/>
              </a:rPr>
              <a:t>(via la disponibilité temps prioritaire) </a:t>
            </a:r>
            <a:r>
              <a:rPr lang="fr-CA" sz="1600" b="1" dirty="0" smtClean="0">
                <a:latin typeface="Arial Narrow" panose="020B0606020202030204" pitchFamily="34" charset="0"/>
              </a:rPr>
              <a:t>OU</a:t>
            </a:r>
            <a:endParaRPr lang="fr-CA" sz="1600" dirty="0" smtClean="0">
              <a:latin typeface="Arial Narrow" panose="020B0606020202030204" pitchFamily="34" charset="0"/>
            </a:endParaRPr>
          </a:p>
          <a:p>
            <a:pPr marL="742950" lvl="1" indent="-285750">
              <a:spcAft>
                <a:spcPts val="300"/>
              </a:spcAft>
              <a:buFontTx/>
              <a:buChar char="-"/>
            </a:pPr>
            <a:r>
              <a:rPr lang="fr-CA" sz="1600" dirty="0" smtClean="0">
                <a:latin typeface="Arial Narrow" panose="020B0606020202030204" pitchFamily="34" charset="0"/>
              </a:rPr>
              <a:t>combler le besoin court terme via la liste de rappel et le transmettre au SAR</a:t>
            </a:r>
            <a:br>
              <a:rPr lang="fr-CA" sz="1600" dirty="0" smtClean="0">
                <a:latin typeface="Arial Narrow" panose="020B0606020202030204" pitchFamily="34" charset="0"/>
              </a:rPr>
            </a:br>
            <a:endParaRPr lang="fr-CA" sz="1600" dirty="0" smtClean="0">
              <a:latin typeface="Arial Narrow" panose="020B0606020202030204" pitchFamily="34" charset="0"/>
            </a:endParaRPr>
          </a:p>
          <a:p>
            <a:pPr marL="285750" indent="-285750">
              <a:spcAft>
                <a:spcPts val="300"/>
              </a:spcAft>
              <a:buFontTx/>
              <a:buChar char="-"/>
            </a:pPr>
            <a:r>
              <a:rPr lang="fr-CA" sz="1600" dirty="0">
                <a:latin typeface="Arial Narrow" panose="020B0606020202030204" pitchFamily="34" charset="0"/>
              </a:rPr>
              <a:t>Ajouter les transactions </a:t>
            </a:r>
            <a:r>
              <a:rPr lang="fr-CA" sz="1600" dirty="0" err="1">
                <a:latin typeface="Arial Narrow" panose="020B0606020202030204" pitchFamily="34" charset="0"/>
              </a:rPr>
              <a:t>TPna</a:t>
            </a:r>
            <a:r>
              <a:rPr lang="fr-CA" sz="1600" dirty="0">
                <a:latin typeface="Arial Narrow" panose="020B0606020202030204" pitchFamily="34" charset="0"/>
              </a:rPr>
              <a:t> </a:t>
            </a:r>
            <a:r>
              <a:rPr lang="fr-CA" sz="1600" dirty="0" smtClean="0">
                <a:latin typeface="Arial Narrow" panose="020B0606020202030204" pitchFamily="34" charset="0"/>
              </a:rPr>
              <a:t>manquantes </a:t>
            </a:r>
            <a:r>
              <a:rPr lang="fr-CA" sz="1600" dirty="0">
                <a:latin typeface="Arial Narrow" panose="020B0606020202030204" pitchFamily="34" charset="0"/>
              </a:rPr>
              <a:t>aux titulaires de poste d’</a:t>
            </a:r>
            <a:r>
              <a:rPr lang="fr-CA" sz="1600" dirty="0" err="1">
                <a:latin typeface="Arial Narrow" panose="020B0606020202030204" pitchFamily="34" charset="0"/>
              </a:rPr>
              <a:t>autoremplacement</a:t>
            </a:r>
            <a:r>
              <a:rPr lang="fr-CA" sz="1600" dirty="0">
                <a:latin typeface="Arial Narrow" panose="020B0606020202030204" pitchFamily="34" charset="0"/>
              </a:rPr>
              <a:t> </a:t>
            </a:r>
            <a:r>
              <a:rPr lang="fr-CA" sz="1600" dirty="0" smtClean="0">
                <a:latin typeface="Arial Narrow" panose="020B0606020202030204" pitchFamily="34" charset="0"/>
              </a:rPr>
              <a:t/>
            </a:r>
            <a:br>
              <a:rPr lang="fr-CA" sz="1600" dirty="0" smtClean="0">
                <a:latin typeface="Arial Narrow" panose="020B0606020202030204" pitchFamily="34" charset="0"/>
              </a:rPr>
            </a:br>
            <a:endParaRPr lang="fr-CA" sz="1600" dirty="0" smtClean="0">
              <a:latin typeface="Arial Narrow" panose="020B0606020202030204" pitchFamily="34" charset="0"/>
            </a:endParaRPr>
          </a:p>
          <a:p>
            <a:pPr marL="285750" indent="-285750">
              <a:spcAft>
                <a:spcPts val="300"/>
              </a:spcAft>
              <a:buFontTx/>
              <a:buChar char="-"/>
            </a:pPr>
            <a:r>
              <a:rPr lang="fr-CA" sz="1600" dirty="0" smtClean="0">
                <a:latin typeface="Arial Narrow" panose="020B0606020202030204" pitchFamily="34" charset="0"/>
              </a:rPr>
              <a:t>Optimiser les besoins et surplus résiduels (annulation de besoin, répartition ou déplacement de besoin/surplus)</a:t>
            </a:r>
            <a:br>
              <a:rPr lang="fr-CA" sz="1600" dirty="0" smtClean="0">
                <a:latin typeface="Arial Narrow" panose="020B0606020202030204" pitchFamily="34" charset="0"/>
              </a:rPr>
            </a:br>
            <a:endParaRPr lang="fr-CA" sz="1600" dirty="0" smtClean="0">
              <a:latin typeface="Arial Narrow" panose="020B0606020202030204" pitchFamily="34" charset="0"/>
            </a:endParaRPr>
          </a:p>
          <a:p>
            <a:pPr marL="285750" indent="-285750">
              <a:spcAft>
                <a:spcPts val="300"/>
              </a:spcAft>
              <a:buFontTx/>
              <a:buChar char="-"/>
            </a:pPr>
            <a:r>
              <a:rPr lang="fr-CA" sz="1600" dirty="0" smtClean="0">
                <a:latin typeface="Arial Narrow" panose="020B0606020202030204" pitchFamily="34" charset="0"/>
              </a:rPr>
              <a:t>Confirmer </a:t>
            </a:r>
            <a:r>
              <a:rPr lang="fr-CA" sz="1600" dirty="0">
                <a:latin typeface="Arial Narrow" panose="020B0606020202030204" pitchFamily="34" charset="0"/>
              </a:rPr>
              <a:t>les besoins </a:t>
            </a:r>
            <a:r>
              <a:rPr lang="fr-CA" sz="1600" dirty="0" smtClean="0">
                <a:latin typeface="Arial Narrow" panose="020B0606020202030204" pitchFamily="34" charset="0"/>
              </a:rPr>
              <a:t>court terme à </a:t>
            </a:r>
            <a:r>
              <a:rPr lang="fr-CA" sz="1600" dirty="0">
                <a:latin typeface="Arial Narrow" panose="020B0606020202030204" pitchFamily="34" charset="0"/>
              </a:rPr>
              <a:t>combler via la liste de rappel au </a:t>
            </a:r>
            <a:r>
              <a:rPr lang="fr-CA" sz="1600" dirty="0" smtClean="0">
                <a:latin typeface="Arial Narrow" panose="020B0606020202030204" pitchFamily="34" charset="0"/>
              </a:rPr>
              <a:t>SAR (validation des besoins dans la gestion courante)</a:t>
            </a:r>
          </a:p>
          <a:p>
            <a:pPr marL="285750" indent="-285750">
              <a:spcAft>
                <a:spcPts val="300"/>
              </a:spcAft>
              <a:buFontTx/>
              <a:buChar char="-"/>
            </a:pPr>
            <a:endParaRPr lang="fr-CA" sz="1600" dirty="0">
              <a:solidFill>
                <a:schemeClr val="accent6">
                  <a:lumMod val="75000"/>
                </a:schemeClr>
              </a:solidFill>
              <a:latin typeface="Arial Narrow" panose="020B0606020202030204" pitchFamily="34" charset="0"/>
            </a:endParaRPr>
          </a:p>
          <a:p>
            <a:pPr>
              <a:spcAft>
                <a:spcPts val="300"/>
              </a:spcAft>
            </a:pPr>
            <a:r>
              <a:rPr lang="fr-CA" sz="1600" dirty="0" smtClean="0">
                <a:solidFill>
                  <a:schemeClr val="accent6">
                    <a:lumMod val="75000"/>
                  </a:schemeClr>
                </a:solidFill>
                <a:latin typeface="Arial Narrow" panose="020B0606020202030204" pitchFamily="34" charset="0"/>
              </a:rPr>
              <a:t/>
            </a:r>
            <a:br>
              <a:rPr lang="fr-CA" sz="1600" dirty="0" smtClean="0">
                <a:solidFill>
                  <a:schemeClr val="accent6">
                    <a:lumMod val="75000"/>
                  </a:schemeClr>
                </a:solidFill>
                <a:latin typeface="Arial Narrow" panose="020B0606020202030204" pitchFamily="34" charset="0"/>
              </a:rPr>
            </a:br>
            <a:endParaRPr lang="fr-CA" sz="1600" dirty="0" smtClean="0">
              <a:solidFill>
                <a:schemeClr val="accent6">
                  <a:lumMod val="75000"/>
                </a:schemeClr>
              </a:solidFill>
              <a:latin typeface="Arial Narrow" panose="020B0606020202030204" pitchFamily="34" charset="0"/>
            </a:endParaRPr>
          </a:p>
        </p:txBody>
      </p:sp>
      <p:sp>
        <p:nvSpPr>
          <p:cNvPr id="5" name="Titre 1"/>
          <p:cNvSpPr>
            <a:spLocks noGrp="1"/>
          </p:cNvSpPr>
          <p:nvPr>
            <p:ph type="title"/>
            <p:custDataLst>
              <p:tags r:id="rId2"/>
            </p:custDataLst>
          </p:nvPr>
        </p:nvSpPr>
        <p:spPr>
          <a:xfrm>
            <a:off x="827583" y="274638"/>
            <a:ext cx="8065591" cy="994122"/>
          </a:xfrm>
        </p:spPr>
        <p:txBody>
          <a:bodyPr lIns="0" tIns="0" rIns="0" bIns="0"/>
          <a:lstStyle/>
          <a:p>
            <a:r>
              <a:rPr lang="fr-CA" sz="2500" b="1" cap="all" dirty="0" smtClean="0">
                <a:latin typeface="Arial Narrow" panose="020B0606020202030204" pitchFamily="34" charset="0"/>
              </a:rPr>
              <a:t>Tâches à effectuer </a:t>
            </a:r>
            <a:br>
              <a:rPr lang="fr-CA" sz="2500" b="1" cap="all" dirty="0" smtClean="0">
                <a:latin typeface="Arial Narrow" panose="020B0606020202030204" pitchFamily="34" charset="0"/>
              </a:rPr>
            </a:br>
            <a:r>
              <a:rPr lang="fr-CA" sz="2500" b="1" cap="all" dirty="0" smtClean="0">
                <a:latin typeface="Arial Narrow" panose="020B0606020202030204" pitchFamily="34" charset="0"/>
              </a:rPr>
              <a:t>durant l’étape 2 </a:t>
            </a:r>
            <a:r>
              <a:rPr lang="fr-CA" sz="2000" b="1" cap="all" dirty="0" smtClean="0">
                <a:latin typeface="Arial Narrow" panose="020B0606020202030204" pitchFamily="34" charset="0"/>
              </a:rPr>
              <a:t>(suite)</a:t>
            </a:r>
            <a:endParaRPr lang="fr-CA" sz="2000" b="1" cap="all" dirty="0">
              <a:latin typeface="Arial Narrow" panose="020B0606020202030204" pitchFamily="34" charset="0"/>
            </a:endParaRPr>
          </a:p>
        </p:txBody>
      </p:sp>
      <p:pic>
        <p:nvPicPr>
          <p:cNvPr id="6" name="Image 5"/>
          <p:cNvPicPr>
            <a:picLocks noChangeAspect="1"/>
          </p:cNvPicPr>
          <p:nvPr>
            <p:custDataLst>
              <p:tags r:id="rId3"/>
            </p:custDataLst>
          </p:nvPr>
        </p:nvPicPr>
        <p:blipFill rotWithShape="1">
          <a:blip r:embed="rId6"/>
          <a:srcRect l="42971" t="5854" b="5854"/>
          <a:stretch/>
        </p:blipFill>
        <p:spPr>
          <a:xfrm>
            <a:off x="4211960" y="205344"/>
            <a:ext cx="4841949" cy="868104"/>
          </a:xfrm>
          <a:prstGeom prst="rect">
            <a:avLst/>
          </a:prstGeom>
        </p:spPr>
      </p:pic>
      <p:sp>
        <p:nvSpPr>
          <p:cNvPr id="7" name="Rectangle 6"/>
          <p:cNvSpPr/>
          <p:nvPr>
            <p:custDataLst>
              <p:tags r:id="rId4"/>
            </p:custDataLst>
          </p:nvPr>
        </p:nvSpPr>
        <p:spPr>
          <a:xfrm>
            <a:off x="5840848" y="205344"/>
            <a:ext cx="936104" cy="86409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812862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2800" b="1" dirty="0" smtClean="0">
                <a:latin typeface="Arial Narrow" panose="020B0606020202030204" pitchFamily="34" charset="0"/>
              </a:rPr>
              <a:t>POSTES BONIFIÉS AU SYSTÈME VIRTUO </a:t>
            </a:r>
            <a:endParaRPr lang="fr-CA" sz="2800" b="1" dirty="0">
              <a:latin typeface="Arial Narrow" panose="020B0606020202030204" pitchFamily="34" charset="0"/>
            </a:endParaRPr>
          </a:p>
        </p:txBody>
      </p:sp>
      <p:sp>
        <p:nvSpPr>
          <p:cNvPr id="3" name="Espace réservé du contenu 2"/>
          <p:cNvSpPr>
            <a:spLocks noGrp="1"/>
          </p:cNvSpPr>
          <p:nvPr>
            <p:ph idx="1"/>
            <p:custDataLst>
              <p:tags r:id="rId2"/>
            </p:custDataLst>
          </p:nvPr>
        </p:nvSpPr>
        <p:spPr/>
        <p:txBody>
          <a:bodyPr/>
          <a:lstStyle/>
          <a:p>
            <a:r>
              <a:rPr lang="fr-CA" sz="2000" dirty="0" smtClean="0">
                <a:latin typeface="Arial Narrow" panose="020B0606020202030204" pitchFamily="34" charset="0"/>
              </a:rPr>
              <a:t>Une fiche explicative des différents éléments à savoir pour les postes bonifiés se trouve sur l’intranet, dans les outils de travail </a:t>
            </a:r>
            <a:r>
              <a:rPr lang="fr-CA" sz="2000" dirty="0" err="1" smtClean="0">
                <a:latin typeface="Arial Narrow" panose="020B0606020202030204" pitchFamily="34" charset="0"/>
              </a:rPr>
              <a:t>Virtuo</a:t>
            </a:r>
            <a:r>
              <a:rPr lang="fr-CA" sz="2000" dirty="0" smtClean="0">
                <a:latin typeface="Arial Narrow" panose="020B0606020202030204" pitchFamily="34" charset="0"/>
              </a:rPr>
              <a:t>: </a:t>
            </a:r>
          </a:p>
          <a:p>
            <a:pPr marL="0" indent="0">
              <a:buNone/>
            </a:pPr>
            <a:r>
              <a:rPr lang="fr-CA" sz="2000" dirty="0" smtClean="0">
                <a:latin typeface="Arial Narrow" panose="020B0606020202030204" pitchFamily="34" charset="0"/>
                <a:hlinkClick r:id="rId4"/>
              </a:rPr>
              <a:t>http</a:t>
            </a:r>
            <a:r>
              <a:rPr lang="fr-CA" sz="2000" dirty="0">
                <a:latin typeface="Arial Narrow" panose="020B0606020202030204" pitchFamily="34" charset="0"/>
                <a:hlinkClick r:id="rId4"/>
              </a:rPr>
              <a:t>://</a:t>
            </a:r>
            <a:r>
              <a:rPr lang="fr-CA" sz="2000" dirty="0" smtClean="0">
                <a:latin typeface="Arial Narrow" panose="020B0606020202030204" pitchFamily="34" charset="0"/>
                <a:hlinkClick r:id="rId4"/>
              </a:rPr>
              <a:t>cisssca.intranet.reg12.rtss.qc.ca/outils-de-travail/virtuo-grh-paie/</a:t>
            </a:r>
            <a:endParaRPr lang="fr-CA" sz="2000" dirty="0" smtClean="0">
              <a:latin typeface="Arial Narrow" panose="020B0606020202030204" pitchFamily="34" charset="0"/>
            </a:endParaRPr>
          </a:p>
          <a:p>
            <a:pPr marL="0" indent="0">
              <a:buNone/>
            </a:pPr>
            <a:endParaRPr lang="fr-CA" sz="2000" dirty="0">
              <a:latin typeface="Arial Narrow" panose="020B0606020202030204" pitchFamily="34" charset="0"/>
            </a:endParaRPr>
          </a:p>
          <a:p>
            <a:pPr marL="0" indent="0">
              <a:buNone/>
            </a:pPr>
            <a:r>
              <a:rPr lang="fr-CA" sz="2000" dirty="0" smtClean="0">
                <a:latin typeface="Arial Narrow" panose="020B0606020202030204" pitchFamily="34" charset="0"/>
              </a:rPr>
              <a:t>Depuis le 8 novembre pour la catégorie 2 (PAB et ASSS), les modèles horaires postes reflètent la bonification demandée, excepté pour les employés en absence. </a:t>
            </a:r>
          </a:p>
          <a:p>
            <a:pPr marL="0" indent="0">
              <a:buNone/>
            </a:pPr>
            <a:endParaRPr lang="fr-CA" sz="2000" dirty="0">
              <a:latin typeface="Arial Narrow" panose="020B0606020202030204" pitchFamily="34" charset="0"/>
            </a:endParaRPr>
          </a:p>
          <a:p>
            <a:pPr marL="0" indent="0">
              <a:buNone/>
            </a:pPr>
            <a:r>
              <a:rPr lang="fr-CA" sz="2000" dirty="0" smtClean="0">
                <a:latin typeface="Arial Narrow" panose="020B0606020202030204" pitchFamily="34" charset="0"/>
              </a:rPr>
              <a:t>Le code horaire </a:t>
            </a:r>
            <a:r>
              <a:rPr lang="fr-CA" sz="2000" dirty="0" err="1" smtClean="0">
                <a:latin typeface="Arial Narrow" panose="020B0606020202030204" pitchFamily="34" charset="0"/>
              </a:rPr>
              <a:t>TPna</a:t>
            </a:r>
            <a:r>
              <a:rPr lang="fr-CA" sz="2000" dirty="0" smtClean="0">
                <a:latin typeface="Arial Narrow" panose="020B0606020202030204" pitchFamily="34" charset="0"/>
              </a:rPr>
              <a:t> (titulaire de poste non affecté) ne sera plus utilisé dans les modèles horaires postes, ni pour les anciens postes rehaussés, voir fiche explicative pour ce qui sera utilisé. </a:t>
            </a:r>
          </a:p>
          <a:p>
            <a:pPr marL="0" indent="0">
              <a:buNone/>
            </a:pPr>
            <a:r>
              <a:rPr lang="fr-CA" sz="2000" dirty="0" smtClean="0">
                <a:latin typeface="Arial Narrow" panose="020B0606020202030204" pitchFamily="34" charset="0"/>
              </a:rPr>
              <a:t>Le </a:t>
            </a:r>
            <a:r>
              <a:rPr lang="fr-CA" sz="2000" dirty="0">
                <a:latin typeface="Arial Narrow" panose="020B0606020202030204" pitchFamily="34" charset="0"/>
              </a:rPr>
              <a:t>code horaire </a:t>
            </a:r>
            <a:r>
              <a:rPr lang="fr-CA" sz="2000" dirty="0" err="1">
                <a:latin typeface="Arial Narrow" panose="020B0606020202030204" pitchFamily="34" charset="0"/>
              </a:rPr>
              <a:t>TPna</a:t>
            </a:r>
            <a:r>
              <a:rPr lang="fr-CA" sz="2000" dirty="0">
                <a:latin typeface="Arial Narrow" panose="020B0606020202030204" pitchFamily="34" charset="0"/>
              </a:rPr>
              <a:t> sera réservé exclusivement pour les postes</a:t>
            </a:r>
          </a:p>
          <a:p>
            <a:pPr marL="0" indent="0">
              <a:buNone/>
            </a:pPr>
            <a:r>
              <a:rPr lang="fr-CA" sz="2000" dirty="0">
                <a:latin typeface="Arial Narrow" panose="020B0606020202030204" pitchFamily="34" charset="0"/>
              </a:rPr>
              <a:t>d’</a:t>
            </a:r>
            <a:r>
              <a:rPr lang="fr-CA" sz="2000" dirty="0" err="1">
                <a:latin typeface="Arial Narrow" panose="020B0606020202030204" pitchFamily="34" charset="0"/>
              </a:rPr>
              <a:t>autoremplacement</a:t>
            </a:r>
            <a:r>
              <a:rPr lang="fr-CA" sz="2000" dirty="0">
                <a:latin typeface="Arial Narrow" panose="020B0606020202030204" pitchFamily="34" charset="0"/>
              </a:rPr>
              <a:t>, et utilisé directement dans l’horaire de l’employé.</a:t>
            </a:r>
            <a:endParaRPr lang="fr-CA" sz="2000" dirty="0" smtClean="0">
              <a:latin typeface="Arial Narrow" panose="020B0606020202030204" pitchFamily="34" charset="0"/>
            </a:endParaRPr>
          </a:p>
          <a:p>
            <a:pPr marL="0" indent="0">
              <a:buNone/>
            </a:pPr>
            <a:r>
              <a:rPr lang="fr-CA" sz="2000" dirty="0" smtClean="0">
                <a:latin typeface="Arial Narrow" panose="020B0606020202030204" pitchFamily="34" charset="0"/>
              </a:rPr>
              <a:t/>
            </a:r>
            <a:br>
              <a:rPr lang="fr-CA" sz="2000" dirty="0" smtClean="0">
                <a:latin typeface="Arial Narrow" panose="020B0606020202030204" pitchFamily="34" charset="0"/>
              </a:rPr>
            </a:br>
            <a:endParaRPr lang="fr-CA" sz="2000" dirty="0">
              <a:latin typeface="Arial Narrow" panose="020B0606020202030204" pitchFamily="34" charset="0"/>
            </a:endParaRPr>
          </a:p>
        </p:txBody>
      </p:sp>
    </p:spTree>
    <p:extLst>
      <p:ext uri="{BB962C8B-B14F-4D97-AF65-F5344CB8AC3E}">
        <p14:creationId xmlns:p14="http://schemas.microsoft.com/office/powerpoint/2010/main" val="3003062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2800" b="1" dirty="0" smtClean="0">
                <a:latin typeface="Arial Narrow" panose="020B0606020202030204" pitchFamily="34" charset="0"/>
              </a:rPr>
              <a:t>VALIDATION ET MISE À JOUR DES RATIOS</a:t>
            </a:r>
            <a:endParaRPr lang="fr-CA" sz="2800" b="1" dirty="0">
              <a:latin typeface="Arial Narrow" panose="020B0606020202030204" pitchFamily="34" charset="0"/>
            </a:endParaRPr>
          </a:p>
        </p:txBody>
      </p:sp>
      <p:sp>
        <p:nvSpPr>
          <p:cNvPr id="3" name="Espace réservé du contenu 2"/>
          <p:cNvSpPr>
            <a:spLocks noGrp="1"/>
          </p:cNvSpPr>
          <p:nvPr>
            <p:ph idx="1"/>
            <p:custDataLst>
              <p:tags r:id="rId2"/>
            </p:custDataLst>
          </p:nvPr>
        </p:nvSpPr>
        <p:spPr>
          <a:xfrm>
            <a:off x="611560" y="1916832"/>
            <a:ext cx="8066087" cy="3888433"/>
          </a:xfrm>
        </p:spPr>
        <p:txBody>
          <a:bodyPr/>
          <a:lstStyle/>
          <a:p>
            <a:pPr marL="0" indent="0">
              <a:buNone/>
            </a:pPr>
            <a:r>
              <a:rPr lang="fr-CA" sz="2200" b="1" dirty="0" smtClean="0">
                <a:latin typeface="Arial Narrow" panose="020B0606020202030204" pitchFamily="34" charset="0"/>
              </a:rPr>
              <a:t>La gestion des ratios dans les horaires de département représente un repère important pour vous aider à suivre vos besoins à combler </a:t>
            </a:r>
          </a:p>
          <a:p>
            <a:pPr marL="0" indent="0">
              <a:buNone/>
            </a:pPr>
            <a:endParaRPr lang="fr-CA" sz="2200" b="1" dirty="0" smtClean="0">
              <a:latin typeface="Arial Narrow" panose="020B0606020202030204" pitchFamily="34" charset="0"/>
            </a:endParaRPr>
          </a:p>
          <a:p>
            <a:pPr marL="0" indent="0">
              <a:buNone/>
            </a:pPr>
            <a:endParaRPr lang="fr-CA" sz="2200" b="1" dirty="0" smtClean="0">
              <a:latin typeface="Arial Narrow" panose="020B0606020202030204" pitchFamily="34" charset="0"/>
            </a:endParaRPr>
          </a:p>
          <a:p>
            <a:pPr marL="0" indent="0">
              <a:buNone/>
            </a:pPr>
            <a:r>
              <a:rPr lang="fr-CA" sz="2000" dirty="0" smtClean="0">
                <a:latin typeface="Arial Narrow" panose="020B0606020202030204" pitchFamily="34" charset="0"/>
              </a:rPr>
              <a:t>Pour ajuster vos ratios de manière permanente, il vous est possible d’envoyer vos demandes à l’équipe </a:t>
            </a:r>
            <a:r>
              <a:rPr lang="fr-CA" sz="2000" dirty="0" err="1" smtClean="0">
                <a:latin typeface="Arial Narrow" panose="020B0606020202030204" pitchFamily="34" charset="0"/>
              </a:rPr>
              <a:t>Virtuo</a:t>
            </a:r>
            <a:r>
              <a:rPr lang="fr-CA" sz="2000" dirty="0" smtClean="0">
                <a:latin typeface="Arial Narrow" panose="020B0606020202030204" pitchFamily="34" charset="0"/>
              </a:rPr>
              <a:t>, par courriel : 12 CISSS-CA Fusion SI </a:t>
            </a:r>
            <a:r>
              <a:rPr lang="fr-CA" sz="2000" dirty="0" err="1" smtClean="0">
                <a:latin typeface="Arial Narrow" panose="020B0606020202030204" pitchFamily="34" charset="0"/>
              </a:rPr>
              <a:t>GRH-Paie</a:t>
            </a:r>
            <a:r>
              <a:rPr lang="fr-CA" sz="2000" dirty="0" smtClean="0">
                <a:latin typeface="Arial Narrow" panose="020B0606020202030204" pitchFamily="34" charset="0"/>
              </a:rPr>
              <a:t>. </a:t>
            </a:r>
          </a:p>
          <a:p>
            <a:pPr marL="0" indent="0">
              <a:buNone/>
            </a:pPr>
            <a:r>
              <a:rPr lang="fr-CA" sz="2000" dirty="0" smtClean="0">
                <a:latin typeface="Arial Narrow" panose="020B0606020202030204" pitchFamily="34" charset="0"/>
              </a:rPr>
              <a:t>Un gabarit est disponible sur l’intranet dans les outils de travail </a:t>
            </a:r>
            <a:r>
              <a:rPr lang="fr-CA" sz="2000" dirty="0" err="1" smtClean="0">
                <a:latin typeface="Arial Narrow" panose="020B0606020202030204" pitchFamily="34" charset="0"/>
              </a:rPr>
              <a:t>Virtuo</a:t>
            </a:r>
            <a:r>
              <a:rPr lang="fr-CA" sz="2000" dirty="0" smtClean="0">
                <a:latin typeface="Arial Narrow" panose="020B0606020202030204" pitchFamily="34" charset="0"/>
              </a:rPr>
              <a:t> </a:t>
            </a:r>
          </a:p>
          <a:p>
            <a:pPr marL="0" indent="0">
              <a:buNone/>
            </a:pPr>
            <a:endParaRPr lang="fr-CA" sz="2000" dirty="0" smtClean="0">
              <a:latin typeface="Arial Narrow" panose="020B0606020202030204" pitchFamily="34" charset="0"/>
            </a:endParaRPr>
          </a:p>
        </p:txBody>
      </p:sp>
    </p:spTree>
    <p:extLst>
      <p:ext uri="{BB962C8B-B14F-4D97-AF65-F5344CB8AC3E}">
        <p14:creationId xmlns:p14="http://schemas.microsoft.com/office/powerpoint/2010/main" val="3450821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cap="all" dirty="0" smtClean="0">
                <a:latin typeface="Arial Narrow" panose="020B0606020202030204" pitchFamily="34" charset="0"/>
              </a:rPr>
              <a:t>En cours d’horaire et après la date d’affichage des horaires</a:t>
            </a:r>
            <a:endParaRPr lang="fr-CA" dirty="0"/>
          </a:p>
        </p:txBody>
      </p:sp>
      <p:sp>
        <p:nvSpPr>
          <p:cNvPr id="4" name="ZoneTexte 3"/>
          <p:cNvSpPr txBox="1"/>
          <p:nvPr>
            <p:custDataLst>
              <p:tags r:id="rId2"/>
            </p:custDataLst>
          </p:nvPr>
        </p:nvSpPr>
        <p:spPr>
          <a:xfrm>
            <a:off x="611560" y="1988840"/>
            <a:ext cx="8065591" cy="2800767"/>
          </a:xfrm>
          <a:prstGeom prst="rect">
            <a:avLst/>
          </a:prstGeom>
          <a:solidFill>
            <a:srgbClr val="FFFFFF">
              <a:alpha val="60000"/>
            </a:srgbClr>
          </a:solidFill>
        </p:spPr>
        <p:txBody>
          <a:bodyPr wrap="square" rtlCol="0">
            <a:spAutoFit/>
          </a:bodyPr>
          <a:lstStyle/>
          <a:p>
            <a:r>
              <a:rPr lang="fr-CA" sz="1600" b="1" i="1" dirty="0" smtClean="0">
                <a:latin typeface="Arial Narrow" panose="020B0606020202030204" pitchFamily="34" charset="0"/>
              </a:rPr>
              <a:t>Quelques rappels </a:t>
            </a:r>
          </a:p>
          <a:p>
            <a:endParaRPr lang="fr-CA" sz="1600" b="1" i="1" dirty="0" smtClean="0">
              <a:latin typeface="Arial Narrow" panose="020B0606020202030204" pitchFamily="34" charset="0"/>
            </a:endParaRPr>
          </a:p>
          <a:p>
            <a:pPr marL="285750" indent="-285750">
              <a:buFontTx/>
              <a:buChar char="-"/>
            </a:pPr>
            <a:r>
              <a:rPr lang="fr-CA" sz="1600" dirty="0" smtClean="0">
                <a:latin typeface="Arial Narrow" panose="020B0606020202030204" pitchFamily="34" charset="0"/>
              </a:rPr>
              <a:t>Se </a:t>
            </a:r>
            <a:r>
              <a:rPr lang="fr-CA" sz="1600" dirty="0">
                <a:latin typeface="Arial Narrow" panose="020B0606020202030204" pitchFamily="34" charset="0"/>
              </a:rPr>
              <a:t>rappeler que les </a:t>
            </a:r>
            <a:r>
              <a:rPr lang="fr-CA" sz="1600" dirty="0" err="1" smtClean="0">
                <a:latin typeface="Arial Narrow" panose="020B0606020202030204" pitchFamily="34" charset="0"/>
              </a:rPr>
              <a:t>TPna</a:t>
            </a:r>
            <a:r>
              <a:rPr lang="fr-CA" sz="1600" dirty="0" smtClean="0">
                <a:latin typeface="Arial Narrow" panose="020B0606020202030204" pitchFamily="34" charset="0"/>
              </a:rPr>
              <a:t> sont </a:t>
            </a:r>
            <a:r>
              <a:rPr lang="fr-CA" sz="1600" dirty="0">
                <a:latin typeface="Arial Narrow" panose="020B0606020202030204" pitchFamily="34" charset="0"/>
              </a:rPr>
              <a:t>traités par les activités de remplacement seulement dans le 24h et les fins de semaine </a:t>
            </a:r>
            <a:endParaRPr lang="fr-CA" sz="1600" dirty="0" smtClean="0">
              <a:latin typeface="Arial Narrow" panose="020B0606020202030204" pitchFamily="34" charset="0"/>
            </a:endParaRPr>
          </a:p>
          <a:p>
            <a:endParaRPr lang="fr-CA" sz="1600" dirty="0">
              <a:latin typeface="Arial Narrow" panose="020B0606020202030204" pitchFamily="34" charset="0"/>
            </a:endParaRPr>
          </a:p>
          <a:p>
            <a:pPr marL="285750" indent="-285750">
              <a:buFontTx/>
              <a:buChar char="-"/>
            </a:pPr>
            <a:r>
              <a:rPr lang="fr-CA" sz="1600" dirty="0" smtClean="0">
                <a:latin typeface="Arial Narrow" panose="020B0606020202030204" pitchFamily="34" charset="0"/>
              </a:rPr>
              <a:t>Suivre </a:t>
            </a:r>
            <a:r>
              <a:rPr lang="fr-CA" sz="1600" dirty="0">
                <a:latin typeface="Arial Narrow" panose="020B0606020202030204" pitchFamily="34" charset="0"/>
              </a:rPr>
              <a:t>les besoins au fur et à mesure, pour s’assurer d’annuler les besoins qui </a:t>
            </a:r>
            <a:r>
              <a:rPr lang="fr-CA" sz="1600" dirty="0" smtClean="0">
                <a:latin typeface="Arial Narrow" panose="020B0606020202030204" pitchFamily="34" charset="0"/>
              </a:rPr>
              <a:t>surviennent et qui ne seront </a:t>
            </a:r>
            <a:r>
              <a:rPr lang="fr-CA" sz="1600" dirty="0">
                <a:latin typeface="Arial Narrow" panose="020B0606020202030204" pitchFamily="34" charset="0"/>
              </a:rPr>
              <a:t>pas à </a:t>
            </a:r>
            <a:r>
              <a:rPr lang="fr-CA" sz="1600" dirty="0" smtClean="0">
                <a:latin typeface="Arial Narrow" panose="020B0606020202030204" pitchFamily="34" charset="0"/>
              </a:rPr>
              <a:t>combler par les activités de remplacement, </a:t>
            </a:r>
            <a:r>
              <a:rPr lang="fr-CA" sz="1600" dirty="0">
                <a:latin typeface="Arial Narrow" panose="020B0606020202030204" pitchFamily="34" charset="0"/>
              </a:rPr>
              <a:t>par exemple si un titulaire de postes </a:t>
            </a:r>
            <a:r>
              <a:rPr lang="fr-CA" sz="1600" dirty="0" smtClean="0">
                <a:latin typeface="Arial Narrow" panose="020B0606020202030204" pitchFamily="34" charset="0"/>
              </a:rPr>
              <a:t>bonifié ou </a:t>
            </a:r>
            <a:r>
              <a:rPr lang="fr-CA" sz="1600" dirty="0">
                <a:latin typeface="Arial Narrow" panose="020B0606020202030204" pitchFamily="34" charset="0"/>
              </a:rPr>
              <a:t>un titulaire de poste d’</a:t>
            </a:r>
            <a:r>
              <a:rPr lang="fr-CA" sz="1600" dirty="0" err="1">
                <a:latin typeface="Arial Narrow" panose="020B0606020202030204" pitchFamily="34" charset="0"/>
              </a:rPr>
              <a:t>autoremplacement</a:t>
            </a:r>
            <a:r>
              <a:rPr lang="fr-CA" sz="1600" dirty="0">
                <a:latin typeface="Arial Narrow" panose="020B0606020202030204" pitchFamily="34" charset="0"/>
              </a:rPr>
              <a:t> </a:t>
            </a:r>
            <a:r>
              <a:rPr lang="fr-CA" sz="1600" dirty="0" smtClean="0">
                <a:latin typeface="Arial Narrow" panose="020B0606020202030204" pitchFamily="34" charset="0"/>
              </a:rPr>
              <a:t>peut couvrir le besoin</a:t>
            </a:r>
          </a:p>
          <a:p>
            <a:endParaRPr lang="fr-CA" sz="1600" dirty="0" smtClean="0">
              <a:latin typeface="Arial Narrow" panose="020B0606020202030204" pitchFamily="34" charset="0"/>
            </a:endParaRPr>
          </a:p>
          <a:p>
            <a:pPr marL="285750" indent="-285750">
              <a:buFontTx/>
              <a:buChar char="-"/>
            </a:pPr>
            <a:r>
              <a:rPr lang="fr-CA" sz="1600" dirty="0" smtClean="0">
                <a:latin typeface="Arial Narrow" panose="020B0606020202030204" pitchFamily="34" charset="0"/>
              </a:rPr>
              <a:t>Les activités de remplacement vont couvrir les besoins qui se trouvent dans la gestion courante, donc il faut être à l’affut de ce qui se retrouve dans la gestion courante.</a:t>
            </a:r>
            <a:endParaRPr lang="fr-CA" sz="1600" dirty="0">
              <a:latin typeface="Arial Narrow" panose="020B0606020202030204" pitchFamily="34" charset="0"/>
            </a:endParaRPr>
          </a:p>
        </p:txBody>
      </p:sp>
    </p:spTree>
    <p:extLst>
      <p:ext uri="{BB962C8B-B14F-4D97-AF65-F5344CB8AC3E}">
        <p14:creationId xmlns:p14="http://schemas.microsoft.com/office/powerpoint/2010/main" val="3678024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4" y="404664"/>
            <a:ext cx="8065591" cy="994122"/>
          </a:xfrm>
        </p:spPr>
        <p:txBody>
          <a:bodyPr/>
          <a:lstStyle/>
          <a:p>
            <a:r>
              <a:rPr lang="fr-CA" sz="2800" b="1" dirty="0" smtClean="0">
                <a:latin typeface="Arial Narrow" panose="020B0606020202030204" pitchFamily="34" charset="0"/>
              </a:rPr>
              <a:t>PÉRIODE DE QUESTIONS </a:t>
            </a:r>
            <a:endParaRPr lang="fr-CA" sz="2800" b="1" dirty="0">
              <a:latin typeface="Arial Narrow" panose="020B0606020202030204" pitchFamily="34" charset="0"/>
            </a:endParaRPr>
          </a:p>
        </p:txBody>
      </p:sp>
      <p:sp>
        <p:nvSpPr>
          <p:cNvPr id="3" name="Espace réservé du contenu 2"/>
          <p:cNvSpPr>
            <a:spLocks noGrp="1"/>
          </p:cNvSpPr>
          <p:nvPr>
            <p:ph idx="1"/>
            <p:custDataLst>
              <p:tags r:id="rId2"/>
            </p:custDataLst>
          </p:nvPr>
        </p:nvSpPr>
        <p:spPr>
          <a:xfrm>
            <a:off x="395536" y="1398786"/>
            <a:ext cx="8066087" cy="4421088"/>
          </a:xfrm>
        </p:spPr>
        <p:txBody>
          <a:bodyPr/>
          <a:lstStyle/>
          <a:p>
            <a:pPr marL="457200" lvl="1" indent="0">
              <a:buNone/>
            </a:pPr>
            <a:endParaRPr lang="fr-CA" dirty="0">
              <a:latin typeface="Arial Narrow" panose="020B0606020202030204" pitchFamily="34" charset="0"/>
            </a:endParaRPr>
          </a:p>
          <a:p>
            <a:pPr marL="457200" lvl="1" indent="0" algn="ctr">
              <a:buNone/>
            </a:pPr>
            <a:r>
              <a:rPr lang="fr-CA" sz="20000" b="1" dirty="0" smtClean="0">
                <a:latin typeface="Arial Narrow" panose="020B0606020202030204" pitchFamily="34" charset="0"/>
              </a:rPr>
              <a:t>?</a:t>
            </a:r>
          </a:p>
        </p:txBody>
      </p:sp>
    </p:spTree>
    <p:extLst>
      <p:ext uri="{BB962C8B-B14F-4D97-AF65-F5344CB8AC3E}">
        <p14:creationId xmlns:p14="http://schemas.microsoft.com/office/powerpoint/2010/main" val="1516915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404664"/>
            <a:ext cx="8065591" cy="994122"/>
          </a:xfrm>
        </p:spPr>
        <p:txBody>
          <a:bodyPr/>
          <a:lstStyle/>
          <a:p>
            <a:r>
              <a:rPr lang="fr-CA" sz="2800" b="1" dirty="0" smtClean="0">
                <a:latin typeface="Arial Narrow" panose="020B0606020202030204" pitchFamily="34" charset="0"/>
              </a:rPr>
              <a:t>SUIVI DE LA CONFÉRENCE</a:t>
            </a:r>
            <a:endParaRPr lang="fr-CA" sz="2800" b="1" dirty="0">
              <a:latin typeface="Arial Narrow" panose="020B0606020202030204" pitchFamily="34" charset="0"/>
            </a:endParaRPr>
          </a:p>
        </p:txBody>
      </p:sp>
      <p:sp>
        <p:nvSpPr>
          <p:cNvPr id="3" name="Espace réservé du contenu 2"/>
          <p:cNvSpPr>
            <a:spLocks noGrp="1"/>
          </p:cNvSpPr>
          <p:nvPr>
            <p:ph idx="1"/>
            <p:custDataLst>
              <p:tags r:id="rId2"/>
            </p:custDataLst>
          </p:nvPr>
        </p:nvSpPr>
        <p:spPr/>
        <p:txBody>
          <a:bodyPr/>
          <a:lstStyle/>
          <a:p>
            <a:pPr marL="342900" lvl="1" indent="-342900"/>
            <a:r>
              <a:rPr lang="fr-CA" dirty="0" smtClean="0">
                <a:latin typeface="Arial Narrow" panose="020B0606020202030204" pitchFamily="34" charset="0"/>
              </a:rPr>
              <a:t>Pour vos feuilles de temps, notez que le personnel administratif est invité à coder « </a:t>
            </a:r>
            <a:r>
              <a:rPr lang="fr-CA" dirty="0" err="1" smtClean="0">
                <a:latin typeface="Arial Narrow" panose="020B0606020202030204" pitchFamily="34" charset="0"/>
              </a:rPr>
              <a:t>foDir</a:t>
            </a:r>
            <a:r>
              <a:rPr lang="fr-CA" dirty="0" smtClean="0">
                <a:latin typeface="Arial Narrow" panose="020B0606020202030204" pitchFamily="34" charset="0"/>
              </a:rPr>
              <a:t> », les gestionnaires, coordonnateurs </a:t>
            </a:r>
            <a:br>
              <a:rPr lang="fr-CA" dirty="0" smtClean="0">
                <a:latin typeface="Arial Narrow" panose="020B0606020202030204" pitchFamily="34" charset="0"/>
              </a:rPr>
            </a:br>
            <a:r>
              <a:rPr lang="fr-CA" dirty="0" err="1" smtClean="0">
                <a:latin typeface="Arial Narrow" panose="020B0606020202030204" pitchFamily="34" charset="0"/>
              </a:rPr>
              <a:t>clinico</a:t>
            </a:r>
            <a:r>
              <a:rPr lang="fr-CA" dirty="0" smtClean="0">
                <a:latin typeface="Arial Narrow" panose="020B0606020202030204" pitchFamily="34" charset="0"/>
              </a:rPr>
              <a:t>-administratifs et les </a:t>
            </a:r>
            <a:r>
              <a:rPr lang="fr-CA" dirty="0">
                <a:latin typeface="Arial Narrow" panose="020B0606020202030204" pitchFamily="34" charset="0"/>
              </a:rPr>
              <a:t>coordonnateurs </a:t>
            </a:r>
            <a:r>
              <a:rPr lang="fr-CA" dirty="0" smtClean="0">
                <a:latin typeface="Arial Narrow" panose="020B0606020202030204" pitchFamily="34" charset="0"/>
              </a:rPr>
              <a:t>d’activités « </a:t>
            </a:r>
            <a:r>
              <a:rPr lang="fr-CA" dirty="0" err="1" smtClean="0">
                <a:latin typeface="Arial Narrow" panose="020B0606020202030204" pitchFamily="34" charset="0"/>
              </a:rPr>
              <a:t>foOrg</a:t>
            </a:r>
            <a:r>
              <a:rPr lang="fr-CA" dirty="0" smtClean="0">
                <a:latin typeface="Arial Narrow" panose="020B0606020202030204" pitchFamily="34" charset="0"/>
              </a:rPr>
              <a:t> »</a:t>
            </a:r>
          </a:p>
          <a:p>
            <a:pPr marL="0" lvl="1" indent="0">
              <a:buNone/>
            </a:pPr>
            <a:endParaRPr lang="fr-CA" sz="1200" dirty="0" smtClean="0">
              <a:latin typeface="Arial Narrow" panose="020B0606020202030204" pitchFamily="34" charset="0"/>
            </a:endParaRPr>
          </a:p>
          <a:p>
            <a:pPr marL="0" lvl="1" indent="0">
              <a:buNone/>
            </a:pPr>
            <a:r>
              <a:rPr lang="fr-CA" dirty="0">
                <a:latin typeface="Arial Narrow" panose="020B0606020202030204" pitchFamily="34" charset="0"/>
              </a:rPr>
              <a:t>D’ici là, pour toutes questions ou commentaires, il est </a:t>
            </a:r>
            <a:r>
              <a:rPr lang="fr-CA" dirty="0" smtClean="0">
                <a:latin typeface="Arial Narrow" panose="020B0606020202030204" pitchFamily="34" charset="0"/>
              </a:rPr>
              <a:t>toujours possible </a:t>
            </a:r>
            <a:r>
              <a:rPr lang="fr-CA" dirty="0">
                <a:latin typeface="Arial Narrow" panose="020B0606020202030204" pitchFamily="34" charset="0"/>
              </a:rPr>
              <a:t>de communiquer </a:t>
            </a:r>
            <a:r>
              <a:rPr lang="fr-CA" dirty="0" smtClean="0">
                <a:latin typeface="Arial Narrow" panose="020B0606020202030204" pitchFamily="34" charset="0"/>
              </a:rPr>
              <a:t>à cet adresse courriel :</a:t>
            </a:r>
          </a:p>
          <a:p>
            <a:pPr marL="0" lvl="1" indent="0">
              <a:buNone/>
            </a:pPr>
            <a:r>
              <a:rPr lang="fr-CA" dirty="0" smtClean="0">
                <a:latin typeface="Arial Narrow" panose="020B0606020202030204" pitchFamily="34" charset="0"/>
              </a:rPr>
              <a:t>12 CISSS-CA Soutien Horaire </a:t>
            </a:r>
          </a:p>
          <a:p>
            <a:pPr marL="0" lvl="1" indent="0">
              <a:buNone/>
            </a:pPr>
            <a:r>
              <a:rPr lang="fr-CA" b="1" u="sng" dirty="0">
                <a:latin typeface="Arial Narrow" panose="020B0606020202030204" pitchFamily="34" charset="0"/>
                <a:hlinkClick r:id="rId4"/>
              </a:rPr>
              <a:t>soutienhoraire.cisss.ca@ssss.gouv.qc.ca</a:t>
            </a:r>
            <a:endParaRPr lang="fr-CA" dirty="0" smtClean="0">
              <a:latin typeface="Arial Narrow" panose="020B0606020202030204" pitchFamily="34" charset="0"/>
            </a:endParaRPr>
          </a:p>
          <a:p>
            <a:pPr marL="0" lvl="1" indent="0">
              <a:buNone/>
            </a:pPr>
            <a:endParaRPr lang="fr-CA" dirty="0">
              <a:latin typeface="Arial Narrow" panose="020B0606020202030204" pitchFamily="34" charset="0"/>
            </a:endParaRPr>
          </a:p>
        </p:txBody>
      </p:sp>
    </p:spTree>
    <p:extLst>
      <p:ext uri="{BB962C8B-B14F-4D97-AF65-F5344CB8AC3E}">
        <p14:creationId xmlns:p14="http://schemas.microsoft.com/office/powerpoint/2010/main" val="415151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088" y="404664"/>
            <a:ext cx="8065591" cy="994122"/>
          </a:xfrm>
        </p:spPr>
        <p:txBody>
          <a:bodyPr/>
          <a:lstStyle/>
          <a:p>
            <a:r>
              <a:rPr lang="fr-CA" sz="2800" b="1" cap="all" dirty="0" smtClean="0">
                <a:latin typeface="Arial Narrow" panose="020B0606020202030204" pitchFamily="34" charset="0"/>
              </a:rPr>
              <a:t>POUR UN team EFFICACE</a:t>
            </a:r>
            <a:r>
              <a:rPr lang="fr-CA" sz="2800" dirty="0" smtClean="0">
                <a:latin typeface="Arial Narrow" panose="020B0606020202030204" pitchFamily="34" charset="0"/>
              </a:rPr>
              <a:t> </a:t>
            </a:r>
            <a:endParaRPr lang="fr-CA" sz="2800" dirty="0">
              <a:latin typeface="Arial Narrow" panose="020B0606020202030204" pitchFamily="34" charset="0"/>
            </a:endParaRPr>
          </a:p>
        </p:txBody>
      </p:sp>
      <p:sp>
        <p:nvSpPr>
          <p:cNvPr id="3" name="Espace réservé du contenu 2"/>
          <p:cNvSpPr>
            <a:spLocks noGrp="1"/>
          </p:cNvSpPr>
          <p:nvPr>
            <p:ph idx="1"/>
            <p:custDataLst>
              <p:tags r:id="rId2"/>
            </p:custDataLst>
          </p:nvPr>
        </p:nvSpPr>
        <p:spPr>
          <a:xfrm>
            <a:off x="826592" y="1916832"/>
            <a:ext cx="8066087" cy="4565103"/>
          </a:xfrm>
        </p:spPr>
        <p:txBody>
          <a:bodyPr/>
          <a:lstStyle/>
          <a:p>
            <a:r>
              <a:rPr lang="fr-CA" sz="2400" dirty="0" smtClean="0">
                <a:latin typeface="Arial Narrow" panose="020B0606020202030204" pitchFamily="34" charset="0"/>
              </a:rPr>
              <a:t>Être dans </a:t>
            </a:r>
            <a:r>
              <a:rPr lang="fr-CA" sz="2400" dirty="0">
                <a:latin typeface="Arial Narrow" panose="020B0606020202030204" pitchFamily="34" charset="0"/>
              </a:rPr>
              <a:t>un lieu calme où </a:t>
            </a:r>
            <a:r>
              <a:rPr lang="fr-CA" sz="2400" dirty="0" smtClean="0">
                <a:latin typeface="Arial Narrow" panose="020B0606020202030204" pitchFamily="34" charset="0"/>
              </a:rPr>
              <a:t>vous ne serez pas dérangés</a:t>
            </a:r>
          </a:p>
          <a:p>
            <a:pPr marL="0" indent="0">
              <a:buNone/>
            </a:pPr>
            <a:endParaRPr lang="fr-CA" sz="2400" dirty="0" smtClean="0">
              <a:latin typeface="Arial Narrow" panose="020B0606020202030204" pitchFamily="34" charset="0"/>
            </a:endParaRPr>
          </a:p>
          <a:p>
            <a:r>
              <a:rPr lang="fr-CA" sz="2400" dirty="0" smtClean="0">
                <a:latin typeface="Arial Narrow" panose="020B0606020202030204" pitchFamily="34" charset="0"/>
              </a:rPr>
              <a:t>Mettez votre micro sur « mute » pour éviter aux autres participants les bruits ambiants </a:t>
            </a:r>
          </a:p>
          <a:p>
            <a:pPr marL="0" indent="0">
              <a:buNone/>
            </a:pPr>
            <a:endParaRPr lang="fr-CA" sz="2400" dirty="0" smtClean="0">
              <a:latin typeface="Arial Narrow" panose="020B0606020202030204" pitchFamily="34" charset="0"/>
            </a:endParaRPr>
          </a:p>
          <a:p>
            <a:r>
              <a:rPr lang="fr-CA" sz="2400" dirty="0" smtClean="0">
                <a:latin typeface="Arial Narrow" panose="020B0606020202030204" pitchFamily="34" charset="0"/>
              </a:rPr>
              <a:t>Écrivez dans la conversation team       , lever la main         si vous avez une question ou attendre à la fin.</a:t>
            </a:r>
          </a:p>
          <a:p>
            <a:pPr marL="0" indent="0">
              <a:buNone/>
            </a:pPr>
            <a:endParaRPr lang="fr-CA" sz="2400" dirty="0" smtClean="0">
              <a:latin typeface="Arial Narrow" panose="020B0606020202030204" pitchFamily="34" charset="0"/>
            </a:endParaRPr>
          </a:p>
          <a:p>
            <a:pPr marL="0" indent="0">
              <a:buNone/>
            </a:pPr>
            <a:endParaRPr lang="fr-CA" sz="2400" dirty="0" smtClean="0">
              <a:latin typeface="Arial Narrow" panose="020B0606020202030204" pitchFamily="34" charset="0"/>
            </a:endParaRPr>
          </a:p>
        </p:txBody>
      </p:sp>
      <p:pic>
        <p:nvPicPr>
          <p:cNvPr id="4" name="Image 3"/>
          <p:cNvPicPr>
            <a:picLocks noChangeAspect="1"/>
          </p:cNvPicPr>
          <p:nvPr/>
        </p:nvPicPr>
        <p:blipFill>
          <a:blip r:embed="rId5"/>
          <a:stretch>
            <a:fillRect/>
          </a:stretch>
        </p:blipFill>
        <p:spPr>
          <a:xfrm>
            <a:off x="5004048" y="4008883"/>
            <a:ext cx="447675" cy="381000"/>
          </a:xfrm>
          <a:prstGeom prst="rect">
            <a:avLst/>
          </a:prstGeom>
        </p:spPr>
      </p:pic>
      <p:pic>
        <p:nvPicPr>
          <p:cNvPr id="5" name="Image 4"/>
          <p:cNvPicPr>
            <a:picLocks noChangeAspect="1"/>
          </p:cNvPicPr>
          <p:nvPr/>
        </p:nvPicPr>
        <p:blipFill>
          <a:blip r:embed="rId6"/>
          <a:stretch>
            <a:fillRect/>
          </a:stretch>
        </p:blipFill>
        <p:spPr>
          <a:xfrm>
            <a:off x="7092280" y="4046411"/>
            <a:ext cx="514350" cy="371475"/>
          </a:xfrm>
          <a:prstGeom prst="rect">
            <a:avLst/>
          </a:prstGeom>
        </p:spPr>
      </p:pic>
    </p:spTree>
    <p:extLst>
      <p:ext uri="{BB962C8B-B14F-4D97-AF65-F5344CB8AC3E}">
        <p14:creationId xmlns:p14="http://schemas.microsoft.com/office/powerpoint/2010/main" val="1806383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4" y="404664"/>
            <a:ext cx="8065591" cy="994122"/>
          </a:xfrm>
        </p:spPr>
        <p:txBody>
          <a:bodyPr/>
          <a:lstStyle/>
          <a:p>
            <a:r>
              <a:rPr lang="fr-CA" sz="2800" b="1" cap="all" dirty="0">
                <a:latin typeface="Arial Narrow" panose="020B0606020202030204" pitchFamily="34" charset="0"/>
              </a:rPr>
              <a:t>ORDRE DU JOUR</a:t>
            </a:r>
          </a:p>
        </p:txBody>
      </p:sp>
      <p:sp>
        <p:nvSpPr>
          <p:cNvPr id="3" name="Espace réservé du contenu 2"/>
          <p:cNvSpPr>
            <a:spLocks noGrp="1"/>
          </p:cNvSpPr>
          <p:nvPr>
            <p:ph idx="1"/>
            <p:custDataLst>
              <p:tags r:id="rId2"/>
            </p:custDataLst>
          </p:nvPr>
        </p:nvSpPr>
        <p:spPr/>
        <p:txBody>
          <a:bodyPr/>
          <a:lstStyle/>
          <a:p>
            <a:r>
              <a:rPr lang="fr-CA" sz="2400" dirty="0" smtClean="0">
                <a:latin typeface="Arial Narrow" panose="020B0606020202030204" pitchFamily="34" charset="0"/>
              </a:rPr>
              <a:t>Mise en contexte du projet de la révision de la structure de postes</a:t>
            </a:r>
          </a:p>
          <a:p>
            <a:r>
              <a:rPr lang="fr-CA" sz="2400" dirty="0" smtClean="0">
                <a:latin typeface="Arial Narrow" panose="020B0606020202030204" pitchFamily="34" charset="0"/>
              </a:rPr>
              <a:t>Rappel sur les règles de conventions collectives et des ententes locales applicables</a:t>
            </a:r>
          </a:p>
          <a:p>
            <a:r>
              <a:rPr lang="fr-CA" sz="2400" dirty="0" smtClean="0">
                <a:latin typeface="Arial Narrow" panose="020B0606020202030204" pitchFamily="34" charset="0"/>
              </a:rPr>
              <a:t>Stratégies </a:t>
            </a:r>
            <a:r>
              <a:rPr lang="fr-CA" sz="2400" dirty="0">
                <a:latin typeface="Arial Narrow" panose="020B0606020202030204" pitchFamily="34" charset="0"/>
              </a:rPr>
              <a:t>de main d’œuvre en cas de surplus </a:t>
            </a:r>
          </a:p>
          <a:p>
            <a:r>
              <a:rPr lang="fr-CA" sz="2400" dirty="0" smtClean="0">
                <a:latin typeface="Arial Narrow" panose="020B0606020202030204" pitchFamily="34" charset="0"/>
              </a:rPr>
              <a:t>Gestion </a:t>
            </a:r>
            <a:r>
              <a:rPr lang="fr-CA" sz="2400" dirty="0">
                <a:latin typeface="Arial Narrow" panose="020B0606020202030204" pitchFamily="34" charset="0"/>
              </a:rPr>
              <a:t>des horaires en lien avec le calendrier de confection des </a:t>
            </a:r>
            <a:r>
              <a:rPr lang="fr-CA" sz="2400" dirty="0" smtClean="0">
                <a:latin typeface="Arial Narrow" panose="020B0606020202030204" pitchFamily="34" charset="0"/>
              </a:rPr>
              <a:t>horaires</a:t>
            </a:r>
            <a:endParaRPr lang="fr-CA" sz="2400" dirty="0">
              <a:latin typeface="Arial Narrow" panose="020B0606020202030204" pitchFamily="34" charset="0"/>
            </a:endParaRPr>
          </a:p>
          <a:p>
            <a:r>
              <a:rPr lang="fr-CA" sz="2400" dirty="0">
                <a:latin typeface="Arial Narrow" panose="020B0606020202030204" pitchFamily="34" charset="0"/>
              </a:rPr>
              <a:t>Algorithme décisionnel : aide à la décision lorsqu’un poste est temporairement dépourvu</a:t>
            </a:r>
          </a:p>
          <a:p>
            <a:r>
              <a:rPr lang="fr-CA" sz="2400" dirty="0" smtClean="0">
                <a:latin typeface="Arial Narrow" panose="020B0606020202030204" pitchFamily="34" charset="0"/>
              </a:rPr>
              <a:t>Fonctionnement des postes bonifiés dans le système Virtuo</a:t>
            </a:r>
          </a:p>
          <a:p>
            <a:pPr lvl="1"/>
            <a:r>
              <a:rPr lang="fr-CA" sz="2000" dirty="0" smtClean="0">
                <a:latin typeface="Arial Narrow" panose="020B0606020202030204" pitchFamily="34" charset="0"/>
              </a:rPr>
              <a:t>Indicateur à l’horaire et ratios de l’horaire du département</a:t>
            </a:r>
          </a:p>
          <a:p>
            <a:pPr lvl="1"/>
            <a:r>
              <a:rPr lang="fr-CA" sz="2000" dirty="0" smtClean="0">
                <a:latin typeface="Arial Narrow" panose="020B0606020202030204" pitchFamily="34" charset="0"/>
              </a:rPr>
              <a:t>Gestion courante et rapport sommaire des besoins</a:t>
            </a:r>
          </a:p>
          <a:p>
            <a:r>
              <a:rPr lang="fr-CA" sz="2400" dirty="0" smtClean="0">
                <a:latin typeface="Arial Narrow" panose="020B0606020202030204" pitchFamily="34" charset="0"/>
              </a:rPr>
              <a:t>Période de questions </a:t>
            </a:r>
            <a:endParaRPr lang="fr-CA" sz="2400" dirty="0"/>
          </a:p>
        </p:txBody>
      </p:sp>
    </p:spTree>
    <p:extLst>
      <p:ext uri="{BB962C8B-B14F-4D97-AF65-F5344CB8AC3E}">
        <p14:creationId xmlns:p14="http://schemas.microsoft.com/office/powerpoint/2010/main" val="2832782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Mise en contexte de la révision de la structure de postes</a:t>
            </a:r>
            <a:endParaRPr lang="fr-CA" dirty="0"/>
          </a:p>
        </p:txBody>
      </p:sp>
      <p:sp>
        <p:nvSpPr>
          <p:cNvPr id="3" name="Espace réservé du contenu 2"/>
          <p:cNvSpPr>
            <a:spLocks noGrp="1"/>
          </p:cNvSpPr>
          <p:nvPr>
            <p:ph idx="1"/>
          </p:nvPr>
        </p:nvSpPr>
        <p:spPr>
          <a:xfrm>
            <a:off x="827088" y="1600200"/>
            <a:ext cx="8066087" cy="4925143"/>
          </a:xfrm>
        </p:spPr>
        <p:txBody>
          <a:bodyPr/>
          <a:lstStyle/>
          <a:p>
            <a:r>
              <a:rPr lang="fr-CA" sz="2400" dirty="0" smtClean="0">
                <a:latin typeface="Arial Narrow" panose="020B0606020202030204" pitchFamily="34" charset="0"/>
              </a:rPr>
              <a:t>Bonification des postes et création de postes d’</a:t>
            </a:r>
            <a:r>
              <a:rPr lang="fr-CA" sz="2400" dirty="0" err="1" smtClean="0">
                <a:latin typeface="Arial Narrow" panose="020B0606020202030204" pitchFamily="34" charset="0"/>
              </a:rPr>
              <a:t>autoremplacement</a:t>
            </a:r>
            <a:endParaRPr lang="fr-CA" sz="2400" dirty="0" smtClean="0">
              <a:latin typeface="Arial Narrow" panose="020B0606020202030204" pitchFamily="34" charset="0"/>
            </a:endParaRPr>
          </a:p>
          <a:p>
            <a:r>
              <a:rPr lang="fr-CA" sz="2400" dirty="0" smtClean="0">
                <a:latin typeface="Arial Narrow" panose="020B0606020202030204" pitchFamily="34" charset="0"/>
              </a:rPr>
              <a:t>Projet organisationnel : avant / après </a:t>
            </a:r>
            <a:r>
              <a:rPr lang="fr-CA" sz="2400" dirty="0" err="1" smtClean="0">
                <a:latin typeface="Arial Narrow" panose="020B0606020202030204" pitchFamily="34" charset="0"/>
              </a:rPr>
              <a:t>covid</a:t>
            </a:r>
            <a:endParaRPr lang="fr-CA" sz="2400" dirty="0" smtClean="0">
              <a:latin typeface="Arial Narrow" panose="020B0606020202030204" pitchFamily="34" charset="0"/>
            </a:endParaRPr>
          </a:p>
          <a:p>
            <a:r>
              <a:rPr lang="fr-CA" sz="2400" dirty="0" smtClean="0">
                <a:latin typeface="Arial Narrow" panose="020B0606020202030204" pitchFamily="34" charset="0"/>
              </a:rPr>
              <a:t>But du projet :</a:t>
            </a:r>
          </a:p>
          <a:p>
            <a:pPr lvl="1"/>
            <a:r>
              <a:rPr lang="fr-CA" sz="2000" dirty="0" smtClean="0">
                <a:latin typeface="Arial Narrow" panose="020B0606020202030204" pitchFamily="34" charset="0"/>
              </a:rPr>
              <a:t>Rétention du personnel avec poste attractif (interne)</a:t>
            </a:r>
          </a:p>
          <a:p>
            <a:pPr lvl="1"/>
            <a:r>
              <a:rPr lang="fr-CA" sz="2000" dirty="0" smtClean="0">
                <a:latin typeface="Arial Narrow" panose="020B0606020202030204" pitchFamily="34" charset="0"/>
              </a:rPr>
              <a:t>Création de poste d’</a:t>
            </a:r>
            <a:r>
              <a:rPr lang="fr-CA" sz="2000" dirty="0" err="1" smtClean="0">
                <a:latin typeface="Arial Narrow" panose="020B0606020202030204" pitchFamily="34" charset="0"/>
              </a:rPr>
              <a:t>autoremplacement</a:t>
            </a:r>
            <a:r>
              <a:rPr lang="fr-CA" sz="2000" dirty="0" smtClean="0">
                <a:latin typeface="Arial Narrow" panose="020B0606020202030204" pitchFamily="34" charset="0"/>
              </a:rPr>
              <a:t> pour titulariser </a:t>
            </a:r>
          </a:p>
          <a:p>
            <a:pPr marL="457200" lvl="1" indent="0">
              <a:buNone/>
            </a:pPr>
            <a:r>
              <a:rPr lang="fr-CA" sz="2000" dirty="0" smtClean="0">
                <a:latin typeface="Arial Narrow" panose="020B0606020202030204" pitchFamily="34" charset="0"/>
              </a:rPr>
              <a:t>	les TPO et affichage externe</a:t>
            </a:r>
          </a:p>
          <a:p>
            <a:pPr lvl="1"/>
            <a:r>
              <a:rPr lang="fr-CA" sz="2000" dirty="0" smtClean="0">
                <a:latin typeface="Arial Narrow" panose="020B0606020202030204" pitchFamily="34" charset="0"/>
              </a:rPr>
              <a:t>Recrutement avec des postes (minimum 7/14)</a:t>
            </a:r>
            <a:endParaRPr lang="fr-CA" sz="2000" dirty="0">
              <a:latin typeface="Arial Narrow" panose="020B0606020202030204" pitchFamily="34" charset="0"/>
            </a:endParaRPr>
          </a:p>
          <a:p>
            <a:pPr lvl="1"/>
            <a:r>
              <a:rPr lang="fr-CA" sz="2000" dirty="0" smtClean="0">
                <a:latin typeface="Arial Narrow" panose="020B0606020202030204" pitchFamily="34" charset="0"/>
              </a:rPr>
              <a:t>Gestion de la présence au travail et affectation des titulaires avant d’avoir recours à la liste de rappel</a:t>
            </a:r>
            <a:endParaRPr lang="fr-CA" sz="2000" dirty="0">
              <a:latin typeface="Arial Narrow" panose="020B0606020202030204" pitchFamily="34" charset="0"/>
            </a:endParaRPr>
          </a:p>
          <a:p>
            <a:pPr lvl="1"/>
            <a:r>
              <a:rPr lang="fr-CA" sz="2000" dirty="0" smtClean="0">
                <a:latin typeface="Arial Narrow" panose="020B0606020202030204" pitchFamily="34" charset="0"/>
              </a:rPr>
              <a:t>Déplacement possible en cas de surplus </a:t>
            </a:r>
          </a:p>
          <a:p>
            <a:pPr marL="457200" lvl="1" indent="0">
              <a:buNone/>
            </a:pPr>
            <a:r>
              <a:rPr lang="fr-CA" sz="2000" dirty="0">
                <a:latin typeface="Arial Narrow" panose="020B0606020202030204" pitchFamily="34" charset="0"/>
              </a:rPr>
              <a:t>	</a:t>
            </a:r>
            <a:r>
              <a:rPr lang="fr-CA" sz="2000" dirty="0" smtClean="0">
                <a:latin typeface="Arial Narrow" panose="020B0606020202030204" pitchFamily="34" charset="0"/>
              </a:rPr>
              <a:t>(7 jours cat. 2 et en tout temps cat. 3)</a:t>
            </a:r>
          </a:p>
        </p:txBody>
      </p:sp>
    </p:spTree>
    <p:extLst>
      <p:ext uri="{BB962C8B-B14F-4D97-AF65-F5344CB8AC3E}">
        <p14:creationId xmlns:p14="http://schemas.microsoft.com/office/powerpoint/2010/main" val="3572067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4" y="44624"/>
            <a:ext cx="8065591" cy="994122"/>
          </a:xfrm>
        </p:spPr>
        <p:txBody>
          <a:bodyPr/>
          <a:lstStyle/>
          <a:p>
            <a:r>
              <a:rPr lang="fr-CA" sz="2800" b="1" dirty="0" smtClean="0">
                <a:latin typeface="Arial Narrow" panose="020B0606020202030204" pitchFamily="34" charset="0"/>
              </a:rPr>
              <a:t>CONNAISSANCE </a:t>
            </a:r>
            <a:r>
              <a:rPr lang="fr-CA" sz="2800" b="1" dirty="0">
                <a:latin typeface="Arial Narrow" panose="020B0606020202030204" pitchFamily="34" charset="0"/>
              </a:rPr>
              <a:t>DES RÈGLES DE </a:t>
            </a:r>
            <a:r>
              <a:rPr lang="fr-CA" sz="2800" b="1" dirty="0" smtClean="0">
                <a:latin typeface="Arial Narrow" panose="020B0606020202030204" pitchFamily="34" charset="0"/>
              </a:rPr>
              <a:t>CONVENTIONS COLLECTIVES </a:t>
            </a:r>
            <a:r>
              <a:rPr lang="fr-CA" sz="2800" b="1" dirty="0">
                <a:latin typeface="Arial Narrow" panose="020B0606020202030204" pitchFamily="34" charset="0"/>
              </a:rPr>
              <a:t>APPLICABLES ET DES ENTENTES LOCALES </a:t>
            </a:r>
          </a:p>
        </p:txBody>
      </p:sp>
      <p:sp>
        <p:nvSpPr>
          <p:cNvPr id="3" name="Espace réservé du contenu 2"/>
          <p:cNvSpPr>
            <a:spLocks noGrp="1"/>
          </p:cNvSpPr>
          <p:nvPr>
            <p:ph idx="1"/>
            <p:custDataLst>
              <p:tags r:id="rId2"/>
            </p:custDataLst>
          </p:nvPr>
        </p:nvSpPr>
        <p:spPr>
          <a:xfrm>
            <a:off x="827088" y="1628800"/>
            <a:ext cx="8066087" cy="4608512"/>
          </a:xfrm>
        </p:spPr>
        <p:txBody>
          <a:bodyPr/>
          <a:lstStyle/>
          <a:p>
            <a:r>
              <a:rPr lang="fr-CA" sz="2400" dirty="0">
                <a:latin typeface="Arial Narrow" panose="020B0606020202030204" pitchFamily="34" charset="0"/>
              </a:rPr>
              <a:t>P</a:t>
            </a:r>
            <a:r>
              <a:rPr lang="fr-CA" sz="2400" dirty="0" smtClean="0">
                <a:latin typeface="Arial Narrow" panose="020B0606020202030204" pitchFamily="34" charset="0"/>
              </a:rPr>
              <a:t>ostes bonifiés jusqu’à concurrence d’un temps complet selon les constituantes de poste : </a:t>
            </a:r>
          </a:p>
          <a:p>
            <a:pPr lvl="1"/>
            <a:r>
              <a:rPr lang="fr-CA" sz="2000" dirty="0" smtClean="0">
                <a:latin typeface="Arial Narrow" panose="020B0606020202030204" pitchFamily="34" charset="0"/>
              </a:rPr>
              <a:t>le titre d’emploi</a:t>
            </a:r>
          </a:p>
          <a:p>
            <a:pPr lvl="1"/>
            <a:r>
              <a:rPr lang="fr-CA" sz="2000" dirty="0" smtClean="0">
                <a:latin typeface="Arial Narrow" panose="020B0606020202030204" pitchFamily="34" charset="0"/>
              </a:rPr>
              <a:t>le service RH</a:t>
            </a:r>
          </a:p>
          <a:p>
            <a:pPr lvl="1"/>
            <a:r>
              <a:rPr lang="fr-CA" sz="2000" dirty="0" smtClean="0">
                <a:latin typeface="Arial Narrow" panose="020B0606020202030204" pitchFamily="34" charset="0"/>
              </a:rPr>
              <a:t>le quart de travail</a:t>
            </a:r>
          </a:p>
          <a:p>
            <a:pPr lvl="1"/>
            <a:r>
              <a:rPr lang="fr-CA" sz="2000" dirty="0">
                <a:latin typeface="Arial Narrow" panose="020B0606020202030204" pitchFamily="34" charset="0"/>
              </a:rPr>
              <a:t>l</a:t>
            </a:r>
            <a:r>
              <a:rPr lang="fr-CA" sz="2000" dirty="0" smtClean="0">
                <a:latin typeface="Arial Narrow" panose="020B0606020202030204" pitchFamily="34" charset="0"/>
              </a:rPr>
              <a:t>e statut</a:t>
            </a:r>
          </a:p>
          <a:p>
            <a:pPr lvl="1"/>
            <a:r>
              <a:rPr lang="fr-CA" sz="2000" dirty="0" smtClean="0">
                <a:latin typeface="Arial Narrow" panose="020B0606020202030204" pitchFamily="34" charset="0"/>
              </a:rPr>
              <a:t>le port d’attache</a:t>
            </a:r>
            <a:endParaRPr lang="fr-CA" sz="2400" dirty="0" smtClean="0">
              <a:latin typeface="Arial Narrow" panose="020B0606020202030204" pitchFamily="34" charset="0"/>
            </a:endParaRPr>
          </a:p>
          <a:p>
            <a:r>
              <a:rPr lang="fr-CA" sz="2400" dirty="0" smtClean="0">
                <a:latin typeface="Arial Narrow" panose="020B0606020202030204" pitchFamily="34" charset="0"/>
              </a:rPr>
              <a:t>Notion de déplacement (article 5</a:t>
            </a:r>
            <a:r>
              <a:rPr lang="fr-CA" sz="2400" smtClean="0">
                <a:latin typeface="Arial Narrow" panose="020B0606020202030204" pitchFamily="34" charset="0"/>
              </a:rPr>
              <a:t>) </a:t>
            </a:r>
            <a:r>
              <a:rPr lang="fr-CA" sz="2000" smtClean="0">
                <a:latin typeface="Arial Narrow" panose="020B0606020202030204" pitchFamily="34" charset="0"/>
              </a:rPr>
              <a:t>(</a:t>
            </a:r>
            <a:r>
              <a:rPr lang="fr-CA" sz="2000" dirty="0" smtClean="0">
                <a:latin typeface="Arial Narrow" panose="020B0606020202030204" pitchFamily="34" charset="0"/>
              </a:rPr>
              <a:t>En tout temps, sur une base volontaire)</a:t>
            </a:r>
          </a:p>
          <a:p>
            <a:pPr marL="0" indent="0">
              <a:buNone/>
            </a:pPr>
            <a:r>
              <a:rPr lang="fr-CA" sz="2000" i="1" dirty="0" smtClean="0">
                <a:latin typeface="Arial Narrow" panose="020B0606020202030204" pitchFamily="34" charset="0"/>
              </a:rPr>
              <a:t>c) Dans le cas où la personne salariée est en surplus de la structure de base</a:t>
            </a:r>
          </a:p>
          <a:p>
            <a:r>
              <a:rPr lang="fr-CA" sz="2400" dirty="0">
                <a:latin typeface="Arial Narrow" panose="020B0606020202030204" pitchFamily="34" charset="0"/>
              </a:rPr>
              <a:t>Recommandation pour l’ordre de déplacement : TPO, équipe volante, </a:t>
            </a:r>
            <a:r>
              <a:rPr lang="fr-CA" sz="2400" dirty="0" err="1">
                <a:latin typeface="Arial Narrow" panose="020B0606020202030204" pitchFamily="34" charset="0"/>
              </a:rPr>
              <a:t>autoremplacement</a:t>
            </a:r>
            <a:r>
              <a:rPr lang="fr-CA" sz="2400" dirty="0">
                <a:latin typeface="Arial Narrow" panose="020B0606020202030204" pitchFamily="34" charset="0"/>
              </a:rPr>
              <a:t>, journée bonifiée, journée régulière</a:t>
            </a:r>
            <a:endParaRPr lang="fr-CA" sz="2400" i="1" dirty="0" smtClean="0">
              <a:latin typeface="Arial Narrow" panose="020B0606020202030204" pitchFamily="34" charset="0"/>
            </a:endParaRPr>
          </a:p>
        </p:txBody>
      </p:sp>
    </p:spTree>
    <p:extLst>
      <p:ext uri="{BB962C8B-B14F-4D97-AF65-F5344CB8AC3E}">
        <p14:creationId xmlns:p14="http://schemas.microsoft.com/office/powerpoint/2010/main" val="2829929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4" y="201655"/>
            <a:ext cx="8065591" cy="994122"/>
          </a:xfrm>
        </p:spPr>
        <p:txBody>
          <a:bodyPr lIns="0" tIns="0" rIns="0" bIns="0"/>
          <a:lstStyle/>
          <a:p>
            <a:r>
              <a:rPr lang="fr-CA" sz="2600" b="1" cap="all" dirty="0">
                <a:latin typeface="Arial Narrow" panose="020B0606020202030204" pitchFamily="34" charset="0"/>
              </a:rPr>
              <a:t>PRINCIPES GÉNÉRAUX DE GESTION DU PERSONNEL EN SURPLUS </a:t>
            </a:r>
          </a:p>
        </p:txBody>
      </p:sp>
      <p:graphicFrame>
        <p:nvGraphicFramePr>
          <p:cNvPr id="4" name="Diagramme 3"/>
          <p:cNvGraphicFramePr/>
          <p:nvPr>
            <p:custDataLst>
              <p:tags r:id="rId2"/>
            </p:custDataLst>
            <p:extLst>
              <p:ext uri="{D42A27DB-BD31-4B8C-83A1-F6EECF244321}">
                <p14:modId xmlns:p14="http://schemas.microsoft.com/office/powerpoint/2010/main" val="453497864"/>
              </p:ext>
            </p:extLst>
          </p:nvPr>
        </p:nvGraphicFramePr>
        <p:xfrm>
          <a:off x="899592" y="1412776"/>
          <a:ext cx="7632848" cy="51845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ZoneTexte 2"/>
          <p:cNvSpPr txBox="1"/>
          <p:nvPr>
            <p:custDataLst>
              <p:tags r:id="rId3"/>
            </p:custDataLst>
          </p:nvPr>
        </p:nvSpPr>
        <p:spPr>
          <a:xfrm>
            <a:off x="899592" y="5805264"/>
            <a:ext cx="5688632" cy="286232"/>
          </a:xfrm>
          <a:prstGeom prst="rect">
            <a:avLst/>
          </a:prstGeom>
          <a:noFill/>
        </p:spPr>
        <p:txBody>
          <a:bodyPr wrap="square" rtlCol="0">
            <a:spAutoFit/>
          </a:bodyPr>
          <a:lstStyle/>
          <a:p>
            <a:pPr marL="115200" lvl="0">
              <a:lnSpc>
                <a:spcPct val="90000"/>
              </a:lnSpc>
              <a:spcAft>
                <a:spcPts val="336"/>
              </a:spcAft>
            </a:pPr>
            <a:endParaRPr lang="fr-FR" sz="1400" dirty="0">
              <a:latin typeface="Arial Narrow" panose="020B0606020202030204" pitchFamily="34" charset="0"/>
            </a:endParaRPr>
          </a:p>
        </p:txBody>
      </p:sp>
    </p:spTree>
    <p:extLst>
      <p:ext uri="{BB962C8B-B14F-4D97-AF65-F5344CB8AC3E}">
        <p14:creationId xmlns:p14="http://schemas.microsoft.com/office/powerpoint/2010/main" val="2160763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latin typeface="Arial Narrow" panose="020B0606020202030204" pitchFamily="34" charset="0"/>
              </a:rPr>
              <a:t>Clauses pertinentes de l’entente concernant la révision de la structure de postes</a:t>
            </a:r>
            <a:endParaRPr lang="fr-CA" dirty="0">
              <a:latin typeface="Arial Narrow" panose="020B0606020202030204" pitchFamily="34" charset="0"/>
            </a:endParaRPr>
          </a:p>
        </p:txBody>
      </p:sp>
      <p:sp>
        <p:nvSpPr>
          <p:cNvPr id="3" name="Espace réservé du contenu 2"/>
          <p:cNvSpPr>
            <a:spLocks noGrp="1"/>
          </p:cNvSpPr>
          <p:nvPr>
            <p:ph idx="1"/>
            <p:custDataLst>
              <p:tags r:id="rId2"/>
            </p:custDataLst>
          </p:nvPr>
        </p:nvSpPr>
        <p:spPr>
          <a:xfrm>
            <a:off x="827088" y="1600200"/>
            <a:ext cx="8066087" cy="4997151"/>
          </a:xfrm>
        </p:spPr>
        <p:txBody>
          <a:bodyPr/>
          <a:lstStyle/>
          <a:p>
            <a:pPr marL="0" indent="0">
              <a:buNone/>
            </a:pPr>
            <a:r>
              <a:rPr lang="fr-CA" sz="2500" dirty="0" smtClean="0">
                <a:latin typeface="Arial Narrow" panose="020B0606020202030204" pitchFamily="34" charset="0"/>
              </a:rPr>
              <a:t>21. L’Employeur </a:t>
            </a:r>
            <a:r>
              <a:rPr lang="fr-CA" sz="2500" b="1" dirty="0" smtClean="0">
                <a:latin typeface="Arial Narrow" panose="020B0606020202030204" pitchFamily="34" charset="0"/>
              </a:rPr>
              <a:t>s’efforce</a:t>
            </a:r>
            <a:r>
              <a:rPr lang="fr-CA" sz="2500" dirty="0" smtClean="0">
                <a:latin typeface="Arial Narrow" panose="020B0606020202030204" pitchFamily="34" charset="0"/>
              </a:rPr>
              <a:t> de combler les besoins d’un service en utilisant les personnes salariées détentrices de poste dans ce service, dans la mesure où le poste et la disponibilité de la personne salariée concernée correspond en totalité au besoin à combler. </a:t>
            </a:r>
          </a:p>
          <a:p>
            <a:pPr marL="0" indent="0">
              <a:buNone/>
            </a:pPr>
            <a:endParaRPr lang="fr-CA" sz="2500" dirty="0">
              <a:latin typeface="Arial Narrow" panose="020B0606020202030204" pitchFamily="34" charset="0"/>
            </a:endParaRPr>
          </a:p>
          <a:p>
            <a:pPr marL="0" indent="0">
              <a:buNone/>
            </a:pPr>
            <a:r>
              <a:rPr lang="fr-CA" sz="2500" dirty="0" smtClean="0">
                <a:latin typeface="Arial Narrow" panose="020B0606020202030204" pitchFamily="34" charset="0"/>
              </a:rPr>
              <a:t>22. La liste de rappel est normalement utilisée pour suppléer aux personnes salariées détentrices de poste dans un service lorsque celles-ci sont</a:t>
            </a:r>
            <a:r>
              <a:rPr lang="fr-CA" sz="2500" b="1" dirty="0" smtClean="0">
                <a:latin typeface="Arial Narrow" panose="020B0606020202030204" pitchFamily="34" charset="0"/>
              </a:rPr>
              <a:t> insuffisantes</a:t>
            </a:r>
            <a:r>
              <a:rPr lang="fr-CA" sz="2500" dirty="0" smtClean="0">
                <a:latin typeface="Arial Narrow" panose="020B0606020202030204" pitchFamily="34" charset="0"/>
              </a:rPr>
              <a:t>.</a:t>
            </a:r>
          </a:p>
          <a:p>
            <a:pPr marL="0" indent="0">
              <a:buNone/>
            </a:pPr>
            <a:endParaRPr lang="fr-CA" sz="2500" dirty="0">
              <a:latin typeface="Arial Narrow" panose="020B0606020202030204" pitchFamily="34" charset="0"/>
            </a:endParaRPr>
          </a:p>
          <a:p>
            <a:pPr marL="0" indent="0">
              <a:buNone/>
            </a:pPr>
            <a:r>
              <a:rPr lang="fr-CA" sz="2500" dirty="0" smtClean="0">
                <a:latin typeface="Arial Narrow" panose="020B0606020202030204" pitchFamily="34" charset="0"/>
              </a:rPr>
              <a:t>23. La personne salariée qui détient un poste comportant une partie rehaussée ne peut refuser d’être orientée selon les besoins de l’Employeur. </a:t>
            </a:r>
            <a:r>
              <a:rPr lang="fr-CA" sz="2000" dirty="0" smtClean="0">
                <a:latin typeface="Arial Narrow" panose="020B0606020202030204" pitchFamily="34" charset="0"/>
              </a:rPr>
              <a:t>** urgence, soins intensifs, UTSC, fin de vie, errance</a:t>
            </a:r>
          </a:p>
        </p:txBody>
      </p:sp>
    </p:spTree>
    <p:extLst>
      <p:ext uri="{BB962C8B-B14F-4D97-AF65-F5344CB8AC3E}">
        <p14:creationId xmlns:p14="http://schemas.microsoft.com/office/powerpoint/2010/main" val="3864913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3" y="274637"/>
            <a:ext cx="8065591" cy="1325563"/>
          </a:xfrm>
        </p:spPr>
        <p:txBody>
          <a:bodyPr/>
          <a:lstStyle/>
          <a:p>
            <a:r>
              <a:rPr lang="fr-CA" sz="2500" b="1" cap="all" dirty="0">
                <a:latin typeface="Arial Narrow" panose="020B0606020202030204" pitchFamily="34" charset="0"/>
              </a:rPr>
              <a:t>Calendrier de planification des horaires </a:t>
            </a:r>
            <a:r>
              <a:rPr lang="fr-CA" sz="2500" b="1" cap="all" dirty="0" smtClean="0">
                <a:latin typeface="Arial Narrow" panose="020B0606020202030204" pitchFamily="34" charset="0"/>
              </a:rPr>
              <a:t>en incluant les </a:t>
            </a:r>
            <a:r>
              <a:rPr lang="fr-CA" sz="2500" b="1" cap="all" dirty="0">
                <a:latin typeface="Arial Narrow" panose="020B0606020202030204" pitchFamily="34" charset="0"/>
              </a:rPr>
              <a:t>postes </a:t>
            </a:r>
            <a:r>
              <a:rPr lang="fr-CA" sz="2500" b="1" cap="all" dirty="0" smtClean="0">
                <a:latin typeface="Arial Narrow" panose="020B0606020202030204" pitchFamily="34" charset="0"/>
              </a:rPr>
              <a:t>bonifiés et l’</a:t>
            </a:r>
            <a:r>
              <a:rPr lang="fr-CA" sz="2500" b="1" cap="all" dirty="0" err="1" smtClean="0">
                <a:latin typeface="Arial Narrow" panose="020B0606020202030204" pitchFamily="34" charset="0"/>
              </a:rPr>
              <a:t>autoremplacement</a:t>
            </a:r>
            <a:endParaRPr lang="fr-CA" sz="2500" dirty="0"/>
          </a:p>
        </p:txBody>
      </p:sp>
      <p:sp>
        <p:nvSpPr>
          <p:cNvPr id="3" name="Espace réservé du contenu 2"/>
          <p:cNvSpPr>
            <a:spLocks noGrp="1"/>
          </p:cNvSpPr>
          <p:nvPr>
            <p:ph idx="1"/>
            <p:custDataLst>
              <p:tags r:id="rId2"/>
            </p:custDataLst>
          </p:nvPr>
        </p:nvSpPr>
        <p:spPr/>
        <p:txBody>
          <a:bodyPr/>
          <a:lstStyle/>
          <a:p>
            <a:pPr marL="0" indent="0">
              <a:buNone/>
            </a:pPr>
            <a:r>
              <a:rPr lang="fr-CA" sz="2000" dirty="0">
                <a:latin typeface="Arial Narrow" panose="020B0606020202030204" pitchFamily="34" charset="0"/>
              </a:rPr>
              <a:t>La gestion des horaires de l’équipe d’</a:t>
            </a:r>
            <a:r>
              <a:rPr lang="fr-CA" sz="2000" dirty="0" err="1">
                <a:latin typeface="Arial Narrow" panose="020B0606020202030204" pitchFamily="34" charset="0"/>
              </a:rPr>
              <a:t>autoremplacement</a:t>
            </a:r>
            <a:r>
              <a:rPr lang="fr-CA" sz="2000" dirty="0">
                <a:latin typeface="Arial Narrow" panose="020B0606020202030204" pitchFamily="34" charset="0"/>
              </a:rPr>
              <a:t> et des postes bonifiés s’actualise tout au long du processus de planification des horaires et se poursuit après l’affichage de l’horaire. </a:t>
            </a:r>
            <a:r>
              <a:rPr lang="fr-CA" dirty="0">
                <a:latin typeface="Arial Narrow" panose="020B0606020202030204" pitchFamily="34" charset="0"/>
              </a:rPr>
              <a:t/>
            </a:r>
            <a:br>
              <a:rPr lang="fr-CA" dirty="0">
                <a:latin typeface="Arial Narrow" panose="020B0606020202030204" pitchFamily="34" charset="0"/>
              </a:rPr>
            </a:br>
            <a:endParaRPr lang="fr-CA" dirty="0">
              <a:latin typeface="Arial Narrow" panose="020B0606020202030204" pitchFamily="34" charset="0"/>
            </a:endParaRPr>
          </a:p>
          <a:p>
            <a:pPr marL="0" indent="0">
              <a:buNone/>
            </a:pPr>
            <a:endParaRPr lang="fr-CA" dirty="0"/>
          </a:p>
        </p:txBody>
      </p:sp>
      <p:pic>
        <p:nvPicPr>
          <p:cNvPr id="4" name="Image 3"/>
          <p:cNvPicPr>
            <a:picLocks noChangeAspect="1"/>
          </p:cNvPicPr>
          <p:nvPr>
            <p:custDataLst>
              <p:tags r:id="rId3"/>
            </p:custDataLst>
          </p:nvPr>
        </p:nvPicPr>
        <p:blipFill>
          <a:blip r:embed="rId7"/>
          <a:stretch>
            <a:fillRect/>
          </a:stretch>
        </p:blipFill>
        <p:spPr>
          <a:xfrm>
            <a:off x="212811" y="2636912"/>
            <a:ext cx="8876377" cy="1716512"/>
          </a:xfrm>
          <a:prstGeom prst="rect">
            <a:avLst/>
          </a:prstGeom>
        </p:spPr>
      </p:pic>
      <p:pic>
        <p:nvPicPr>
          <p:cNvPr id="5" name="Image 4"/>
          <p:cNvPicPr>
            <a:picLocks noChangeAspect="1"/>
          </p:cNvPicPr>
          <p:nvPr>
            <p:custDataLst>
              <p:tags r:id="rId4"/>
            </p:custDataLst>
          </p:nvPr>
        </p:nvPicPr>
        <p:blipFill>
          <a:blip r:embed="rId8"/>
          <a:stretch>
            <a:fillRect/>
          </a:stretch>
        </p:blipFill>
        <p:spPr>
          <a:xfrm>
            <a:off x="212810" y="4353424"/>
            <a:ext cx="8876377" cy="682202"/>
          </a:xfrm>
          <a:prstGeom prst="rect">
            <a:avLst/>
          </a:prstGeom>
        </p:spPr>
      </p:pic>
      <p:sp>
        <p:nvSpPr>
          <p:cNvPr id="6" name="ZoneTexte 5"/>
          <p:cNvSpPr txBox="1"/>
          <p:nvPr>
            <p:custDataLst>
              <p:tags r:id="rId5"/>
            </p:custDataLst>
          </p:nvPr>
        </p:nvSpPr>
        <p:spPr>
          <a:xfrm>
            <a:off x="1619672" y="5301209"/>
            <a:ext cx="5472608" cy="338554"/>
          </a:xfrm>
          <a:prstGeom prst="rect">
            <a:avLst/>
          </a:prstGeom>
          <a:noFill/>
        </p:spPr>
        <p:txBody>
          <a:bodyPr wrap="square" rtlCol="0">
            <a:spAutoFit/>
          </a:bodyPr>
          <a:lstStyle/>
          <a:p>
            <a:pPr algn="ctr"/>
            <a:r>
              <a:rPr lang="fr-CA" sz="1600" b="1" u="sng" dirty="0" smtClean="0">
                <a:solidFill>
                  <a:srgbClr val="7030A0"/>
                </a:solidFill>
                <a:latin typeface="Arial Narrow" panose="020B0606020202030204" pitchFamily="34" charset="0"/>
              </a:rPr>
              <a:t>Préalables à faire avant l’étape 1</a:t>
            </a:r>
          </a:p>
        </p:txBody>
      </p:sp>
    </p:spTree>
    <p:extLst>
      <p:ext uri="{BB962C8B-B14F-4D97-AF65-F5344CB8AC3E}">
        <p14:creationId xmlns:p14="http://schemas.microsoft.com/office/powerpoint/2010/main" val="1373399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cap="all" dirty="0">
                <a:latin typeface="Arial Narrow" panose="020B0606020202030204" pitchFamily="34" charset="0"/>
              </a:rPr>
              <a:t>Préalables à faire </a:t>
            </a:r>
            <a:br>
              <a:rPr lang="fr-CA" b="1" cap="all" dirty="0">
                <a:latin typeface="Arial Narrow" panose="020B0606020202030204" pitchFamily="34" charset="0"/>
              </a:rPr>
            </a:br>
            <a:r>
              <a:rPr lang="fr-CA" b="1" cap="all" dirty="0">
                <a:latin typeface="Arial Narrow" panose="020B0606020202030204" pitchFamily="34" charset="0"/>
              </a:rPr>
              <a:t>avant l’étape 1</a:t>
            </a:r>
            <a:endParaRPr lang="fr-CA" dirty="0"/>
          </a:p>
        </p:txBody>
      </p:sp>
      <p:sp>
        <p:nvSpPr>
          <p:cNvPr id="3" name="Espace réservé du contenu 2"/>
          <p:cNvSpPr>
            <a:spLocks noGrp="1"/>
          </p:cNvSpPr>
          <p:nvPr>
            <p:ph idx="1"/>
            <p:custDataLst>
              <p:tags r:id="rId2"/>
            </p:custDataLst>
          </p:nvPr>
        </p:nvSpPr>
        <p:spPr>
          <a:xfrm>
            <a:off x="827088" y="1600200"/>
            <a:ext cx="8066087" cy="4925143"/>
          </a:xfrm>
        </p:spPr>
        <p:txBody>
          <a:bodyPr/>
          <a:lstStyle/>
          <a:p>
            <a:pPr marL="0" lvl="0" indent="0">
              <a:spcBef>
                <a:spcPts val="0"/>
              </a:spcBef>
              <a:buClrTx/>
              <a:buNone/>
            </a:pPr>
            <a:r>
              <a:rPr lang="fr-CA" sz="1600" b="1" dirty="0">
                <a:latin typeface="Arial Narrow" panose="020B0606020202030204" pitchFamily="34" charset="0"/>
              </a:rPr>
              <a:t>Avant le début de l’octroi des affectations à long terme, une planification des mouvements de main-d’œuvre et des besoins du prochain horaire est essentielle. Cette planification consiste à :</a:t>
            </a:r>
          </a:p>
          <a:p>
            <a:pPr marL="285750" lvl="0" indent="-285750">
              <a:spcBef>
                <a:spcPts val="0"/>
              </a:spcBef>
              <a:buClrTx/>
              <a:buFontTx/>
              <a:buChar char="-"/>
            </a:pPr>
            <a:r>
              <a:rPr lang="fr-CA" sz="1600" dirty="0">
                <a:latin typeface="Arial Narrow" panose="020B0606020202030204" pitchFamily="34" charset="0"/>
              </a:rPr>
              <a:t>Analyser le registre de poste: </a:t>
            </a:r>
          </a:p>
          <a:p>
            <a:pPr lvl="1">
              <a:spcBef>
                <a:spcPts val="0"/>
              </a:spcBef>
              <a:buClrTx/>
              <a:buFontTx/>
              <a:buChar char="-"/>
            </a:pPr>
            <a:r>
              <a:rPr lang="fr-CA" sz="1600" dirty="0">
                <a:latin typeface="Arial Narrow" panose="020B0606020202030204" pitchFamily="34" charset="0"/>
                <a:cs typeface="+mn-cs"/>
              </a:rPr>
              <a:t>Identifier les mouvements de main-d’œuvre (coordonner les mutations, prévoir les formations d’intégration et les orientations)</a:t>
            </a:r>
          </a:p>
          <a:p>
            <a:pPr lvl="1">
              <a:spcBef>
                <a:spcPts val="0"/>
              </a:spcBef>
              <a:buClrTx/>
              <a:buFontTx/>
              <a:buChar char="-"/>
            </a:pPr>
            <a:r>
              <a:rPr lang="fr-CA" sz="1600" dirty="0">
                <a:latin typeface="Arial Narrow" panose="020B0606020202030204" pitchFamily="34" charset="0"/>
                <a:cs typeface="+mn-cs"/>
              </a:rPr>
              <a:t>Identifier les postes temporairement dépourvus à long terme (évaluer les absences longue durée)</a:t>
            </a:r>
          </a:p>
          <a:p>
            <a:pPr lvl="1">
              <a:spcBef>
                <a:spcPts val="0"/>
              </a:spcBef>
              <a:buClrTx/>
              <a:buFontTx/>
              <a:buChar char="-"/>
            </a:pPr>
            <a:r>
              <a:rPr lang="fr-CA" sz="1600" dirty="0">
                <a:latin typeface="Arial Narrow" panose="020B0606020202030204" pitchFamily="34" charset="0"/>
                <a:cs typeface="+mn-cs"/>
              </a:rPr>
              <a:t>Identifier les postes d’</a:t>
            </a:r>
            <a:r>
              <a:rPr lang="fr-CA" sz="1600" dirty="0" err="1">
                <a:latin typeface="Arial Narrow" panose="020B0606020202030204" pitchFamily="34" charset="0"/>
                <a:cs typeface="+mn-cs"/>
              </a:rPr>
              <a:t>autoremplacement</a:t>
            </a:r>
            <a:r>
              <a:rPr lang="fr-CA" sz="1600" dirty="0">
                <a:latin typeface="Arial Narrow" panose="020B0606020202030204" pitchFamily="34" charset="0"/>
                <a:cs typeface="+mn-cs"/>
              </a:rPr>
              <a:t> (dont l’horaire doit être attribué)</a:t>
            </a:r>
            <a:br>
              <a:rPr lang="fr-CA" sz="1600" dirty="0">
                <a:latin typeface="Arial Narrow" panose="020B0606020202030204" pitchFamily="34" charset="0"/>
                <a:cs typeface="+mn-cs"/>
              </a:rPr>
            </a:br>
            <a:endParaRPr lang="fr-CA" sz="1600" dirty="0">
              <a:latin typeface="Arial Narrow" panose="020B0606020202030204" pitchFamily="34" charset="0"/>
              <a:cs typeface="+mn-cs"/>
            </a:endParaRPr>
          </a:p>
          <a:p>
            <a:pPr marL="285750" lvl="0" indent="-285750">
              <a:spcBef>
                <a:spcPts val="0"/>
              </a:spcBef>
              <a:buClrTx/>
              <a:buFontTx/>
              <a:buChar char="-"/>
            </a:pPr>
            <a:r>
              <a:rPr lang="fr-CA" sz="1600" b="1" dirty="0" smtClean="0">
                <a:solidFill>
                  <a:schemeClr val="accent6">
                    <a:lumMod val="75000"/>
                  </a:schemeClr>
                </a:solidFill>
                <a:latin typeface="Arial Narrow" panose="020B0606020202030204" pitchFamily="34" charset="0"/>
              </a:rPr>
              <a:t>Se positionner par rapport à chacun des postes temporairement dépourvus à long terme (est-ce un besoin à combler ou non?) (est-ce qu’avec les postes bonifiés et les titulaires d’</a:t>
            </a:r>
            <a:r>
              <a:rPr lang="fr-CA" sz="1600" b="1" dirty="0" err="1" smtClean="0">
                <a:solidFill>
                  <a:schemeClr val="accent6">
                    <a:lumMod val="75000"/>
                  </a:schemeClr>
                </a:solidFill>
                <a:latin typeface="Arial Narrow" panose="020B0606020202030204" pitchFamily="34" charset="0"/>
              </a:rPr>
              <a:t>autoremplacement</a:t>
            </a:r>
            <a:r>
              <a:rPr lang="fr-CA" sz="1600" b="1" dirty="0" smtClean="0">
                <a:solidFill>
                  <a:schemeClr val="accent6">
                    <a:lumMod val="75000"/>
                  </a:schemeClr>
                </a:solidFill>
                <a:latin typeface="Arial Narrow" panose="020B0606020202030204" pitchFamily="34" charset="0"/>
              </a:rPr>
              <a:t>, je suis en mesure de combler ces besoins?)</a:t>
            </a:r>
            <a:r>
              <a:rPr lang="fr-CA" sz="1600" dirty="0">
                <a:latin typeface="Arial Narrow" panose="020B0606020202030204" pitchFamily="34" charset="0"/>
              </a:rPr>
              <a:t/>
            </a:r>
            <a:br>
              <a:rPr lang="fr-CA" sz="1600" dirty="0">
                <a:latin typeface="Arial Narrow" panose="020B0606020202030204" pitchFamily="34" charset="0"/>
              </a:rPr>
            </a:br>
            <a:endParaRPr lang="fr-CA" sz="1600" dirty="0">
              <a:latin typeface="Arial Narrow" panose="020B0606020202030204" pitchFamily="34" charset="0"/>
            </a:endParaRPr>
          </a:p>
          <a:p>
            <a:pPr marL="285750" lvl="0" indent="-285750">
              <a:spcBef>
                <a:spcPts val="0"/>
              </a:spcBef>
              <a:buClrTx/>
              <a:buFontTx/>
              <a:buChar char="-"/>
            </a:pPr>
            <a:r>
              <a:rPr lang="fr-CA" sz="1600" dirty="0" smtClean="0">
                <a:latin typeface="Arial Narrow" panose="020B0606020202030204" pitchFamily="34" charset="0"/>
              </a:rPr>
              <a:t>Validation et planification des quarts bonifiés </a:t>
            </a:r>
          </a:p>
          <a:p>
            <a:pPr marL="285750" lvl="0" indent="-285750">
              <a:spcBef>
                <a:spcPts val="0"/>
              </a:spcBef>
              <a:buClrTx/>
              <a:buFontTx/>
              <a:buChar char="-"/>
            </a:pPr>
            <a:r>
              <a:rPr lang="fr-CA" sz="1600" dirty="0" smtClean="0">
                <a:latin typeface="Arial Narrow" panose="020B0606020202030204" pitchFamily="34" charset="0"/>
              </a:rPr>
              <a:t>Attribuer </a:t>
            </a:r>
            <a:r>
              <a:rPr lang="fr-CA" sz="1600" dirty="0">
                <a:latin typeface="Arial Narrow" panose="020B0606020202030204" pitchFamily="34" charset="0"/>
              </a:rPr>
              <a:t>les quarts des besoins long terme aux équipes d’</a:t>
            </a:r>
            <a:r>
              <a:rPr lang="fr-CA" sz="1600" dirty="0" err="1">
                <a:latin typeface="Arial Narrow" panose="020B0606020202030204" pitchFamily="34" charset="0"/>
              </a:rPr>
              <a:t>autoremplacement</a:t>
            </a:r>
            <a:r>
              <a:rPr lang="fr-CA" sz="1600" dirty="0">
                <a:latin typeface="Arial Narrow" panose="020B0606020202030204" pitchFamily="34" charset="0"/>
              </a:rPr>
              <a:t> </a:t>
            </a:r>
            <a:br>
              <a:rPr lang="fr-CA" sz="1600" dirty="0">
                <a:latin typeface="Arial Narrow" panose="020B0606020202030204" pitchFamily="34" charset="0"/>
              </a:rPr>
            </a:br>
            <a:endParaRPr lang="fr-CA" sz="1600" dirty="0">
              <a:latin typeface="Arial Narrow" panose="020B0606020202030204" pitchFamily="34" charset="0"/>
            </a:endParaRPr>
          </a:p>
          <a:p>
            <a:pPr marL="285750" lvl="0" indent="-285750">
              <a:spcBef>
                <a:spcPts val="0"/>
              </a:spcBef>
              <a:buClrTx/>
              <a:buFontTx/>
              <a:buChar char="-"/>
            </a:pPr>
            <a:r>
              <a:rPr lang="fr-CA" sz="1600" dirty="0">
                <a:latin typeface="Arial Narrow" panose="020B0606020202030204" pitchFamily="34" charset="0"/>
              </a:rPr>
              <a:t>Confirmer les besoins long terme à combler via la liste de rappel au SAR </a:t>
            </a:r>
            <a:r>
              <a:rPr lang="fr-CA" sz="1600" dirty="0" smtClean="0">
                <a:latin typeface="Arial Narrow" panose="020B0606020202030204" pitchFamily="34" charset="0"/>
              </a:rPr>
              <a:t>(validation que les besoins sont bien dans la gestion courante, et que les besoins superflus n’y sont pas (créations de non-remplacés))</a:t>
            </a:r>
          </a:p>
          <a:p>
            <a:pPr marL="0" lvl="0" indent="0">
              <a:spcBef>
                <a:spcPts val="0"/>
              </a:spcBef>
              <a:buClrTx/>
              <a:buNone/>
            </a:pPr>
            <a:r>
              <a:rPr lang="fr-CA" sz="1600" b="1" dirty="0" smtClean="0">
                <a:latin typeface="Arial Narrow" panose="020B0606020202030204" pitchFamily="34" charset="0"/>
              </a:rPr>
              <a:t>Ex: poste vacant 7/14 incluant 3 quarts bonifiés, inscription des 3 non-remplacés au besoin si on veut remplacer un 4/14</a:t>
            </a:r>
            <a:endParaRPr lang="fr-CA" sz="1600" b="1" dirty="0">
              <a:latin typeface="Arial Narrow" panose="020B0606020202030204" pitchFamily="34" charset="0"/>
            </a:endParaRPr>
          </a:p>
          <a:p>
            <a:endParaRPr lang="fr-CA" dirty="0"/>
          </a:p>
        </p:txBody>
      </p:sp>
      <p:pic>
        <p:nvPicPr>
          <p:cNvPr id="4" name="Image 3"/>
          <p:cNvPicPr>
            <a:picLocks noChangeAspect="1"/>
          </p:cNvPicPr>
          <p:nvPr>
            <p:custDataLst>
              <p:tags r:id="rId3"/>
            </p:custDataLst>
          </p:nvPr>
        </p:nvPicPr>
        <p:blipFill rotWithShape="1">
          <a:blip r:embed="rId5"/>
          <a:srcRect t="21594" r="48307" b="6425"/>
          <a:stretch/>
        </p:blipFill>
        <p:spPr>
          <a:xfrm>
            <a:off x="4572000" y="354361"/>
            <a:ext cx="4465505" cy="720080"/>
          </a:xfrm>
          <a:prstGeom prst="rect">
            <a:avLst/>
          </a:prstGeom>
        </p:spPr>
      </p:pic>
    </p:spTree>
    <p:extLst>
      <p:ext uri="{BB962C8B-B14F-4D97-AF65-F5344CB8AC3E}">
        <p14:creationId xmlns:p14="http://schemas.microsoft.com/office/powerpoint/2010/main" val="16160808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Présentation_B__rose__CISSS-CA_sans_trame_fo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age tit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Présentation_B__rose__CISSS-CA_sans_trame_fond</Template>
  <TotalTime>6001</TotalTime>
  <Words>1528</Words>
  <Application>Microsoft Office PowerPoint</Application>
  <PresentationFormat>Affichage à l'écran (4:3)</PresentationFormat>
  <Paragraphs>130</Paragraphs>
  <Slides>17</Slides>
  <Notes>2</Notes>
  <HiddenSlides>0</HiddenSlides>
  <MMClips>0</MMClips>
  <ScaleCrop>false</ScaleCrop>
  <HeadingPairs>
    <vt:vector size="6" baseType="variant">
      <vt:variant>
        <vt:lpstr>Polices utilisées</vt:lpstr>
      </vt:variant>
      <vt:variant>
        <vt:i4>5</vt:i4>
      </vt:variant>
      <vt:variant>
        <vt:lpstr>Thème</vt:lpstr>
      </vt:variant>
      <vt:variant>
        <vt:i4>3</vt:i4>
      </vt:variant>
      <vt:variant>
        <vt:lpstr>Titres des diapositives</vt:lpstr>
      </vt:variant>
      <vt:variant>
        <vt:i4>17</vt:i4>
      </vt:variant>
    </vt:vector>
  </HeadingPairs>
  <TitlesOfParts>
    <vt:vector size="25" baseType="lpstr">
      <vt:lpstr>Arial</vt:lpstr>
      <vt:lpstr>Arial Narrow</vt:lpstr>
      <vt:lpstr>Calibri</vt:lpstr>
      <vt:lpstr>Chaloult_Cond</vt:lpstr>
      <vt:lpstr>Wingdings</vt:lpstr>
      <vt:lpstr>Présentation_B__rose__CISSS-CA_sans_trame_fond</vt:lpstr>
      <vt:lpstr>Conception personnalisée</vt:lpstr>
      <vt:lpstr>1_Page titre</vt:lpstr>
      <vt:lpstr> CO-DÉVELOPPEMENT – Bonification des postes TPR</vt:lpstr>
      <vt:lpstr>POUR UN team EFFICACE </vt:lpstr>
      <vt:lpstr>ORDRE DU JOUR</vt:lpstr>
      <vt:lpstr>Mise en contexte de la révision de la structure de postes</vt:lpstr>
      <vt:lpstr>CONNAISSANCE DES RÈGLES DE CONVENTIONS COLLECTIVES APPLICABLES ET DES ENTENTES LOCALES </vt:lpstr>
      <vt:lpstr>PRINCIPES GÉNÉRAUX DE GESTION DU PERSONNEL EN SURPLUS </vt:lpstr>
      <vt:lpstr>Clauses pertinentes de l’entente concernant la révision de la structure de postes</vt:lpstr>
      <vt:lpstr>Calendrier de planification des horaires en incluant les postes bonifiés et l’autoremplacement</vt:lpstr>
      <vt:lpstr>Préalables à faire  avant l’étape 1</vt:lpstr>
      <vt:lpstr>Algorithme : aide à la décision lorsqu'un poste est temporairement dépourvu</vt:lpstr>
      <vt:lpstr>Tâches à effectuer  durant l’étape 2</vt:lpstr>
      <vt:lpstr>Tâches à effectuer  durant l’étape 2 (suite)</vt:lpstr>
      <vt:lpstr>POSTES BONIFIÉS AU SYSTÈME VIRTUO </vt:lpstr>
      <vt:lpstr>VALIDATION ET MISE À JOUR DES RATIOS</vt:lpstr>
      <vt:lpstr>En cours d’horaire et après la date d’affichage des horaires</vt:lpstr>
      <vt:lpstr>PÉRIODE DE QUESTIONS </vt:lpstr>
      <vt:lpstr>SUIVI DE LA CONFÉRENCE</vt:lpstr>
    </vt:vector>
  </TitlesOfParts>
  <Company>CISSS Chaudière-Appalaches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ARIAL NARROW OU CHALOULT CONDENSÉ, GRAS, 28 POINTS ET MAJUSCULES</dc:title>
  <dc:creator>Marie-Eve Moisan</dc:creator>
  <cp:lastModifiedBy>Maryse Rodrigue</cp:lastModifiedBy>
  <cp:revision>168</cp:revision>
  <cp:lastPrinted>2020-11-11T21:49:25Z</cp:lastPrinted>
  <dcterms:created xsi:type="dcterms:W3CDTF">2017-05-01T13:38:35Z</dcterms:created>
  <dcterms:modified xsi:type="dcterms:W3CDTF">2020-11-17T20:19:24Z</dcterms:modified>
</cp:coreProperties>
</file>