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13"/>
  </p:notesMasterIdLst>
  <p:sldIdLst>
    <p:sldId id="256" r:id="rId3"/>
    <p:sldId id="257" r:id="rId4"/>
    <p:sldId id="264" r:id="rId5"/>
    <p:sldId id="263" r:id="rId6"/>
    <p:sldId id="260" r:id="rId7"/>
    <p:sldId id="261" r:id="rId8"/>
    <p:sldId id="262" r:id="rId9"/>
    <p:sldId id="265" r:id="rId10"/>
    <p:sldId id="266" r:id="rId11"/>
    <p:sldId id="258" r:id="rId12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>
          <p15:clr>
            <a:srgbClr val="A4A3A4"/>
          </p15:clr>
        </p15:guide>
        <p15:guide id="2" pos="5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6"/>
    <a:srgbClr val="005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1979"/>
        <p:guide pos="5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BBDC53-C2FB-4C2B-B831-C9D75AB069BC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95BD67F5-5EA4-493E-8657-98E94ADF6FC1}">
      <dgm:prSet phldrT="[Texte]" custT="1"/>
      <dgm:spPr/>
      <dgm:t>
        <a:bodyPr/>
        <a:lstStyle/>
        <a:p>
          <a:pPr>
            <a:spcAft>
              <a:spcPts val="0"/>
            </a:spcAft>
          </a:pPr>
          <a:r>
            <a:rPr lang="fr-FR" sz="1300" b="0" dirty="0" smtClean="0">
              <a:latin typeface="Arial Narrow" panose="020B0606020202030204" pitchFamily="34" charset="0"/>
            </a:rPr>
            <a:t>La personne</a:t>
          </a:r>
        </a:p>
        <a:p>
          <a:pPr>
            <a:spcAft>
              <a:spcPts val="0"/>
            </a:spcAft>
          </a:pPr>
          <a:r>
            <a:rPr lang="fr-FR" sz="1300" b="0" dirty="0" smtClean="0">
              <a:latin typeface="Arial Narrow" panose="020B0606020202030204" pitchFamily="34" charset="0"/>
            </a:rPr>
            <a:t>hébergée</a:t>
          </a:r>
        </a:p>
      </dgm:t>
    </dgm:pt>
    <dgm:pt modelId="{FA293FF6-F79B-40F1-9E91-0EB3727CAF96}" type="parTrans" cxnId="{6C7E9D5D-01BA-4795-A13F-5D7A96922AB7}">
      <dgm:prSet/>
      <dgm:spPr/>
      <dgm:t>
        <a:bodyPr/>
        <a:lstStyle/>
        <a:p>
          <a:endParaRPr lang="fr-FR"/>
        </a:p>
      </dgm:t>
    </dgm:pt>
    <dgm:pt modelId="{582767A0-E4A1-4EFD-BF01-8BF9BA4D45C1}" type="sibTrans" cxnId="{6C7E9D5D-01BA-4795-A13F-5D7A96922AB7}">
      <dgm:prSet/>
      <dgm:spPr/>
      <dgm:t>
        <a:bodyPr/>
        <a:lstStyle/>
        <a:p>
          <a:endParaRPr lang="fr-FR"/>
        </a:p>
      </dgm:t>
    </dgm:pt>
    <dgm:pt modelId="{07E18C54-98FD-45B7-A43A-825B53D1A714}">
      <dgm:prSet phldrT="[Texte]" custT="1"/>
      <dgm:spPr/>
      <dgm:t>
        <a:bodyPr/>
        <a:lstStyle/>
        <a:p>
          <a:r>
            <a:rPr lang="fr-FR" sz="1300" b="0" dirty="0" smtClean="0">
              <a:latin typeface="Arial Narrow" panose="020B0606020202030204" pitchFamily="34" charset="0"/>
            </a:rPr>
            <a:t>Les prestataires de services</a:t>
          </a:r>
          <a:endParaRPr lang="fr-FR" sz="1300" b="0" dirty="0">
            <a:latin typeface="Arial Narrow" panose="020B0606020202030204" pitchFamily="34" charset="0"/>
          </a:endParaRPr>
        </a:p>
      </dgm:t>
    </dgm:pt>
    <dgm:pt modelId="{DD56A3A3-074F-404D-A483-32E03A7AF7AC}" type="parTrans" cxnId="{3C4D52FB-4F73-468B-A6FE-997BA8639E1F}">
      <dgm:prSet/>
      <dgm:spPr/>
      <dgm:t>
        <a:bodyPr/>
        <a:lstStyle/>
        <a:p>
          <a:endParaRPr lang="fr-FR"/>
        </a:p>
      </dgm:t>
    </dgm:pt>
    <dgm:pt modelId="{F05CBF6C-6A68-4D1A-A7E4-46927291D5F8}" type="sibTrans" cxnId="{3C4D52FB-4F73-468B-A6FE-997BA8639E1F}">
      <dgm:prSet/>
      <dgm:spPr/>
      <dgm:t>
        <a:bodyPr/>
        <a:lstStyle/>
        <a:p>
          <a:endParaRPr lang="fr-FR"/>
        </a:p>
      </dgm:t>
    </dgm:pt>
    <dgm:pt modelId="{8DCCACAF-C70B-44B4-BE17-CAAAE4272D62}">
      <dgm:prSet phldrT="[Texte]" custT="1"/>
      <dgm:spPr/>
      <dgm:t>
        <a:bodyPr/>
        <a:lstStyle/>
        <a:p>
          <a:r>
            <a:rPr lang="fr-FR" sz="1300" dirty="0" smtClean="0">
              <a:latin typeface="Arial Narrow" panose="020B0606020202030204" pitchFamily="34" charset="0"/>
            </a:rPr>
            <a:t>Le milieu de vie et de soins</a:t>
          </a:r>
          <a:endParaRPr lang="fr-FR" sz="1300" dirty="0">
            <a:latin typeface="Arial Narrow" panose="020B0606020202030204" pitchFamily="34" charset="0"/>
          </a:endParaRPr>
        </a:p>
      </dgm:t>
    </dgm:pt>
    <dgm:pt modelId="{D40F0D63-9F9C-4DDA-B469-4F5037B4D56E}" type="parTrans" cxnId="{91EE3B56-833F-4D07-810E-26BA11680B5E}">
      <dgm:prSet/>
      <dgm:spPr/>
      <dgm:t>
        <a:bodyPr/>
        <a:lstStyle/>
        <a:p>
          <a:endParaRPr lang="fr-FR"/>
        </a:p>
      </dgm:t>
    </dgm:pt>
    <dgm:pt modelId="{85DF7B78-FD8D-4812-9BF6-82683D419669}" type="sibTrans" cxnId="{91EE3B56-833F-4D07-810E-26BA11680B5E}">
      <dgm:prSet/>
      <dgm:spPr/>
      <dgm:t>
        <a:bodyPr/>
        <a:lstStyle/>
        <a:p>
          <a:endParaRPr lang="fr-FR"/>
        </a:p>
      </dgm:t>
    </dgm:pt>
    <dgm:pt modelId="{E7EB4B6E-20D1-4B59-9C94-3EF55F07A2FB}">
      <dgm:prSet phldrT="[Texte]" custT="1"/>
      <dgm:spPr/>
      <dgm:t>
        <a:bodyPr/>
        <a:lstStyle/>
        <a:p>
          <a:pPr marL="0" indent="0"/>
          <a:r>
            <a:rPr lang="fr-FR" sz="1300" b="0" dirty="0" smtClean="0">
              <a:latin typeface="Arial Narrow" panose="020B0606020202030204" pitchFamily="34" charset="0"/>
            </a:rPr>
            <a:t>La </a:t>
          </a:r>
          <a:r>
            <a:rPr lang="fr-FR" sz="1300" b="0" spc="-10" baseline="0" dirty="0" smtClean="0">
              <a:latin typeface="Arial Narrow" panose="020B0606020202030204" pitchFamily="34" charset="0"/>
            </a:rPr>
            <a:t>communauté</a:t>
          </a:r>
          <a:endParaRPr lang="fr-FR" sz="1300" b="0" spc="-10" baseline="0" dirty="0">
            <a:latin typeface="Arial Narrow" panose="020B0606020202030204" pitchFamily="34" charset="0"/>
          </a:endParaRPr>
        </a:p>
      </dgm:t>
    </dgm:pt>
    <dgm:pt modelId="{ED5383E5-4B08-4AF0-A716-B00CDDF391EB}" type="parTrans" cxnId="{20A54124-ED7A-4AA6-AC24-967252521210}">
      <dgm:prSet/>
      <dgm:spPr/>
      <dgm:t>
        <a:bodyPr/>
        <a:lstStyle/>
        <a:p>
          <a:endParaRPr lang="fr-FR"/>
        </a:p>
      </dgm:t>
    </dgm:pt>
    <dgm:pt modelId="{C6045095-AAC5-4CEB-A82F-7201ABF10E26}" type="sibTrans" cxnId="{20A54124-ED7A-4AA6-AC24-967252521210}">
      <dgm:prSet/>
      <dgm:spPr/>
      <dgm:t>
        <a:bodyPr/>
        <a:lstStyle/>
        <a:p>
          <a:endParaRPr lang="fr-FR"/>
        </a:p>
      </dgm:t>
    </dgm:pt>
    <dgm:pt modelId="{48056EAE-D1B9-4DEE-9732-7A0993DF6825}">
      <dgm:prSet phldrT="[Texte]" custT="1"/>
      <dgm:spPr/>
      <dgm:t>
        <a:bodyPr/>
        <a:lstStyle/>
        <a:p>
          <a:r>
            <a:rPr lang="fr-FR" sz="1300" b="0" dirty="0" smtClean="0">
              <a:latin typeface="Arial Narrow" panose="020B0606020202030204" pitchFamily="34" charset="0"/>
            </a:rPr>
            <a:t>Les proches</a:t>
          </a:r>
          <a:endParaRPr lang="fr-FR" sz="1300" b="0" dirty="0">
            <a:latin typeface="Arial Narrow" panose="020B0606020202030204" pitchFamily="34" charset="0"/>
          </a:endParaRPr>
        </a:p>
      </dgm:t>
    </dgm:pt>
    <dgm:pt modelId="{B713D917-6098-41AF-B1C8-AA540ECF5039}" type="parTrans" cxnId="{94EE2211-AFAC-4B17-B026-34178D643357}">
      <dgm:prSet/>
      <dgm:spPr/>
      <dgm:t>
        <a:bodyPr/>
        <a:lstStyle/>
        <a:p>
          <a:endParaRPr lang="fr-FR"/>
        </a:p>
      </dgm:t>
    </dgm:pt>
    <dgm:pt modelId="{1D906D06-0391-4B42-A8CF-04C00DF878FA}" type="sibTrans" cxnId="{94EE2211-AFAC-4B17-B026-34178D643357}">
      <dgm:prSet/>
      <dgm:spPr/>
      <dgm:t>
        <a:bodyPr/>
        <a:lstStyle/>
        <a:p>
          <a:endParaRPr lang="fr-FR"/>
        </a:p>
      </dgm:t>
    </dgm:pt>
    <dgm:pt modelId="{C59EF825-8BC6-4001-B17C-4FBDA634439C}" type="pres">
      <dgm:prSet presAssocID="{12BBDC53-C2FB-4C2B-B831-C9D75AB069B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911FA4-4598-4F9D-9DCA-B76223E603B6}" type="pres">
      <dgm:prSet presAssocID="{95BD67F5-5EA4-493E-8657-98E94ADF6FC1}" presName="centerShape" presStyleLbl="node0" presStyleIdx="0" presStyleCnt="1"/>
      <dgm:spPr/>
      <dgm:t>
        <a:bodyPr/>
        <a:lstStyle/>
        <a:p>
          <a:endParaRPr lang="fr-FR"/>
        </a:p>
      </dgm:t>
    </dgm:pt>
    <dgm:pt modelId="{06C6F4E9-DAA8-4D15-99BD-8C0BB6C70412}" type="pres">
      <dgm:prSet presAssocID="{DD56A3A3-074F-404D-A483-32E03A7AF7AC}" presName="parTrans" presStyleLbl="sibTrans2D1" presStyleIdx="0" presStyleCnt="4"/>
      <dgm:spPr/>
      <dgm:t>
        <a:bodyPr/>
        <a:lstStyle/>
        <a:p>
          <a:endParaRPr lang="fr-FR"/>
        </a:p>
      </dgm:t>
    </dgm:pt>
    <dgm:pt modelId="{1E4A30EC-AC76-47CE-A781-13F2921B4A14}" type="pres">
      <dgm:prSet presAssocID="{DD56A3A3-074F-404D-A483-32E03A7AF7AC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3E82B7AE-EEF7-4F8A-B02D-A069111D5999}" type="pres">
      <dgm:prSet presAssocID="{07E18C54-98FD-45B7-A43A-825B53D1A71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7A87EB-4163-4236-A287-D997AE0656AF}" type="pres">
      <dgm:prSet presAssocID="{D40F0D63-9F9C-4DDA-B469-4F5037B4D56E}" presName="parTrans" presStyleLbl="sibTrans2D1" presStyleIdx="1" presStyleCnt="4"/>
      <dgm:spPr/>
      <dgm:t>
        <a:bodyPr/>
        <a:lstStyle/>
        <a:p>
          <a:endParaRPr lang="fr-FR"/>
        </a:p>
      </dgm:t>
    </dgm:pt>
    <dgm:pt modelId="{53450980-A6F1-452B-83DC-8B71C5802A64}" type="pres">
      <dgm:prSet presAssocID="{D40F0D63-9F9C-4DDA-B469-4F5037B4D56E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85B760BE-1C15-4BF1-A97B-C8E80B6E9367}" type="pres">
      <dgm:prSet presAssocID="{8DCCACAF-C70B-44B4-BE17-CAAAE4272D6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37D3FAF-7AC5-46FE-B911-ABC20820E90C}" type="pres">
      <dgm:prSet presAssocID="{ED5383E5-4B08-4AF0-A716-B00CDDF391EB}" presName="parTrans" presStyleLbl="sibTrans2D1" presStyleIdx="2" presStyleCnt="4"/>
      <dgm:spPr/>
      <dgm:t>
        <a:bodyPr/>
        <a:lstStyle/>
        <a:p>
          <a:endParaRPr lang="fr-FR"/>
        </a:p>
      </dgm:t>
    </dgm:pt>
    <dgm:pt modelId="{89C8BD45-D9C6-47A3-A645-6BF5D8DF195D}" type="pres">
      <dgm:prSet presAssocID="{ED5383E5-4B08-4AF0-A716-B00CDDF391EB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E74D8BF1-5195-45FC-8FDC-BF8B4ACB7EA3}" type="pres">
      <dgm:prSet presAssocID="{E7EB4B6E-20D1-4B59-9C94-3EF55F07A2F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A6257C-E9DC-4C19-8AB0-9692D734FEF7}" type="pres">
      <dgm:prSet presAssocID="{B713D917-6098-41AF-B1C8-AA540ECF5039}" presName="parTrans" presStyleLbl="sibTrans2D1" presStyleIdx="3" presStyleCnt="4"/>
      <dgm:spPr/>
      <dgm:t>
        <a:bodyPr/>
        <a:lstStyle/>
        <a:p>
          <a:endParaRPr lang="fr-FR"/>
        </a:p>
      </dgm:t>
    </dgm:pt>
    <dgm:pt modelId="{2894434A-C6F3-4E45-A06B-694DBFBA2697}" type="pres">
      <dgm:prSet presAssocID="{B713D917-6098-41AF-B1C8-AA540ECF5039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3A5BB8A2-B86B-4A91-A6FF-E23B2B15398D}" type="pres">
      <dgm:prSet presAssocID="{48056EAE-D1B9-4DEE-9732-7A0993DF682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18175C6-DB60-4C28-818F-BBD56061A4AE}" type="presOf" srcId="{8DCCACAF-C70B-44B4-BE17-CAAAE4272D62}" destId="{85B760BE-1C15-4BF1-A97B-C8E80B6E9367}" srcOrd="0" destOrd="0" presId="urn:microsoft.com/office/officeart/2005/8/layout/radial5"/>
    <dgm:cxn modelId="{3C4D52FB-4F73-468B-A6FE-997BA8639E1F}" srcId="{95BD67F5-5EA4-493E-8657-98E94ADF6FC1}" destId="{07E18C54-98FD-45B7-A43A-825B53D1A714}" srcOrd="0" destOrd="0" parTransId="{DD56A3A3-074F-404D-A483-32E03A7AF7AC}" sibTransId="{F05CBF6C-6A68-4D1A-A7E4-46927291D5F8}"/>
    <dgm:cxn modelId="{20A54124-ED7A-4AA6-AC24-967252521210}" srcId="{95BD67F5-5EA4-493E-8657-98E94ADF6FC1}" destId="{E7EB4B6E-20D1-4B59-9C94-3EF55F07A2FB}" srcOrd="2" destOrd="0" parTransId="{ED5383E5-4B08-4AF0-A716-B00CDDF391EB}" sibTransId="{C6045095-AAC5-4CEB-A82F-7201ABF10E26}"/>
    <dgm:cxn modelId="{2079E61A-0BF8-46F0-9FF5-2ED3D299BB4B}" type="presOf" srcId="{E7EB4B6E-20D1-4B59-9C94-3EF55F07A2FB}" destId="{E74D8BF1-5195-45FC-8FDC-BF8B4ACB7EA3}" srcOrd="0" destOrd="0" presId="urn:microsoft.com/office/officeart/2005/8/layout/radial5"/>
    <dgm:cxn modelId="{840F26B3-98DF-49F8-BB9F-0D461E664FF6}" type="presOf" srcId="{07E18C54-98FD-45B7-A43A-825B53D1A714}" destId="{3E82B7AE-EEF7-4F8A-B02D-A069111D5999}" srcOrd="0" destOrd="0" presId="urn:microsoft.com/office/officeart/2005/8/layout/radial5"/>
    <dgm:cxn modelId="{74346DDA-759D-4137-8840-17908C74C5B1}" type="presOf" srcId="{DD56A3A3-074F-404D-A483-32E03A7AF7AC}" destId="{06C6F4E9-DAA8-4D15-99BD-8C0BB6C70412}" srcOrd="0" destOrd="0" presId="urn:microsoft.com/office/officeart/2005/8/layout/radial5"/>
    <dgm:cxn modelId="{94EE2211-AFAC-4B17-B026-34178D643357}" srcId="{95BD67F5-5EA4-493E-8657-98E94ADF6FC1}" destId="{48056EAE-D1B9-4DEE-9732-7A0993DF6825}" srcOrd="3" destOrd="0" parTransId="{B713D917-6098-41AF-B1C8-AA540ECF5039}" sibTransId="{1D906D06-0391-4B42-A8CF-04C00DF878FA}"/>
    <dgm:cxn modelId="{91EE3B56-833F-4D07-810E-26BA11680B5E}" srcId="{95BD67F5-5EA4-493E-8657-98E94ADF6FC1}" destId="{8DCCACAF-C70B-44B4-BE17-CAAAE4272D62}" srcOrd="1" destOrd="0" parTransId="{D40F0D63-9F9C-4DDA-B469-4F5037B4D56E}" sibTransId="{85DF7B78-FD8D-4812-9BF6-82683D419669}"/>
    <dgm:cxn modelId="{6C7E9D5D-01BA-4795-A13F-5D7A96922AB7}" srcId="{12BBDC53-C2FB-4C2B-B831-C9D75AB069BC}" destId="{95BD67F5-5EA4-493E-8657-98E94ADF6FC1}" srcOrd="0" destOrd="0" parTransId="{FA293FF6-F79B-40F1-9E91-0EB3727CAF96}" sibTransId="{582767A0-E4A1-4EFD-BF01-8BF9BA4D45C1}"/>
    <dgm:cxn modelId="{E1AB2CC3-5936-4C82-B7CE-978D2A538F05}" type="presOf" srcId="{D40F0D63-9F9C-4DDA-B469-4F5037B4D56E}" destId="{53450980-A6F1-452B-83DC-8B71C5802A64}" srcOrd="1" destOrd="0" presId="urn:microsoft.com/office/officeart/2005/8/layout/radial5"/>
    <dgm:cxn modelId="{331DCC25-BAC3-4BDD-82CB-CA3581F93BD7}" type="presOf" srcId="{B713D917-6098-41AF-B1C8-AA540ECF5039}" destId="{2894434A-C6F3-4E45-A06B-694DBFBA2697}" srcOrd="1" destOrd="0" presId="urn:microsoft.com/office/officeart/2005/8/layout/radial5"/>
    <dgm:cxn modelId="{965D529D-FFD9-45E7-89E5-A3DBA77B9504}" type="presOf" srcId="{DD56A3A3-074F-404D-A483-32E03A7AF7AC}" destId="{1E4A30EC-AC76-47CE-A781-13F2921B4A14}" srcOrd="1" destOrd="0" presId="urn:microsoft.com/office/officeart/2005/8/layout/radial5"/>
    <dgm:cxn modelId="{DC8C999C-318E-425D-A6DA-94CE5879D0BE}" type="presOf" srcId="{95BD67F5-5EA4-493E-8657-98E94ADF6FC1}" destId="{4C911FA4-4598-4F9D-9DCA-B76223E603B6}" srcOrd="0" destOrd="0" presId="urn:microsoft.com/office/officeart/2005/8/layout/radial5"/>
    <dgm:cxn modelId="{641BCBDE-C2DE-4F65-A42E-4D039C133CD2}" type="presOf" srcId="{D40F0D63-9F9C-4DDA-B469-4F5037B4D56E}" destId="{B87A87EB-4163-4236-A287-D997AE0656AF}" srcOrd="0" destOrd="0" presId="urn:microsoft.com/office/officeart/2005/8/layout/radial5"/>
    <dgm:cxn modelId="{5179F01B-00E7-49BE-9309-B10897E2AC0A}" type="presOf" srcId="{48056EAE-D1B9-4DEE-9732-7A0993DF6825}" destId="{3A5BB8A2-B86B-4A91-A6FF-E23B2B15398D}" srcOrd="0" destOrd="0" presId="urn:microsoft.com/office/officeart/2005/8/layout/radial5"/>
    <dgm:cxn modelId="{313465CB-B408-4DDB-9878-2040A96C67B2}" type="presOf" srcId="{B713D917-6098-41AF-B1C8-AA540ECF5039}" destId="{E7A6257C-E9DC-4C19-8AB0-9692D734FEF7}" srcOrd="0" destOrd="0" presId="urn:microsoft.com/office/officeart/2005/8/layout/radial5"/>
    <dgm:cxn modelId="{84797CCF-2083-4705-B475-35761EB34131}" type="presOf" srcId="{12BBDC53-C2FB-4C2B-B831-C9D75AB069BC}" destId="{C59EF825-8BC6-4001-B17C-4FBDA634439C}" srcOrd="0" destOrd="0" presId="urn:microsoft.com/office/officeart/2005/8/layout/radial5"/>
    <dgm:cxn modelId="{50E3F1A5-E624-4AD7-BE8A-A96674C5D3E7}" type="presOf" srcId="{ED5383E5-4B08-4AF0-A716-B00CDDF391EB}" destId="{C37D3FAF-7AC5-46FE-B911-ABC20820E90C}" srcOrd="0" destOrd="0" presId="urn:microsoft.com/office/officeart/2005/8/layout/radial5"/>
    <dgm:cxn modelId="{AF7D00FA-8613-4B15-A4ED-BD1778BEBFFF}" type="presOf" srcId="{ED5383E5-4B08-4AF0-A716-B00CDDF391EB}" destId="{89C8BD45-D9C6-47A3-A645-6BF5D8DF195D}" srcOrd="1" destOrd="0" presId="urn:microsoft.com/office/officeart/2005/8/layout/radial5"/>
    <dgm:cxn modelId="{192FC646-2A28-4416-A6B5-A6FCA2A076D3}" type="presParOf" srcId="{C59EF825-8BC6-4001-B17C-4FBDA634439C}" destId="{4C911FA4-4598-4F9D-9DCA-B76223E603B6}" srcOrd="0" destOrd="0" presId="urn:microsoft.com/office/officeart/2005/8/layout/radial5"/>
    <dgm:cxn modelId="{C09A9844-5876-4E46-889F-78590751AA69}" type="presParOf" srcId="{C59EF825-8BC6-4001-B17C-4FBDA634439C}" destId="{06C6F4E9-DAA8-4D15-99BD-8C0BB6C70412}" srcOrd="1" destOrd="0" presId="urn:microsoft.com/office/officeart/2005/8/layout/radial5"/>
    <dgm:cxn modelId="{9753AF8F-0F4F-4D9D-826A-4597C977D2BC}" type="presParOf" srcId="{06C6F4E9-DAA8-4D15-99BD-8C0BB6C70412}" destId="{1E4A30EC-AC76-47CE-A781-13F2921B4A14}" srcOrd="0" destOrd="0" presId="urn:microsoft.com/office/officeart/2005/8/layout/radial5"/>
    <dgm:cxn modelId="{63E6B08C-1136-4BF8-A85C-A835ED1B2C8F}" type="presParOf" srcId="{C59EF825-8BC6-4001-B17C-4FBDA634439C}" destId="{3E82B7AE-EEF7-4F8A-B02D-A069111D5999}" srcOrd="2" destOrd="0" presId="urn:microsoft.com/office/officeart/2005/8/layout/radial5"/>
    <dgm:cxn modelId="{4797B833-39AA-4DE9-9426-CBD754FA7832}" type="presParOf" srcId="{C59EF825-8BC6-4001-B17C-4FBDA634439C}" destId="{B87A87EB-4163-4236-A287-D997AE0656AF}" srcOrd="3" destOrd="0" presId="urn:microsoft.com/office/officeart/2005/8/layout/radial5"/>
    <dgm:cxn modelId="{7E0F0CED-8651-4A9E-A251-A33A9ADF793D}" type="presParOf" srcId="{B87A87EB-4163-4236-A287-D997AE0656AF}" destId="{53450980-A6F1-452B-83DC-8B71C5802A64}" srcOrd="0" destOrd="0" presId="urn:microsoft.com/office/officeart/2005/8/layout/radial5"/>
    <dgm:cxn modelId="{AA34E64B-0971-46F3-9168-3C4048673098}" type="presParOf" srcId="{C59EF825-8BC6-4001-B17C-4FBDA634439C}" destId="{85B760BE-1C15-4BF1-A97B-C8E80B6E9367}" srcOrd="4" destOrd="0" presId="urn:microsoft.com/office/officeart/2005/8/layout/radial5"/>
    <dgm:cxn modelId="{1C22C90C-DB72-4AE5-9548-66E2D50213B3}" type="presParOf" srcId="{C59EF825-8BC6-4001-B17C-4FBDA634439C}" destId="{C37D3FAF-7AC5-46FE-B911-ABC20820E90C}" srcOrd="5" destOrd="0" presId="urn:microsoft.com/office/officeart/2005/8/layout/radial5"/>
    <dgm:cxn modelId="{97633B5B-9C58-4139-957C-313619288222}" type="presParOf" srcId="{C37D3FAF-7AC5-46FE-B911-ABC20820E90C}" destId="{89C8BD45-D9C6-47A3-A645-6BF5D8DF195D}" srcOrd="0" destOrd="0" presId="urn:microsoft.com/office/officeart/2005/8/layout/radial5"/>
    <dgm:cxn modelId="{8DFA593B-3EB7-4794-8E94-DF39CB60BCEF}" type="presParOf" srcId="{C59EF825-8BC6-4001-B17C-4FBDA634439C}" destId="{E74D8BF1-5195-45FC-8FDC-BF8B4ACB7EA3}" srcOrd="6" destOrd="0" presId="urn:microsoft.com/office/officeart/2005/8/layout/radial5"/>
    <dgm:cxn modelId="{A51E9001-742A-41E9-8992-B9B58E49CCFF}" type="presParOf" srcId="{C59EF825-8BC6-4001-B17C-4FBDA634439C}" destId="{E7A6257C-E9DC-4C19-8AB0-9692D734FEF7}" srcOrd="7" destOrd="0" presId="urn:microsoft.com/office/officeart/2005/8/layout/radial5"/>
    <dgm:cxn modelId="{E8F2C53D-1FBE-4C8C-96B3-5686E8BCF421}" type="presParOf" srcId="{E7A6257C-E9DC-4C19-8AB0-9692D734FEF7}" destId="{2894434A-C6F3-4E45-A06B-694DBFBA2697}" srcOrd="0" destOrd="0" presId="urn:microsoft.com/office/officeart/2005/8/layout/radial5"/>
    <dgm:cxn modelId="{CEBA789C-CF49-49C8-839A-727BEB7363DB}" type="presParOf" srcId="{C59EF825-8BC6-4001-B17C-4FBDA634439C}" destId="{3A5BB8A2-B86B-4A91-A6FF-E23B2B15398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11FA4-4598-4F9D-9DCA-B76223E603B6}">
      <dsp:nvSpPr>
        <dsp:cNvPr id="0" name=""/>
        <dsp:cNvSpPr/>
      </dsp:nvSpPr>
      <dsp:spPr>
        <a:xfrm>
          <a:off x="2979058" y="1810261"/>
          <a:ext cx="1290011" cy="129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300" b="0" kern="1200" dirty="0" smtClean="0">
              <a:latin typeface="Arial Narrow" panose="020B0606020202030204" pitchFamily="34" charset="0"/>
            </a:rPr>
            <a:t>La personne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300" b="0" kern="1200" dirty="0" smtClean="0">
              <a:latin typeface="Arial Narrow" panose="020B0606020202030204" pitchFamily="34" charset="0"/>
            </a:rPr>
            <a:t>hébergée</a:t>
          </a:r>
        </a:p>
      </dsp:txBody>
      <dsp:txXfrm>
        <a:off x="3167976" y="1999179"/>
        <a:ext cx="912175" cy="912175"/>
      </dsp:txXfrm>
    </dsp:sp>
    <dsp:sp modelId="{06C6F4E9-DAA8-4D15-99BD-8C0BB6C70412}">
      <dsp:nvSpPr>
        <dsp:cNvPr id="0" name=""/>
        <dsp:cNvSpPr/>
      </dsp:nvSpPr>
      <dsp:spPr>
        <a:xfrm rot="16200000">
          <a:off x="3487173" y="1340423"/>
          <a:ext cx="273781" cy="4386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3528240" y="1469211"/>
        <a:ext cx="191647" cy="263161"/>
      </dsp:txXfrm>
    </dsp:sp>
    <dsp:sp modelId="{3E82B7AE-EEF7-4F8A-B02D-A069111D5999}">
      <dsp:nvSpPr>
        <dsp:cNvPr id="0" name=""/>
        <dsp:cNvSpPr/>
      </dsp:nvSpPr>
      <dsp:spPr>
        <a:xfrm>
          <a:off x="2979058" y="3682"/>
          <a:ext cx="1290011" cy="129001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b="0" kern="1200" dirty="0" smtClean="0">
              <a:latin typeface="Arial Narrow" panose="020B0606020202030204" pitchFamily="34" charset="0"/>
            </a:rPr>
            <a:t>Les prestataires de services</a:t>
          </a:r>
          <a:endParaRPr lang="fr-FR" sz="1300" b="0" kern="1200" dirty="0">
            <a:latin typeface="Arial Narrow" panose="020B0606020202030204" pitchFamily="34" charset="0"/>
          </a:endParaRPr>
        </a:p>
      </dsp:txBody>
      <dsp:txXfrm>
        <a:off x="3167976" y="192600"/>
        <a:ext cx="912175" cy="912175"/>
      </dsp:txXfrm>
    </dsp:sp>
    <dsp:sp modelId="{B87A87EB-4163-4236-A287-D997AE0656AF}">
      <dsp:nvSpPr>
        <dsp:cNvPr id="0" name=""/>
        <dsp:cNvSpPr/>
      </dsp:nvSpPr>
      <dsp:spPr>
        <a:xfrm>
          <a:off x="4382714" y="2235965"/>
          <a:ext cx="273781" cy="4386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4382714" y="2323686"/>
        <a:ext cx="191647" cy="263161"/>
      </dsp:txXfrm>
    </dsp:sp>
    <dsp:sp modelId="{85B760BE-1C15-4BF1-A97B-C8E80B6E9367}">
      <dsp:nvSpPr>
        <dsp:cNvPr id="0" name=""/>
        <dsp:cNvSpPr/>
      </dsp:nvSpPr>
      <dsp:spPr>
        <a:xfrm>
          <a:off x="4785637" y="1810261"/>
          <a:ext cx="1290011" cy="12900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>
              <a:latin typeface="Arial Narrow" panose="020B0606020202030204" pitchFamily="34" charset="0"/>
            </a:rPr>
            <a:t>Le milieu de vie et de soins</a:t>
          </a:r>
          <a:endParaRPr lang="fr-FR" sz="1300" kern="1200" dirty="0">
            <a:latin typeface="Arial Narrow" panose="020B0606020202030204" pitchFamily="34" charset="0"/>
          </a:endParaRPr>
        </a:p>
      </dsp:txBody>
      <dsp:txXfrm>
        <a:off x="4974555" y="1999179"/>
        <a:ext cx="912175" cy="912175"/>
      </dsp:txXfrm>
    </dsp:sp>
    <dsp:sp modelId="{C37D3FAF-7AC5-46FE-B911-ABC20820E90C}">
      <dsp:nvSpPr>
        <dsp:cNvPr id="0" name=""/>
        <dsp:cNvSpPr/>
      </dsp:nvSpPr>
      <dsp:spPr>
        <a:xfrm rot="5400000">
          <a:off x="3487173" y="3131506"/>
          <a:ext cx="273781" cy="4386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3528240" y="3178160"/>
        <a:ext cx="191647" cy="263161"/>
      </dsp:txXfrm>
    </dsp:sp>
    <dsp:sp modelId="{E74D8BF1-5195-45FC-8FDC-BF8B4ACB7EA3}">
      <dsp:nvSpPr>
        <dsp:cNvPr id="0" name=""/>
        <dsp:cNvSpPr/>
      </dsp:nvSpPr>
      <dsp:spPr>
        <a:xfrm>
          <a:off x="2979058" y="3616840"/>
          <a:ext cx="1290011" cy="12900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b="0" kern="1200" dirty="0" smtClean="0">
              <a:latin typeface="Arial Narrow" panose="020B0606020202030204" pitchFamily="34" charset="0"/>
            </a:rPr>
            <a:t>La </a:t>
          </a:r>
          <a:r>
            <a:rPr lang="fr-FR" sz="1300" b="0" kern="1200" spc="-10" baseline="0" dirty="0" smtClean="0">
              <a:latin typeface="Arial Narrow" panose="020B0606020202030204" pitchFamily="34" charset="0"/>
            </a:rPr>
            <a:t>communauté</a:t>
          </a:r>
          <a:endParaRPr lang="fr-FR" sz="1300" b="0" kern="1200" spc="-10" baseline="0" dirty="0">
            <a:latin typeface="Arial Narrow" panose="020B0606020202030204" pitchFamily="34" charset="0"/>
          </a:endParaRPr>
        </a:p>
      </dsp:txBody>
      <dsp:txXfrm>
        <a:off x="3167976" y="3805758"/>
        <a:ext cx="912175" cy="912175"/>
      </dsp:txXfrm>
    </dsp:sp>
    <dsp:sp modelId="{E7A6257C-E9DC-4C19-8AB0-9692D734FEF7}">
      <dsp:nvSpPr>
        <dsp:cNvPr id="0" name=""/>
        <dsp:cNvSpPr/>
      </dsp:nvSpPr>
      <dsp:spPr>
        <a:xfrm rot="10800000">
          <a:off x="2591632" y="2235965"/>
          <a:ext cx="273781" cy="4386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 rot="10800000">
        <a:off x="2673766" y="2323686"/>
        <a:ext cx="191647" cy="263161"/>
      </dsp:txXfrm>
    </dsp:sp>
    <dsp:sp modelId="{3A5BB8A2-B86B-4A91-A6FF-E23B2B15398D}">
      <dsp:nvSpPr>
        <dsp:cNvPr id="0" name=""/>
        <dsp:cNvSpPr/>
      </dsp:nvSpPr>
      <dsp:spPr>
        <a:xfrm>
          <a:off x="1172479" y="1810261"/>
          <a:ext cx="1290011" cy="129001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b="0" kern="1200" dirty="0" smtClean="0">
              <a:latin typeface="Arial Narrow" panose="020B0606020202030204" pitchFamily="34" charset="0"/>
            </a:rPr>
            <a:t>Les proches</a:t>
          </a:r>
          <a:endParaRPr lang="fr-FR" sz="1300" b="0" kern="1200" dirty="0">
            <a:latin typeface="Arial Narrow" panose="020B0606020202030204" pitchFamily="34" charset="0"/>
          </a:endParaRPr>
        </a:p>
      </dsp:txBody>
      <dsp:txXfrm>
        <a:off x="1361397" y="1999179"/>
        <a:ext cx="912175" cy="912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68D6F-EB1C-4F66-AA55-39CF7959B818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D648D-4775-41FE-8B1A-D571870134E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544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D648D-4775-41FE-8B1A-D571870134E3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8337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D648D-4775-41FE-8B1A-D571870134E3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8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D648D-4775-41FE-8B1A-D571870134E3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5914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0" y="3573016"/>
            <a:ext cx="4320480" cy="237626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0" y="404663"/>
            <a:ext cx="4320480" cy="2736999"/>
          </a:xfrm>
          <a:prstGeom prst="rect">
            <a:avLst/>
          </a:prstGeom>
        </p:spPr>
        <p:txBody>
          <a:bodyPr lIns="0" tIns="0" rIns="0" bIns="0" anchor="ctr" anchorCtr="1"/>
          <a:lstStyle>
            <a:lvl1pPr algn="l"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7940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654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5840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3668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9469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97070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8533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598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2675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2734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312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684213" y="0"/>
            <a:ext cx="8459787" cy="1350000"/>
          </a:xfrm>
          <a:prstGeom prst="rect">
            <a:avLst/>
          </a:prstGeom>
          <a:solidFill>
            <a:srgbClr val="E5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>
              <a:solidFill>
                <a:srgbClr val="E55B12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3" y="274638"/>
            <a:ext cx="8065591" cy="99412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088" y="1600201"/>
            <a:ext cx="8066087" cy="4421088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>
                <a:srgbClr val="004796"/>
              </a:buClr>
              <a:buFont typeface="Wingdings" panose="05000000000000000000" pitchFamily="2" charset="2"/>
              <a:buChar char="§"/>
              <a:defRPr sz="2800"/>
            </a:lvl1pPr>
            <a:lvl2pPr marL="7429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pic>
        <p:nvPicPr>
          <p:cNvPr id="9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6113463"/>
            <a:ext cx="15970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27788"/>
            <a:ext cx="684213" cy="261610"/>
          </a:xfrm>
          <a:prstGeom prst="rect">
            <a:avLst/>
          </a:prstGeom>
          <a:solidFill>
            <a:srgbClr val="004796"/>
          </a:solidFill>
        </p:spPr>
        <p:txBody>
          <a:bodyPr wrap="square">
            <a:spAutoFit/>
          </a:bodyPr>
          <a:lstStyle/>
          <a:p>
            <a:pPr algn="r"/>
            <a:fld id="{AE4C273B-9DDE-404A-8294-F4C425AE9C0F}" type="slidenum">
              <a:rPr lang="fr-CA" sz="11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‹N°›</a:t>
            </a:fld>
            <a:endParaRPr lang="fr-CA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-1" y="1"/>
            <a:ext cx="684213" cy="270000"/>
          </a:xfrm>
          <a:prstGeom prst="rect">
            <a:avLst/>
          </a:prstGeom>
          <a:solidFill>
            <a:srgbClr val="4ABD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-1" y="270001"/>
            <a:ext cx="684213" cy="270000"/>
          </a:xfrm>
          <a:prstGeom prst="rect">
            <a:avLst/>
          </a:prstGeom>
          <a:solidFill>
            <a:srgbClr val="E5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7" name="Rectangle 16"/>
          <p:cNvSpPr/>
          <p:nvPr userDrawn="1"/>
        </p:nvSpPr>
        <p:spPr>
          <a:xfrm>
            <a:off x="-1" y="540001"/>
            <a:ext cx="684213" cy="270000"/>
          </a:xfrm>
          <a:prstGeom prst="rect">
            <a:avLst/>
          </a:prstGeom>
          <a:solidFill>
            <a:srgbClr val="94B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8" name="Rectangle 17"/>
          <p:cNvSpPr/>
          <p:nvPr userDrawn="1"/>
        </p:nvSpPr>
        <p:spPr>
          <a:xfrm>
            <a:off x="-1" y="810001"/>
            <a:ext cx="684213" cy="270000"/>
          </a:xfrm>
          <a:prstGeom prst="rect">
            <a:avLst/>
          </a:prstGeom>
          <a:solidFill>
            <a:srgbClr val="7536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9" name="Rectangle 18"/>
          <p:cNvSpPr/>
          <p:nvPr userDrawn="1"/>
        </p:nvSpPr>
        <p:spPr>
          <a:xfrm>
            <a:off x="-1" y="1080000"/>
            <a:ext cx="684213" cy="270000"/>
          </a:xfrm>
          <a:prstGeom prst="rect">
            <a:avLst/>
          </a:prstGeom>
          <a:solidFill>
            <a:srgbClr val="E5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34908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5816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4817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635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95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030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68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125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541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2852936"/>
            <a:ext cx="2133600" cy="365125"/>
          </a:xfrm>
          <a:prstGeom prst="rect">
            <a:avLst/>
          </a:prstGeom>
        </p:spPr>
        <p:txBody>
          <a:bodyPr/>
          <a:lstStyle/>
          <a:p>
            <a:fld id="{741BE60B-7D16-48DE-84CD-9591051C1279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127FF1-316C-4CFF-828D-BCF8D9BECD4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350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404813"/>
          </a:xfrm>
          <a:prstGeom prst="rect">
            <a:avLst/>
          </a:prstGeom>
          <a:solidFill>
            <a:srgbClr val="0047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8" name="ZoneTexte 9"/>
          <p:cNvSpPr txBox="1">
            <a:spLocks noChangeArrowheads="1"/>
          </p:cNvSpPr>
          <p:nvPr/>
        </p:nvSpPr>
        <p:spPr bwMode="auto">
          <a:xfrm>
            <a:off x="0" y="71438"/>
            <a:ext cx="914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CA" altLang="fr-FR" sz="1200" dirty="0" smtClean="0">
                <a:solidFill>
                  <a:schemeClr val="bg1"/>
                </a:solidFill>
                <a:latin typeface="Chaloult_Cond" panose="00000400000000000000" pitchFamily="2" charset="0"/>
              </a:rPr>
              <a:t>Centre intégré de santé et de services sociaux de Chaudière-Appalaches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427538" y="404813"/>
            <a:ext cx="4716462" cy="2736850"/>
          </a:xfrm>
          <a:prstGeom prst="rect">
            <a:avLst/>
          </a:prstGeom>
          <a:solidFill>
            <a:srgbClr val="E5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>
              <a:solidFill>
                <a:srgbClr val="E55B12"/>
              </a:solidFill>
            </a:endParaRPr>
          </a:p>
        </p:txBody>
      </p:sp>
      <p:pic>
        <p:nvPicPr>
          <p:cNvPr id="10" name="Image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434138"/>
            <a:ext cx="14112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55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7F3D-0BB0-42D4-ABED-6BCFEFF2E5A7}" type="datetimeFigureOut">
              <a:rPr lang="fr-CA" smtClean="0"/>
              <a:t>2023-05-17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B57E-16DB-4787-9D18-9D32C0BC925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377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7.xml"/><Relationship Id="rId7" Type="http://schemas.openxmlformats.org/officeDocument/2006/relationships/diagramLayout" Target="../diagrams/layout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diagramData" Target="../diagrams/data1.xml"/><Relationship Id="rId5" Type="http://schemas.openxmlformats.org/officeDocument/2006/relationships/notesSlide" Target="../notesSlides/notesSlide2.xml"/><Relationship Id="rId10" Type="http://schemas.microsoft.com/office/2007/relationships/diagramDrawing" Target="../diagrams/drawing1.xml"/><Relationship Id="rId4" Type="http://schemas.openxmlformats.org/officeDocument/2006/relationships/slideLayout" Target="../slideLayouts/slideLayout2.xml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6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4427984" y="3356992"/>
            <a:ext cx="4320480" cy="2592288"/>
          </a:xfrm>
        </p:spPr>
        <p:txBody>
          <a:bodyPr/>
          <a:lstStyle/>
          <a:p>
            <a:r>
              <a:rPr lang="fr-CA" sz="2000" i="1" dirty="0" smtClean="0">
                <a:latin typeface="Arial Narrow" panose="020B0606020202030204" pitchFamily="34" charset="0"/>
              </a:rPr>
              <a:t>Présenté par</a:t>
            </a:r>
            <a:br>
              <a:rPr lang="fr-CA" sz="2000" i="1" dirty="0" smtClean="0">
                <a:latin typeface="Arial Narrow" panose="020B0606020202030204" pitchFamily="34" charset="0"/>
              </a:rPr>
            </a:br>
            <a:r>
              <a:rPr lang="fr-CA" sz="2000" i="1" dirty="0" smtClean="0">
                <a:latin typeface="Arial Narrow" panose="020B0606020202030204" pitchFamily="34" charset="0"/>
              </a:rPr>
              <a:t>Marie-Claude Ruel</a:t>
            </a:r>
            <a:r>
              <a:rPr lang="fr-CA" sz="2000" i="1" dirty="0">
                <a:latin typeface="Arial Narrow" panose="020B0606020202030204" pitchFamily="34" charset="0"/>
              </a:rPr>
              <a:t>, </a:t>
            </a:r>
            <a:r>
              <a:rPr lang="fr-CA" sz="2000" i="1" dirty="0" smtClean="0">
                <a:latin typeface="Arial Narrow" panose="020B0606020202030204" pitchFamily="34" charset="0"/>
              </a:rPr>
              <a:t>conseillère cadre </a:t>
            </a:r>
            <a:r>
              <a:rPr lang="fr-CA" sz="2000" i="1" dirty="0">
                <a:latin typeface="Arial Narrow" panose="020B0606020202030204" pitchFamily="34" charset="0"/>
              </a:rPr>
              <a:t>à l’implantation de la politique d’hébergement et de soins et services de longue durée – volet </a:t>
            </a:r>
            <a:r>
              <a:rPr lang="fr-CA" sz="2000" i="1" dirty="0" smtClean="0">
                <a:latin typeface="Arial Narrow" panose="020B0606020202030204" pitchFamily="34" charset="0"/>
              </a:rPr>
              <a:t>RI-RTF</a:t>
            </a:r>
            <a:endParaRPr lang="fr-CA" sz="1200" i="1" dirty="0" smtClean="0">
              <a:latin typeface="Arial Narrow" panose="020B0606020202030204" pitchFamily="34" charset="0"/>
            </a:endParaRPr>
          </a:p>
          <a:p>
            <a:r>
              <a:rPr lang="fr-CA" sz="2000" i="1" dirty="0">
                <a:latin typeface="Arial Narrow" panose="020B0606020202030204" pitchFamily="34" charset="0"/>
              </a:rPr>
              <a:t>Direction du continuum de soutien à domicile et du partenariat </a:t>
            </a:r>
            <a:r>
              <a:rPr lang="fr-CA" sz="2000" i="1" dirty="0" smtClean="0">
                <a:latin typeface="Arial Narrow" panose="020B0606020202030204" pitchFamily="34" charset="0"/>
              </a:rPr>
              <a:t>communautaire SAPA </a:t>
            </a:r>
          </a:p>
          <a:p>
            <a:endParaRPr lang="fr-CA" sz="800" i="1" dirty="0">
              <a:latin typeface="Arial Narrow" panose="020B0606020202030204" pitchFamily="34" charset="0"/>
            </a:endParaRPr>
          </a:p>
          <a:p>
            <a:r>
              <a:rPr lang="fr-CA" sz="2000" i="1" dirty="0" smtClean="0">
                <a:latin typeface="Arial Narrow" panose="020B0606020202030204" pitchFamily="34" charset="0"/>
              </a:rPr>
              <a:t>Février 2023</a:t>
            </a:r>
            <a:endParaRPr lang="fr-CA" sz="2000" i="1" dirty="0">
              <a:latin typeface="Arial Narrow" panose="020B0606020202030204" pitchFamily="34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0" y="665167"/>
            <a:ext cx="4320480" cy="2215991"/>
          </a:xfrm>
        </p:spPr>
        <p:txBody>
          <a:bodyPr>
            <a:noAutofit/>
          </a:bodyPr>
          <a:lstStyle/>
          <a:p>
            <a:r>
              <a:rPr lang="fr-CA" sz="2800" b="1" dirty="0">
                <a:latin typeface="Arial Narrow" panose="020B0606020202030204" pitchFamily="34" charset="0"/>
              </a:rPr>
              <a:t>POLITIQUE D’HÉBERGEMENT ET DE SOINS ET SERVICES DE LONGUE DURÉE</a:t>
            </a:r>
          </a:p>
        </p:txBody>
      </p:sp>
    </p:spTree>
    <p:extLst>
      <p:ext uri="{BB962C8B-B14F-4D97-AF65-F5344CB8AC3E}">
        <p14:creationId xmlns:p14="http://schemas.microsoft.com/office/powerpoint/2010/main" val="99985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2771775" y="3500438"/>
            <a:ext cx="60483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ts val="1200"/>
              </a:spcBef>
              <a:spcAft>
                <a:spcPct val="0"/>
              </a:spcAft>
              <a:buFont typeface="Chaloult_Cond" pitchFamily="2" charset="0"/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ts val="1200"/>
              </a:spcBef>
              <a:spcAft>
                <a:spcPct val="0"/>
              </a:spcAft>
              <a:buFont typeface="Chaloult_Cond" pitchFamily="2" charset="0"/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ts val="1200"/>
              </a:spcBef>
              <a:spcAft>
                <a:spcPct val="0"/>
              </a:spcAft>
              <a:buFont typeface="Chaloult_Cond" pitchFamily="2" charset="0"/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ts val="1200"/>
              </a:spcBef>
              <a:spcAft>
                <a:spcPct val="0"/>
              </a:spcAft>
              <a:buFont typeface="Chaloult_Cond" pitchFamily="2" charset="0"/>
              <a:defRPr b="1" i="1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lvl="1" algn="r"/>
            <a:r>
              <a:rPr lang="fr-CA" altLang="fr-FR" sz="2400" i="0" dirty="0" smtClean="0"/>
              <a:t>QUESTIONS? </a:t>
            </a:r>
            <a:endParaRPr lang="fr-CA" altLang="fr-FR" sz="2400" i="0" dirty="0"/>
          </a:p>
        </p:txBody>
      </p:sp>
    </p:spTree>
    <p:extLst>
      <p:ext uri="{BB962C8B-B14F-4D97-AF65-F5344CB8AC3E}">
        <p14:creationId xmlns:p14="http://schemas.microsoft.com/office/powerpoint/2010/main" val="95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27088" y="404664"/>
            <a:ext cx="8065591" cy="994122"/>
          </a:xfrm>
        </p:spPr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VISÉE DE LA POLITIQUE</a:t>
            </a: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01093" y="1916832"/>
            <a:ext cx="8066087" cy="4853135"/>
          </a:xfrm>
        </p:spPr>
        <p:txBody>
          <a:bodyPr/>
          <a:lstStyle/>
          <a:p>
            <a:pPr marL="0" indent="0">
              <a:buNone/>
            </a:pPr>
            <a:r>
              <a:rPr lang="fr-CA" sz="2200" dirty="0">
                <a:latin typeface="Arial Narrow" panose="020B0606020202030204" pitchFamily="34" charset="0"/>
              </a:rPr>
              <a:t>La Politique d’hébergement et de soins de longue durée vise essentiellement à </a:t>
            </a:r>
            <a:r>
              <a:rPr lang="fr-CA" sz="2200" b="1" dirty="0">
                <a:latin typeface="Arial Narrow" panose="020B0606020202030204" pitchFamily="34" charset="0"/>
              </a:rPr>
              <a:t>guider</a:t>
            </a:r>
            <a:r>
              <a:rPr lang="fr-CA" sz="2200" dirty="0">
                <a:latin typeface="Arial Narrow" panose="020B0606020202030204" pitchFamily="34" charset="0"/>
              </a:rPr>
              <a:t> les milieux d’hébergement de longue durée (CHSLD, </a:t>
            </a:r>
            <a:r>
              <a:rPr lang="fr-CA" sz="2200" dirty="0" smtClean="0">
                <a:latin typeface="Arial Narrow" panose="020B0606020202030204" pitchFamily="34" charset="0"/>
              </a:rPr>
              <a:t>maisons </a:t>
            </a:r>
            <a:r>
              <a:rPr lang="fr-CA" sz="2200" dirty="0">
                <a:latin typeface="Arial Narrow" panose="020B0606020202030204" pitchFamily="34" charset="0"/>
              </a:rPr>
              <a:t>des aînés, maisons alternatives, ressources </a:t>
            </a:r>
            <a:r>
              <a:rPr lang="fr-CA" sz="2200" dirty="0" smtClean="0">
                <a:latin typeface="Arial Narrow" panose="020B0606020202030204" pitchFamily="34" charset="0"/>
              </a:rPr>
              <a:t>intermédiaires et ressources </a:t>
            </a:r>
            <a:r>
              <a:rPr lang="fr-CA" sz="2200" dirty="0">
                <a:latin typeface="Arial Narrow" panose="020B0606020202030204" pitchFamily="34" charset="0"/>
              </a:rPr>
              <a:t>de type familial) dans une </a:t>
            </a:r>
            <a:r>
              <a:rPr lang="fr-CA" sz="2200" b="1" dirty="0">
                <a:latin typeface="Arial Narrow" panose="020B0606020202030204" pitchFamily="34" charset="0"/>
              </a:rPr>
              <a:t>approche d’amélioration</a:t>
            </a:r>
            <a:r>
              <a:rPr lang="fr-CA" sz="2200" dirty="0">
                <a:latin typeface="Arial Narrow" panose="020B0606020202030204" pitchFamily="34" charset="0"/>
              </a:rPr>
              <a:t> </a:t>
            </a:r>
            <a:r>
              <a:rPr lang="fr-CA" sz="2200" b="1" dirty="0">
                <a:latin typeface="Arial Narrow" panose="020B0606020202030204" pitchFamily="34" charset="0"/>
              </a:rPr>
              <a:t>continue</a:t>
            </a:r>
            <a:r>
              <a:rPr lang="fr-CA" sz="2200" dirty="0">
                <a:latin typeface="Arial Narrow" panose="020B0606020202030204" pitchFamily="34" charset="0"/>
              </a:rPr>
              <a:t> de leurs services. </a:t>
            </a:r>
            <a:endParaRPr lang="fr-CA" sz="22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r-CA" sz="2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CA" sz="2200" dirty="0">
                <a:latin typeface="Arial Narrow" panose="020B0606020202030204" pitchFamily="34" charset="0"/>
              </a:rPr>
              <a:t>Il s’agit de </a:t>
            </a:r>
            <a:r>
              <a:rPr lang="fr-CA" sz="2200" b="1" dirty="0" smtClean="0">
                <a:latin typeface="Arial Narrow" panose="020B0606020202030204" pitchFamily="34" charset="0"/>
              </a:rPr>
              <a:t>diversifier</a:t>
            </a:r>
            <a:r>
              <a:rPr lang="fr-CA" sz="2200" dirty="0" smtClean="0">
                <a:latin typeface="Arial Narrow" panose="020B0606020202030204" pitchFamily="34" charset="0"/>
              </a:rPr>
              <a:t> </a:t>
            </a:r>
            <a:r>
              <a:rPr lang="fr-CA" sz="2200" b="1" dirty="0" smtClean="0">
                <a:latin typeface="Arial Narrow" panose="020B0606020202030204" pitchFamily="34" charset="0"/>
              </a:rPr>
              <a:t>les moyens </a:t>
            </a:r>
            <a:r>
              <a:rPr lang="fr-CA" sz="2200" dirty="0" smtClean="0">
                <a:latin typeface="Arial Narrow" panose="020B0606020202030204" pitchFamily="34" charset="0"/>
              </a:rPr>
              <a:t>pour s’adapter </a:t>
            </a:r>
            <a:r>
              <a:rPr lang="fr-CA" sz="2200" dirty="0">
                <a:latin typeface="Arial Narrow" panose="020B0606020202030204" pitchFamily="34" charset="0"/>
              </a:rPr>
              <a:t>encore davantage aux besoins des adultes hébergés ainsi qu’à la réalité des personnes proches aidantes </a:t>
            </a:r>
            <a:r>
              <a:rPr lang="fr-CA" sz="2200" dirty="0" smtClean="0">
                <a:latin typeface="Arial Narrow" panose="020B0606020202030204" pitchFamily="34" charset="0"/>
              </a:rPr>
              <a:t>en proposant des </a:t>
            </a:r>
            <a:r>
              <a:rPr lang="fr-CA" sz="2200" b="1" dirty="0" smtClean="0">
                <a:latin typeface="Arial Narrow" panose="020B0606020202030204" pitchFamily="34" charset="0"/>
              </a:rPr>
              <a:t>approches plus personnalisées et axées sur le partenariat communautaire, l’interdisciplinarité et l’autodétermination. </a:t>
            </a:r>
            <a:endParaRPr lang="fr-CA" sz="22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8894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27584" y="404664"/>
            <a:ext cx="8065591" cy="994122"/>
          </a:xfrm>
        </p:spPr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PORTÉE DE LA POLITIQUE </a:t>
            </a: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55576" y="1600201"/>
            <a:ext cx="8137599" cy="4421088"/>
          </a:xfrm>
        </p:spPr>
        <p:txBody>
          <a:bodyPr/>
          <a:lstStyle/>
          <a:p>
            <a:pPr marL="0" indent="0">
              <a:buNone/>
            </a:pPr>
            <a:r>
              <a:rPr lang="fr-CA" sz="2200" dirty="0" smtClean="0">
                <a:latin typeface="Arial Narrow" panose="020B0606020202030204" pitchFamily="34" charset="0"/>
              </a:rPr>
              <a:t>Les principes et les orientations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           de la Politique articulés autour de :</a:t>
            </a:r>
          </a:p>
          <a:p>
            <a:pPr marL="0" indent="0">
              <a:buNone/>
            </a:pPr>
            <a:endParaRPr lang="fr-CA" sz="24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CA" sz="2200" dirty="0" smtClean="0">
                <a:latin typeface="Arial Narrow" panose="020B0606020202030204" pitchFamily="34" charset="0"/>
              </a:rPr>
              <a:t>La </a:t>
            </a:r>
            <a:r>
              <a:rPr lang="fr-CA" sz="2200" dirty="0">
                <a:latin typeface="Arial Narrow" panose="020B0606020202030204" pitchFamily="34" charset="0"/>
              </a:rPr>
              <a:t>personne hébergée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A" sz="2200" dirty="0">
                <a:latin typeface="Arial Narrow" panose="020B0606020202030204" pitchFamily="34" charset="0"/>
              </a:rPr>
              <a:t>peut être </a:t>
            </a:r>
            <a:r>
              <a:rPr lang="fr-CA" sz="2200" dirty="0" smtClean="0">
                <a:latin typeface="Arial Narrow" panose="020B0606020202030204" pitchFamily="34" charset="0"/>
              </a:rPr>
              <a:t>un adulte aîné,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A" sz="2200" dirty="0" smtClean="0">
                <a:latin typeface="Arial Narrow" panose="020B0606020202030204" pitchFamily="34" charset="0"/>
              </a:rPr>
              <a:t>avec une déficience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intellectuelle ou physique,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vivant avec un trouble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neurocognitif majeur,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un trouble du spectre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de l’autisme, un problème de santé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mentale ou une dépendance. </a:t>
            </a:r>
            <a:endParaRPr lang="fr-CA" sz="2200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Diagramme 3"/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56583572"/>
              </p:ext>
            </p:extLst>
          </p:nvPr>
        </p:nvGraphicFramePr>
        <p:xfrm>
          <a:off x="2771800" y="1398786"/>
          <a:ext cx="7248128" cy="491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6527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28080" y="404664"/>
            <a:ext cx="8065591" cy="994122"/>
          </a:xfrm>
        </p:spPr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UNE VARIÉTÉ DE THÉMATIQUES</a:t>
            </a:r>
            <a:r>
              <a:rPr lang="fr-CA" dirty="0">
                <a:latin typeface="Arial Narrow" panose="020B0606020202030204" pitchFamily="34" charset="0"/>
              </a:rPr>
              <a:t/>
            </a:r>
            <a:br>
              <a:rPr lang="fr-CA" dirty="0">
                <a:latin typeface="Arial Narrow" panose="020B0606020202030204" pitchFamily="34" charset="0"/>
              </a:rPr>
            </a:b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7544" y="1124744"/>
            <a:ext cx="8066087" cy="4421088"/>
          </a:xfrm>
        </p:spPr>
        <p:txBody>
          <a:bodyPr/>
          <a:lstStyle/>
          <a:p>
            <a:pPr lvl="0"/>
            <a:endParaRPr lang="fr-CA" sz="1100" dirty="0" smtClean="0">
              <a:latin typeface="Arial Narrow" panose="020B0606020202030204" pitchFamily="34" charset="0"/>
            </a:endParaRPr>
          </a:p>
          <a:p>
            <a:r>
              <a:rPr lang="fr-CA" sz="2200" dirty="0" smtClean="0">
                <a:latin typeface="Arial Narrow" panose="020B0606020202030204" pitchFamily="34" charset="0"/>
              </a:rPr>
              <a:t>Soutien </a:t>
            </a:r>
            <a:r>
              <a:rPr lang="fr-CA" sz="2200" dirty="0">
                <a:latin typeface="Arial Narrow" panose="020B0606020202030204" pitchFamily="34" charset="0"/>
              </a:rPr>
              <a:t>à la personne hébergée </a:t>
            </a:r>
            <a:r>
              <a:rPr lang="fr-CA" sz="2200" dirty="0" smtClean="0">
                <a:latin typeface="Arial Narrow" panose="020B0606020202030204" pitchFamily="34" charset="0"/>
              </a:rPr>
              <a:t/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et ses </a:t>
            </a:r>
            <a:r>
              <a:rPr lang="fr-CA" sz="2200" dirty="0">
                <a:latin typeface="Arial Narrow" panose="020B0606020202030204" pitchFamily="34" charset="0"/>
              </a:rPr>
              <a:t>proches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Accès aux </a:t>
            </a:r>
            <a:r>
              <a:rPr lang="fr-CA" sz="2200" dirty="0" smtClean="0">
                <a:latin typeface="Arial Narrow" panose="020B0606020202030204" pitchFamily="34" charset="0"/>
              </a:rPr>
              <a:t>technologies/socialisation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à </a:t>
            </a:r>
            <a:r>
              <a:rPr lang="fr-CA" sz="2200" dirty="0">
                <a:latin typeface="Arial Narrow" panose="020B0606020202030204" pitchFamily="34" charset="0"/>
              </a:rPr>
              <a:t>distance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Activités stimulantes répondant aux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goûts et intérêts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Identification et implication des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personnes significatives/visites/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préservation du lien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Diversité sexuelle et intimité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Participation sociale 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Repas et menus variés/atmosphère/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respect des goûts</a:t>
            </a:r>
          </a:p>
          <a:p>
            <a:pPr lvl="0"/>
            <a:r>
              <a:rPr lang="fr-CA" sz="2200" dirty="0" smtClean="0">
                <a:latin typeface="Arial Narrow" panose="020B0606020202030204" pitchFamily="34" charset="0"/>
              </a:rPr>
              <a:t>Deuil</a:t>
            </a:r>
            <a:endParaRPr lang="fr-CA" sz="2200" dirty="0"/>
          </a:p>
        </p:txBody>
      </p:sp>
      <p:sp>
        <p:nvSpPr>
          <p:cNvPr id="5" name="Espace réservé du contenu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75215" y="1124744"/>
            <a:ext cx="4139952" cy="4421088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4796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CA" sz="1100" dirty="0" smtClean="0">
              <a:latin typeface="Arial Narrow" panose="020B0606020202030204" pitchFamily="34" charset="0"/>
            </a:endParaRPr>
          </a:p>
          <a:p>
            <a:r>
              <a:rPr lang="fr-CA" sz="2200" dirty="0" smtClean="0">
                <a:latin typeface="Arial Narrow" panose="020B0606020202030204" pitchFamily="34" charset="0"/>
              </a:rPr>
              <a:t>Formation continue/développement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des compétences/outils 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M</a:t>
            </a:r>
            <a:r>
              <a:rPr lang="fr-CA" sz="2200" dirty="0" smtClean="0">
                <a:latin typeface="Arial Narrow" panose="020B0606020202030204" pitchFamily="34" charset="0"/>
              </a:rPr>
              <a:t>eilleures pratiques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Accompagnement/mentorat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Approche du milieu de vie 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Satisfaction usager et ses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proches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Partenariat avec la communauté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Environnements physiques </a:t>
            </a:r>
            <a:br>
              <a:rPr lang="fr-CA" sz="2200" dirty="0" smtClean="0">
                <a:latin typeface="Arial Narrow" panose="020B0606020202030204" pitchFamily="34" charset="0"/>
              </a:rPr>
            </a:br>
            <a:r>
              <a:rPr lang="fr-CA" sz="2200" dirty="0" smtClean="0">
                <a:latin typeface="Arial Narrow" panose="020B0606020202030204" pitchFamily="34" charset="0"/>
              </a:rPr>
              <a:t>adaptés 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Mesures de protection </a:t>
            </a:r>
            <a:br>
              <a:rPr lang="fr-CA" sz="2200" dirty="0">
                <a:latin typeface="Arial Narrow" panose="020B0606020202030204" pitchFamily="34" charset="0"/>
              </a:rPr>
            </a:br>
            <a:r>
              <a:rPr lang="fr-CA" sz="2200" dirty="0">
                <a:latin typeface="Arial Narrow" panose="020B0606020202030204" pitchFamily="34" charset="0"/>
              </a:rPr>
              <a:t>et de contrôle des infections</a:t>
            </a:r>
          </a:p>
          <a:p>
            <a:endParaRPr lang="fr-CA" sz="2200" dirty="0" smtClean="0">
              <a:latin typeface="Arial Narrow" panose="020B0606020202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101009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15480" y="404664"/>
            <a:ext cx="8065591" cy="994122"/>
          </a:xfrm>
        </p:spPr>
        <p:txBody>
          <a:bodyPr/>
          <a:lstStyle/>
          <a:p>
            <a:r>
              <a:rPr lang="fr-CA" b="1" dirty="0">
                <a:latin typeface="Arial Narrow" panose="020B0606020202030204" pitchFamily="34" charset="0"/>
              </a:rPr>
              <a:t>DES MILIEUX DE VIE QUI NOUS RESSEMBLENT!</a:t>
            </a:r>
            <a:r>
              <a:rPr lang="fr-CA" dirty="0">
                <a:latin typeface="Arial Narrow" panose="020B0606020202030204" pitchFamily="34" charset="0"/>
              </a:rPr>
              <a:t/>
            </a:r>
            <a:br>
              <a:rPr lang="fr-CA" dirty="0">
                <a:latin typeface="Arial Narrow" panose="020B0606020202030204" pitchFamily="34" charset="0"/>
              </a:rPr>
            </a:br>
            <a:r>
              <a:rPr lang="fr-CA" b="1" dirty="0" smtClean="0">
                <a:latin typeface="Arial Narrow" panose="020B0606020202030204" pitchFamily="34" charset="0"/>
              </a:rPr>
              <a:t> </a:t>
            </a:r>
            <a:r>
              <a:rPr lang="fr-CA" dirty="0"/>
              <a:t/>
            </a:r>
            <a:br>
              <a:rPr lang="fr-CA" dirty="0"/>
            </a:b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14984" y="1628800"/>
            <a:ext cx="8066087" cy="4421088"/>
          </a:xfrm>
        </p:spPr>
        <p:txBody>
          <a:bodyPr/>
          <a:lstStyle/>
          <a:p>
            <a:pPr marL="0" indent="0">
              <a:buNone/>
            </a:pPr>
            <a:r>
              <a:rPr lang="fr-CA" sz="2200" dirty="0" smtClean="0">
                <a:latin typeface="Arial Narrow" panose="020B0606020202030204" pitchFamily="34" charset="0"/>
              </a:rPr>
              <a:t>Un ensemble de mesures visant des milieux qui : </a:t>
            </a:r>
            <a:endParaRPr lang="fr-CA" sz="2200" dirty="0">
              <a:latin typeface="Arial Narrow" panose="020B060602020203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fr-CA" sz="2200" dirty="0" smtClean="0">
                <a:latin typeface="Arial Narrow" panose="020B0606020202030204" pitchFamily="34" charset="0"/>
              </a:rPr>
              <a:t>permettent </a:t>
            </a:r>
            <a:r>
              <a:rPr lang="fr-CA" sz="2200" dirty="0">
                <a:latin typeface="Arial Narrow" panose="020B0606020202030204" pitchFamily="34" charset="0"/>
              </a:rPr>
              <a:t>de se sentir comme à la </a:t>
            </a:r>
            <a:r>
              <a:rPr lang="fr-CA" sz="2200" dirty="0" smtClean="0">
                <a:latin typeface="Arial Narrow" panose="020B0606020202030204" pitchFamily="34" charset="0"/>
              </a:rPr>
              <a:t>maison;</a:t>
            </a:r>
            <a:endParaRPr lang="fr-CA" sz="2200" dirty="0">
              <a:latin typeface="Arial Narrow" panose="020B060602020203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fr-CA" sz="2200" dirty="0">
                <a:latin typeface="Arial Narrow" panose="020B0606020202030204" pitchFamily="34" charset="0"/>
              </a:rPr>
              <a:t>prêtent attention aux </a:t>
            </a:r>
            <a:r>
              <a:rPr lang="fr-CA" sz="2200" dirty="0" smtClean="0">
                <a:latin typeface="Arial Narrow" panose="020B0606020202030204" pitchFamily="34" charset="0"/>
              </a:rPr>
              <a:t>transitions;</a:t>
            </a:r>
            <a:endParaRPr lang="fr-CA" sz="2200" dirty="0">
              <a:latin typeface="Arial Narrow" panose="020B060602020203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fr-CA" sz="2200" dirty="0">
                <a:latin typeface="Arial Narrow" panose="020B0606020202030204" pitchFamily="34" charset="0"/>
              </a:rPr>
              <a:t>favorisent une gestion </a:t>
            </a:r>
            <a:r>
              <a:rPr lang="fr-CA" sz="2200" dirty="0" smtClean="0">
                <a:latin typeface="Arial Narrow" panose="020B0606020202030204" pitchFamily="34" charset="0"/>
              </a:rPr>
              <a:t>participative;</a:t>
            </a:r>
          </a:p>
          <a:p>
            <a:pPr lvl="1">
              <a:buClr>
                <a:schemeClr val="tx2"/>
              </a:buClr>
            </a:pPr>
            <a:r>
              <a:rPr lang="fr-CA" sz="2200" dirty="0">
                <a:latin typeface="Arial Narrow" panose="020B0606020202030204" pitchFamily="34" charset="0"/>
              </a:rPr>
              <a:t>p</a:t>
            </a:r>
            <a:r>
              <a:rPr lang="fr-CA" sz="2200" dirty="0" smtClean="0">
                <a:latin typeface="Arial Narrow" panose="020B0606020202030204" pitchFamily="34" charset="0"/>
              </a:rPr>
              <a:t>roposent une offre dispensée par du personnel compétent</a:t>
            </a:r>
            <a:r>
              <a:rPr lang="fr-CA" sz="2200" dirty="0">
                <a:latin typeface="Arial Narrow" panose="020B0606020202030204" pitchFamily="34" charset="0"/>
              </a:rPr>
              <a:t>, engagé et </a:t>
            </a:r>
            <a:r>
              <a:rPr lang="fr-CA" sz="2200" dirty="0" smtClean="0">
                <a:latin typeface="Arial Narrow" panose="020B0606020202030204" pitchFamily="34" charset="0"/>
              </a:rPr>
              <a:t>reconnu;</a:t>
            </a:r>
          </a:p>
          <a:p>
            <a:pPr marL="457200" lvl="1" indent="0">
              <a:buNone/>
            </a:pPr>
            <a:endParaRPr lang="fr-CA" sz="2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CA" sz="2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et où </a:t>
            </a:r>
            <a:r>
              <a:rPr lang="fr-CA" sz="2200" dirty="0">
                <a:latin typeface="Arial Narrow" panose="020B0606020202030204" pitchFamily="34" charset="0"/>
                <a:cs typeface="Arial" panose="020B0604020202020204" pitchFamily="34" charset="0"/>
              </a:rPr>
              <a:t>la responsabilité est partagée entre le MSSS, les </a:t>
            </a:r>
            <a:r>
              <a:rPr lang="fr-CA" sz="2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établissements </a:t>
            </a:r>
            <a:r>
              <a:rPr lang="fr-CA" sz="2200" dirty="0">
                <a:latin typeface="Arial Narrow" panose="020B0606020202030204" pitchFamily="34" charset="0"/>
                <a:cs typeface="Arial" panose="020B0604020202020204" pitchFamily="34" charset="0"/>
              </a:rPr>
              <a:t>de santé et services sociaux, les responsables de ressources et la communauté.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2154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15480" y="404664"/>
            <a:ext cx="8065591" cy="994122"/>
          </a:xfrm>
        </p:spPr>
        <p:txBody>
          <a:bodyPr/>
          <a:lstStyle/>
          <a:p>
            <a:r>
              <a:rPr lang="fr-CA" b="1" dirty="0">
                <a:latin typeface="Arial Narrow" panose="020B0606020202030204" pitchFamily="34" charset="0"/>
              </a:rPr>
              <a:t>POURQUOI C’EST IMPORTANT?  </a:t>
            </a:r>
            <a:r>
              <a:rPr lang="fr-CA" dirty="0">
                <a:latin typeface="Arial Narrow" panose="020B0606020202030204" pitchFamily="34" charset="0"/>
              </a:rPr>
              <a:t/>
            </a:r>
            <a:br>
              <a:rPr lang="fr-CA" dirty="0">
                <a:latin typeface="Arial Narrow" panose="020B0606020202030204" pitchFamily="34" charset="0"/>
              </a:rPr>
            </a:b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14984" y="1628800"/>
            <a:ext cx="8066087" cy="4421088"/>
          </a:xfrm>
        </p:spPr>
        <p:txBody>
          <a:bodyPr/>
          <a:lstStyle/>
          <a:p>
            <a:pPr marL="0" lvl="0" indent="0">
              <a:buNone/>
            </a:pPr>
            <a:r>
              <a:rPr lang="fr-CA" sz="2200" dirty="0" smtClean="0">
                <a:latin typeface="Arial Narrow" panose="020B0606020202030204" pitchFamily="34" charset="0"/>
              </a:rPr>
              <a:t>Parce que, comme société et comme région, on veut que :</a:t>
            </a:r>
          </a:p>
          <a:p>
            <a:pPr marL="0" lvl="0" indent="0">
              <a:buNone/>
            </a:pPr>
            <a:endParaRPr lang="fr-CA" sz="2200" dirty="0">
              <a:latin typeface="Arial Narrow" panose="020B0606020202030204" pitchFamily="34" charset="0"/>
            </a:endParaRPr>
          </a:p>
          <a:p>
            <a:pPr lvl="0"/>
            <a:r>
              <a:rPr lang="fr-CA" sz="2200" dirty="0">
                <a:latin typeface="Arial Narrow" panose="020B0606020202030204" pitchFamily="34" charset="0"/>
              </a:rPr>
              <a:t>s</a:t>
            </a:r>
            <a:r>
              <a:rPr lang="fr-CA" sz="2200" dirty="0" smtClean="0">
                <a:latin typeface="Arial Narrow" panose="020B0606020202030204" pitchFamily="34" charset="0"/>
              </a:rPr>
              <a:t>oit </a:t>
            </a:r>
            <a:r>
              <a:rPr lang="fr-CA" sz="2200" dirty="0">
                <a:latin typeface="Arial Narrow" panose="020B0606020202030204" pitchFamily="34" charset="0"/>
              </a:rPr>
              <a:t>respectés en tout temps la dignité et les droits des personnes </a:t>
            </a:r>
            <a:r>
              <a:rPr lang="fr-CA" sz="2200" dirty="0" smtClean="0">
                <a:latin typeface="Arial Narrow" panose="020B0606020202030204" pitchFamily="34" charset="0"/>
              </a:rPr>
              <a:t>hébergées;</a:t>
            </a:r>
            <a:endParaRPr lang="fr-CA" sz="2200" dirty="0">
              <a:latin typeface="Arial Narrow" panose="020B0606020202030204" pitchFamily="34" charset="0"/>
            </a:endParaRPr>
          </a:p>
          <a:p>
            <a:pPr lvl="0"/>
            <a:r>
              <a:rPr lang="fr-CA" sz="2200" dirty="0">
                <a:latin typeface="Arial Narrow" panose="020B0606020202030204" pitchFamily="34" charset="0"/>
              </a:rPr>
              <a:t>n</a:t>
            </a:r>
            <a:r>
              <a:rPr lang="fr-CA" sz="2200" dirty="0" smtClean="0">
                <a:latin typeface="Arial Narrow" panose="020B0606020202030204" pitchFamily="34" charset="0"/>
              </a:rPr>
              <a:t>os </a:t>
            </a:r>
            <a:r>
              <a:rPr lang="fr-CA" sz="2200" dirty="0">
                <a:latin typeface="Arial Narrow" panose="020B0606020202030204" pitchFamily="34" charset="0"/>
              </a:rPr>
              <a:t>milieux soient empreints de </a:t>
            </a:r>
            <a:r>
              <a:rPr lang="fr-CA" sz="2200" dirty="0" smtClean="0">
                <a:latin typeface="Arial Narrow" panose="020B0606020202030204" pitchFamily="34" charset="0"/>
              </a:rPr>
              <a:t>bientraitance;</a:t>
            </a:r>
          </a:p>
          <a:p>
            <a:pPr lvl="0"/>
            <a:r>
              <a:rPr lang="fr-CA" sz="2200" dirty="0">
                <a:latin typeface="Arial Narrow" panose="020B0606020202030204" pitchFamily="34" charset="0"/>
              </a:rPr>
              <a:t>s</a:t>
            </a:r>
            <a:r>
              <a:rPr lang="fr-CA" sz="2200" dirty="0" smtClean="0">
                <a:latin typeface="Arial Narrow" panose="020B0606020202030204" pitchFamily="34" charset="0"/>
              </a:rPr>
              <a:t>oit </a:t>
            </a:r>
            <a:r>
              <a:rPr lang="fr-CA" sz="2200" dirty="0">
                <a:latin typeface="Arial Narrow" panose="020B0606020202030204" pitchFamily="34" charset="0"/>
              </a:rPr>
              <a:t>toujours </a:t>
            </a:r>
            <a:r>
              <a:rPr lang="fr-CA" sz="2200" dirty="0" smtClean="0">
                <a:latin typeface="Arial Narrow" panose="020B0606020202030204" pitchFamily="34" charset="0"/>
              </a:rPr>
              <a:t>priorisée le </a:t>
            </a:r>
            <a:r>
              <a:rPr lang="fr-CA" sz="2200" dirty="0">
                <a:latin typeface="Arial Narrow" panose="020B0606020202030204" pitchFamily="34" charset="0"/>
              </a:rPr>
              <a:t>mieux-être des personnes hébergées. </a:t>
            </a:r>
          </a:p>
          <a:p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4130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27584" y="332656"/>
            <a:ext cx="8065591" cy="994122"/>
          </a:xfrm>
        </p:spPr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PROCHAINES ÉTAPES</a:t>
            </a:r>
            <a:br>
              <a:rPr lang="fr-CA" b="1" dirty="0" smtClean="0">
                <a:latin typeface="Arial Narrow" panose="020B0606020202030204" pitchFamily="34" charset="0"/>
              </a:rPr>
            </a:br>
            <a:r>
              <a:rPr lang="fr-CA" dirty="0" smtClean="0">
                <a:latin typeface="Arial Narrow" panose="020B0606020202030204" pitchFamily="34" charset="0"/>
              </a:rPr>
              <a:t>Politique hébergement soins et services longue durée</a:t>
            </a:r>
            <a:endParaRPr lang="fr-CA" dirty="0">
              <a:latin typeface="Arial Narrow" panose="020B060602020203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3568" y="1628800"/>
            <a:ext cx="8066087" cy="4421088"/>
          </a:xfrm>
        </p:spPr>
        <p:txBody>
          <a:bodyPr/>
          <a:lstStyle/>
          <a:p>
            <a:r>
              <a:rPr lang="fr-CA" sz="2200" dirty="0">
                <a:latin typeface="Arial Narrow" panose="020B0606020202030204" pitchFamily="34" charset="0"/>
              </a:rPr>
              <a:t>F</a:t>
            </a:r>
            <a:r>
              <a:rPr lang="fr-CA" sz="2200" dirty="0" smtClean="0">
                <a:latin typeface="Arial Narrow" panose="020B0606020202030204" pitchFamily="34" charset="0"/>
              </a:rPr>
              <a:t>aire connaître la politique aux propriétaires de ressources, aux familles et aux proches.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Faire connaître les milieux d’hébergement et leurs bonnes pratiques auprès de la population</a:t>
            </a:r>
            <a:r>
              <a:rPr lang="fr-CA" sz="2200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Faire un portrait de la situation (ce que l’on fait bien, ce que l’on a à améliorer et ce que l’on ne fait pas encore).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Financement en provenance du </a:t>
            </a:r>
            <a:r>
              <a:rPr lang="fr-CA" sz="2200" dirty="0">
                <a:latin typeface="Arial Narrow" panose="020B0606020202030204" pitchFamily="34" charset="0"/>
              </a:rPr>
              <a:t>MSSS </a:t>
            </a:r>
            <a:r>
              <a:rPr lang="fr-CA" sz="2200" dirty="0" smtClean="0">
                <a:latin typeface="Arial Narrow" panose="020B0606020202030204" pitchFamily="34" charset="0"/>
              </a:rPr>
              <a:t>pour soutenir des projets en partenariat avec </a:t>
            </a:r>
            <a:r>
              <a:rPr lang="fr-CA" sz="2200" dirty="0">
                <a:latin typeface="Arial Narrow" panose="020B0606020202030204" pitchFamily="34" charset="0"/>
              </a:rPr>
              <a:t>la </a:t>
            </a:r>
            <a:r>
              <a:rPr lang="fr-CA" sz="2200" dirty="0" smtClean="0">
                <a:latin typeface="Arial Narrow" panose="020B0606020202030204" pitchFamily="34" charset="0"/>
              </a:rPr>
              <a:t>communauté afin de soutenir la </a:t>
            </a:r>
            <a:r>
              <a:rPr lang="fr-CA" sz="2200" dirty="0">
                <a:latin typeface="Arial Narrow" panose="020B0606020202030204" pitchFamily="34" charset="0"/>
              </a:rPr>
              <a:t>participation sociale des personnes </a:t>
            </a:r>
            <a:r>
              <a:rPr lang="fr-CA" sz="2200" dirty="0" smtClean="0">
                <a:latin typeface="Arial Narrow" panose="020B0606020202030204" pitchFamily="34" charset="0"/>
              </a:rPr>
              <a:t>hébergées.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Ce que nous attendons de vous : réfléchir à la possibilité de former un petit comité de propriétaires volontaires afin de travailler sur l’identification des projets à déployer.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8503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27583" y="346646"/>
            <a:ext cx="8065591" cy="994122"/>
          </a:xfrm>
        </p:spPr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VISION DU MSSS</a:t>
            </a:r>
            <a:endParaRPr lang="fr-CA" b="1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6494" y="1700808"/>
            <a:ext cx="7776864" cy="4304456"/>
          </a:xfrm>
        </p:spPr>
        <p:txBody>
          <a:bodyPr/>
          <a:lstStyle/>
          <a:p>
            <a:r>
              <a:rPr lang="fr-CA" sz="2200" dirty="0" smtClean="0">
                <a:latin typeface="Arial Narrow" panose="020B0606020202030204" pitchFamily="34" charset="0"/>
              </a:rPr>
              <a:t>Captation de l’usager.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P</a:t>
            </a:r>
            <a:r>
              <a:rPr lang="fr-CA" sz="2200" dirty="0" smtClean="0">
                <a:latin typeface="Arial Narrow" panose="020B0606020202030204" pitchFamily="34" charset="0"/>
              </a:rPr>
              <a:t>lan </a:t>
            </a:r>
            <a:r>
              <a:rPr lang="fr-CA" sz="2200" dirty="0">
                <a:latin typeface="Arial Narrow" panose="020B0606020202030204" pitchFamily="34" charset="0"/>
              </a:rPr>
              <a:t>d’accueil </a:t>
            </a:r>
            <a:r>
              <a:rPr lang="fr-CA" sz="2200" dirty="0" smtClean="0">
                <a:latin typeface="Arial Narrow" panose="020B0606020202030204" pitchFamily="34" charset="0"/>
              </a:rPr>
              <a:t>et d’accompagnement </a:t>
            </a:r>
            <a:r>
              <a:rPr lang="fr-CA" sz="2200" dirty="0">
                <a:latin typeface="Arial Narrow" panose="020B0606020202030204" pitchFamily="34" charset="0"/>
              </a:rPr>
              <a:t>des </a:t>
            </a:r>
            <a:r>
              <a:rPr lang="fr-CA" sz="2200" dirty="0" smtClean="0">
                <a:latin typeface="Arial Narrow" panose="020B0606020202030204" pitchFamily="34" charset="0"/>
              </a:rPr>
              <a:t>proches.</a:t>
            </a:r>
          </a:p>
          <a:p>
            <a:r>
              <a:rPr lang="fr-CA" sz="2200" dirty="0">
                <a:latin typeface="Arial Narrow" panose="020B0606020202030204" pitchFamily="34" charset="0"/>
              </a:rPr>
              <a:t>C</a:t>
            </a:r>
            <a:r>
              <a:rPr lang="fr-CA" sz="2200" dirty="0" smtClean="0">
                <a:latin typeface="Arial Narrow" panose="020B0606020202030204" pitchFamily="34" charset="0"/>
              </a:rPr>
              <a:t>ode de vie conciliant les besoins individuels et collectifs dans les milieux de soins.</a:t>
            </a:r>
            <a:endParaRPr lang="fr-CA" sz="2200" dirty="0">
              <a:latin typeface="Arial Narrow" panose="020B0606020202030204" pitchFamily="34" charset="0"/>
            </a:endParaRPr>
          </a:p>
          <a:p>
            <a:r>
              <a:rPr lang="fr-CA" sz="2200" dirty="0">
                <a:latin typeface="Arial Narrow" panose="020B0606020202030204" pitchFamily="34" charset="0"/>
              </a:rPr>
              <a:t>Des lignes directrices </a:t>
            </a:r>
            <a:r>
              <a:rPr lang="fr-CA" sz="2200" dirty="0" smtClean="0">
                <a:latin typeface="Arial Narrow" panose="020B0606020202030204" pitchFamily="34" charset="0"/>
              </a:rPr>
              <a:t>concernant </a:t>
            </a:r>
            <a:r>
              <a:rPr lang="fr-CA" sz="2200" dirty="0">
                <a:latin typeface="Arial Narrow" panose="020B0606020202030204" pitchFamily="34" charset="0"/>
              </a:rPr>
              <a:t>le </a:t>
            </a:r>
            <a:r>
              <a:rPr lang="fr-CA" sz="2200" dirty="0" smtClean="0">
                <a:latin typeface="Arial Narrow" panose="020B0606020202030204" pitchFamily="34" charset="0"/>
              </a:rPr>
              <a:t>respect </a:t>
            </a:r>
            <a:r>
              <a:rPr lang="fr-CA" sz="2200" dirty="0">
                <a:latin typeface="Arial Narrow" panose="020B0606020202030204" pitchFamily="34" charset="0"/>
              </a:rPr>
              <a:t>et </a:t>
            </a:r>
            <a:r>
              <a:rPr lang="fr-CA" sz="2200" dirty="0" smtClean="0">
                <a:latin typeface="Arial Narrow" panose="020B0606020202030204" pitchFamily="34" charset="0"/>
              </a:rPr>
              <a:t>le soutien de la </a:t>
            </a:r>
            <a:r>
              <a:rPr lang="fr-CA" sz="2200" dirty="0">
                <a:latin typeface="Arial Narrow" panose="020B0606020202030204" pitchFamily="34" charset="0"/>
              </a:rPr>
              <a:t>diversité sexuelle et de </a:t>
            </a:r>
            <a:r>
              <a:rPr lang="fr-CA" sz="2200" dirty="0" smtClean="0">
                <a:latin typeface="Arial Narrow" panose="020B0606020202030204" pitchFamily="34" charset="0"/>
              </a:rPr>
              <a:t>genre, </a:t>
            </a:r>
            <a:r>
              <a:rPr lang="fr-CA" sz="2200" dirty="0">
                <a:latin typeface="Arial Narrow" panose="020B0606020202030204" pitchFamily="34" charset="0"/>
              </a:rPr>
              <a:t>ainsi que les besoins d’intimité et de sexualité des personnes </a:t>
            </a:r>
            <a:r>
              <a:rPr lang="fr-CA" sz="2200" dirty="0" smtClean="0">
                <a:latin typeface="Arial Narrow" panose="020B0606020202030204" pitchFamily="34" charset="0"/>
              </a:rPr>
              <a:t>hébergées.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Des modalités pour l’adaptation de </a:t>
            </a:r>
            <a:r>
              <a:rPr lang="fr-CA" sz="2200" dirty="0">
                <a:latin typeface="Arial Narrow" panose="020B0606020202030204" pitchFamily="34" charset="0"/>
              </a:rPr>
              <a:t>l’environnement physique des personnes hébergées ayant une perte auditive </a:t>
            </a:r>
            <a:r>
              <a:rPr lang="fr-CA" sz="2200" dirty="0" smtClean="0">
                <a:latin typeface="Arial Narrow" panose="020B0606020202030204" pitchFamily="34" charset="0"/>
              </a:rPr>
              <a:t>suite </a:t>
            </a:r>
            <a:r>
              <a:rPr lang="fr-CA" sz="2200" dirty="0">
                <a:latin typeface="Arial Narrow" panose="020B0606020202030204" pitchFamily="34" charset="0"/>
              </a:rPr>
              <a:t>aux recommandations de </a:t>
            </a:r>
            <a:r>
              <a:rPr lang="fr-CA" sz="2200" dirty="0" smtClean="0">
                <a:latin typeface="Arial Narrow" panose="020B0606020202030204" pitchFamily="34" charset="0"/>
              </a:rPr>
              <a:t>L'INESSS. </a:t>
            </a:r>
            <a:endParaRPr lang="fr-CA" sz="2200" dirty="0">
              <a:latin typeface="Arial Narrow" panose="020B0606020202030204" pitchFamily="34" charset="0"/>
            </a:endParaRPr>
          </a:p>
          <a:p>
            <a:r>
              <a:rPr lang="fr-CA" sz="2200" dirty="0" smtClean="0">
                <a:latin typeface="Arial Narrow" panose="020B0606020202030204" pitchFamily="34" charset="0"/>
              </a:rPr>
              <a:t>Et bien plus…</a:t>
            </a:r>
            <a:endParaRPr lang="fr-CA" sz="2200" dirty="0">
              <a:latin typeface="Arial Narrow" panose="020B0606020202030204" pitchFamily="34" charset="0"/>
            </a:endParaRPr>
          </a:p>
          <a:p>
            <a:endParaRPr lang="fr-CA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735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b="1" dirty="0" smtClean="0">
                <a:latin typeface="Arial Narrow" panose="020B0606020202030204" pitchFamily="34" charset="0"/>
              </a:rPr>
              <a:t>PROCHAINES ÉTAPES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>
                <a:latin typeface="Arial Narrow" panose="020B0606020202030204" pitchFamily="34" charset="0"/>
              </a:rPr>
              <a:t>Cadre </a:t>
            </a:r>
            <a:r>
              <a:rPr lang="fr-CA" dirty="0">
                <a:latin typeface="Arial Narrow" panose="020B0606020202030204" pitchFamily="34" charset="0"/>
              </a:rPr>
              <a:t>de </a:t>
            </a:r>
            <a:r>
              <a:rPr lang="fr-CA" dirty="0" smtClean="0">
                <a:latin typeface="Arial Narrow" panose="020B0606020202030204" pitchFamily="34" charset="0"/>
              </a:rPr>
              <a:t>référence </a:t>
            </a:r>
            <a:r>
              <a:rPr lang="fr-CA" dirty="0">
                <a:latin typeface="Arial Narrow" panose="020B0606020202030204" pitchFamily="34" charset="0"/>
              </a:rPr>
              <a:t>RI-RTF </a:t>
            </a:r>
            <a:br>
              <a:rPr lang="fr-CA" dirty="0">
                <a:latin typeface="Arial Narrow" panose="020B0606020202030204" pitchFamily="34" charset="0"/>
              </a:rPr>
            </a:b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3568" y="1916832"/>
            <a:ext cx="8066087" cy="2548879"/>
          </a:xfrm>
        </p:spPr>
        <p:txBody>
          <a:bodyPr/>
          <a:lstStyle/>
          <a:p>
            <a:r>
              <a:rPr lang="fr-CA" sz="2200" dirty="0" smtClean="0">
                <a:latin typeface="Arial Narrow" panose="020B0606020202030204" pitchFamily="34" charset="0"/>
              </a:rPr>
              <a:t>La clarification des rôles, un incontournable!</a:t>
            </a:r>
          </a:p>
          <a:p>
            <a:r>
              <a:rPr lang="fr-CA" sz="2200" dirty="0" smtClean="0">
                <a:latin typeface="Arial Narrow" panose="020B0606020202030204" pitchFamily="34" charset="0"/>
              </a:rPr>
              <a:t>Réfléchir </a:t>
            </a:r>
            <a:r>
              <a:rPr lang="fr-CA" sz="2200" dirty="0">
                <a:latin typeface="Arial Narrow" panose="020B0606020202030204" pitchFamily="34" charset="0"/>
              </a:rPr>
              <a:t>à la possibilité de former un </a:t>
            </a:r>
            <a:r>
              <a:rPr lang="fr-CA" sz="2200" dirty="0" smtClean="0">
                <a:latin typeface="Arial Narrow" panose="020B0606020202030204" pitchFamily="34" charset="0"/>
              </a:rPr>
              <a:t>autre petit </a:t>
            </a:r>
            <a:r>
              <a:rPr lang="fr-CA" sz="2200" dirty="0">
                <a:latin typeface="Arial Narrow" panose="020B0606020202030204" pitchFamily="34" charset="0"/>
              </a:rPr>
              <a:t>comité de propriétaires volontaires afin de </a:t>
            </a:r>
            <a:r>
              <a:rPr lang="fr-CA" sz="2200" dirty="0" smtClean="0">
                <a:latin typeface="Arial Narrow" panose="020B0606020202030204" pitchFamily="34" charset="0"/>
              </a:rPr>
              <a:t>travailler sur un document qui reprendra les rôles </a:t>
            </a:r>
            <a:r>
              <a:rPr lang="fr-CA" sz="2200" dirty="0">
                <a:latin typeface="Arial Narrow" panose="020B0606020202030204" pitchFamily="34" charset="0"/>
              </a:rPr>
              <a:t>et responsabilités </a:t>
            </a:r>
            <a:r>
              <a:rPr lang="fr-CA" sz="2200" dirty="0" smtClean="0">
                <a:latin typeface="Arial Narrow" panose="020B0606020202030204" pitchFamily="34" charset="0"/>
              </a:rPr>
              <a:t>(qui doit faire quoi) entre les directions cliniques du CISSS-CA, les intervenants qualité de la DQEPE et les responsables RI-RTF concernant </a:t>
            </a:r>
            <a:r>
              <a:rPr lang="fr-CA" sz="2200" dirty="0">
                <a:latin typeface="Arial Narrow" panose="020B0606020202030204" pitchFamily="34" charset="0"/>
              </a:rPr>
              <a:t>les 10 activités du suivi professionnel des services rendus à l’usager.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0637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Présentation_A__orange__CISSS-CA__modele_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Présentation_A__orange__CISSS-CA__modele_</Template>
  <TotalTime>383</TotalTime>
  <Words>724</Words>
  <Application>Microsoft Office PowerPoint</Application>
  <PresentationFormat>Affichage à l'écran (4:3)</PresentationFormat>
  <Paragraphs>74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Chaloult_Cond</vt:lpstr>
      <vt:lpstr>Wingdings</vt:lpstr>
      <vt:lpstr>Présentation_A__orange__CISSS-CA__modele_</vt:lpstr>
      <vt:lpstr>Conception personnalisée</vt:lpstr>
      <vt:lpstr>POLITIQUE D’HÉBERGEMENT ET DE SOINS ET SERVICES DE LONGUE DURÉE</vt:lpstr>
      <vt:lpstr>VISÉE DE LA POLITIQUE</vt:lpstr>
      <vt:lpstr>PORTÉE DE LA POLITIQUE </vt:lpstr>
      <vt:lpstr>UNE VARIÉTÉ DE THÉMATIQUES </vt:lpstr>
      <vt:lpstr>DES MILIEUX DE VIE QUI NOUS RESSEMBLENT!   </vt:lpstr>
      <vt:lpstr>POURQUOI C’EST IMPORTANT?   </vt:lpstr>
      <vt:lpstr>PROCHAINES ÉTAPES Politique hébergement soins et services longue durée</vt:lpstr>
      <vt:lpstr>VISION DU MSSS</vt:lpstr>
      <vt:lpstr>PROCHAINES ÉTAPES Cadre de référence RI-RTF  </vt:lpstr>
      <vt:lpstr>Présentation PowerPoint</vt:lpstr>
    </vt:vector>
  </TitlesOfParts>
  <Company>CISSS Chaudière-Appalaches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TITRE, ARIAL NARROW OU CHALOULT CONDENSÉ, GRAS, 28 POINTS ET MAJUSCULES</dc:title>
  <dc:creator>Marie-Eve Moisan</dc:creator>
  <cp:lastModifiedBy>Karen Brochu (brka1213)</cp:lastModifiedBy>
  <cp:revision>40</cp:revision>
  <cp:lastPrinted>2016-04-14T13:19:07Z</cp:lastPrinted>
  <dcterms:created xsi:type="dcterms:W3CDTF">2017-05-01T13:36:23Z</dcterms:created>
  <dcterms:modified xsi:type="dcterms:W3CDTF">2023-05-17T19:39:25Z</dcterms:modified>
</cp:coreProperties>
</file>