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5" r:id="rId2"/>
    <p:sldMasterId id="2147483657" r:id="rId3"/>
  </p:sldMasterIdLst>
  <p:notesMasterIdLst>
    <p:notesMasterId r:id="rId18"/>
  </p:notesMasterIdLst>
  <p:sldIdLst>
    <p:sldId id="256" r:id="rId4"/>
    <p:sldId id="264" r:id="rId5"/>
    <p:sldId id="263" r:id="rId6"/>
    <p:sldId id="267" r:id="rId7"/>
    <p:sldId id="268" r:id="rId8"/>
    <p:sldId id="262" r:id="rId9"/>
    <p:sldId id="269" r:id="rId10"/>
    <p:sldId id="271" r:id="rId11"/>
    <p:sldId id="270" r:id="rId12"/>
    <p:sldId id="266" r:id="rId13"/>
    <p:sldId id="272" r:id="rId14"/>
    <p:sldId id="273" r:id="rId15"/>
    <p:sldId id="274" r:id="rId16"/>
    <p:sldId id="265"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79" userDrawn="1">
          <p15:clr>
            <a:srgbClr val="A4A3A4"/>
          </p15:clr>
        </p15:guide>
        <p15:guide id="2" pos="5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2436"/>
    <a:srgbClr val="4BA099"/>
    <a:srgbClr val="75369E"/>
    <a:srgbClr val="E55B12"/>
    <a:srgbClr val="94BC10"/>
    <a:srgbClr val="453B8B"/>
    <a:srgbClr val="004796"/>
    <a:srgbClr val="005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66548" autoAdjust="0"/>
  </p:normalViewPr>
  <p:slideViewPr>
    <p:cSldViewPr showGuides="1">
      <p:cViewPr varScale="1">
        <p:scale>
          <a:sx n="53" d="100"/>
          <a:sy n="53" d="100"/>
        </p:scale>
        <p:origin x="2174" y="48"/>
      </p:cViewPr>
      <p:guideLst>
        <p:guide orient="horz" pos="1979"/>
        <p:guide pos="52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A52D2E-4EA4-4B3A-ACBB-8D43D652F45D}" type="doc">
      <dgm:prSet loTypeId="urn:microsoft.com/office/officeart/2009/layout/CircleArrowProcess" loCatId="process" qsTypeId="urn:microsoft.com/office/officeart/2005/8/quickstyle/simple1" qsCatId="simple" csTypeId="urn:microsoft.com/office/officeart/2005/8/colors/accent6_5" csCatId="accent6" phldr="1"/>
      <dgm:spPr/>
      <dgm:t>
        <a:bodyPr/>
        <a:lstStyle/>
        <a:p>
          <a:endParaRPr lang="fr-CA"/>
        </a:p>
      </dgm:t>
    </dgm:pt>
    <dgm:pt modelId="{7E1CCF93-0846-4EAE-BCC3-6A0D8C33314A}">
      <dgm:prSet phldrT="[Texte]"/>
      <dgm:spPr/>
      <dgm:t>
        <a:bodyPr/>
        <a:lstStyle/>
        <a:p>
          <a:r>
            <a:rPr lang="fr-CA" dirty="0"/>
            <a:t>Connaissance de l’autre</a:t>
          </a:r>
        </a:p>
      </dgm:t>
    </dgm:pt>
    <dgm:pt modelId="{EC102CB4-0A79-4B0E-9D65-E7E962674527}" type="parTrans" cxnId="{19278405-4D20-4DF3-99E3-823A9ADFCCE9}">
      <dgm:prSet/>
      <dgm:spPr/>
      <dgm:t>
        <a:bodyPr/>
        <a:lstStyle/>
        <a:p>
          <a:endParaRPr lang="fr-CA"/>
        </a:p>
      </dgm:t>
    </dgm:pt>
    <dgm:pt modelId="{BA4FA290-7E7D-41E9-AB36-B2F2AA959787}" type="sibTrans" cxnId="{19278405-4D20-4DF3-99E3-823A9ADFCCE9}">
      <dgm:prSet/>
      <dgm:spPr/>
      <dgm:t>
        <a:bodyPr/>
        <a:lstStyle/>
        <a:p>
          <a:endParaRPr lang="fr-CA"/>
        </a:p>
      </dgm:t>
    </dgm:pt>
    <dgm:pt modelId="{125538A8-5215-4A43-94B7-05292F822EA2}">
      <dgm:prSet phldrT="[Texte]"/>
      <dgm:spPr/>
      <dgm:t>
        <a:bodyPr/>
        <a:lstStyle/>
        <a:p>
          <a:r>
            <a:rPr lang="fr-CA" dirty="0"/>
            <a:t>Confiance</a:t>
          </a:r>
        </a:p>
      </dgm:t>
    </dgm:pt>
    <dgm:pt modelId="{C6274C2A-CC96-48A7-A6CA-FBB7C5E66A53}" type="parTrans" cxnId="{CECA62B1-65F1-4313-A791-3C0740C7EA7D}">
      <dgm:prSet/>
      <dgm:spPr/>
      <dgm:t>
        <a:bodyPr/>
        <a:lstStyle/>
        <a:p>
          <a:endParaRPr lang="fr-CA"/>
        </a:p>
      </dgm:t>
    </dgm:pt>
    <dgm:pt modelId="{DE3142CC-CCBB-4F93-882A-CCEE8C827195}" type="sibTrans" cxnId="{CECA62B1-65F1-4313-A791-3C0740C7EA7D}">
      <dgm:prSet/>
      <dgm:spPr/>
      <dgm:t>
        <a:bodyPr/>
        <a:lstStyle/>
        <a:p>
          <a:endParaRPr lang="fr-CA"/>
        </a:p>
      </dgm:t>
    </dgm:pt>
    <dgm:pt modelId="{354E7CF7-19D1-49CF-8F3D-76C32673C8C0}">
      <dgm:prSet phldrT="[Texte]"/>
      <dgm:spPr/>
      <dgm:t>
        <a:bodyPr/>
        <a:lstStyle/>
        <a:p>
          <a:r>
            <a:rPr lang="fr-CA" dirty="0"/>
            <a:t>Reconnaissance</a:t>
          </a:r>
        </a:p>
      </dgm:t>
    </dgm:pt>
    <dgm:pt modelId="{F82683CE-AC20-43F3-898A-F04AB1E98DC1}" type="parTrans" cxnId="{EFF8F022-89DD-4242-A239-E61A4A2C3252}">
      <dgm:prSet/>
      <dgm:spPr/>
      <dgm:t>
        <a:bodyPr/>
        <a:lstStyle/>
        <a:p>
          <a:endParaRPr lang="fr-CA"/>
        </a:p>
      </dgm:t>
    </dgm:pt>
    <dgm:pt modelId="{E94A676F-86DE-42C3-9C96-9696B0C06267}" type="sibTrans" cxnId="{EFF8F022-89DD-4242-A239-E61A4A2C3252}">
      <dgm:prSet/>
      <dgm:spPr/>
      <dgm:t>
        <a:bodyPr/>
        <a:lstStyle/>
        <a:p>
          <a:endParaRPr lang="fr-CA"/>
        </a:p>
      </dgm:t>
    </dgm:pt>
    <dgm:pt modelId="{426501E9-ACFE-4B3B-A24F-5CECF8442C56}" type="pres">
      <dgm:prSet presAssocID="{A1A52D2E-4EA4-4B3A-ACBB-8D43D652F45D}" presName="Name0" presStyleCnt="0">
        <dgm:presLayoutVars>
          <dgm:chMax val="7"/>
          <dgm:chPref val="7"/>
          <dgm:dir/>
          <dgm:animLvl val="lvl"/>
        </dgm:presLayoutVars>
      </dgm:prSet>
      <dgm:spPr/>
    </dgm:pt>
    <dgm:pt modelId="{E83B2F53-0EB0-4869-B256-A1F95E9C2E4A}" type="pres">
      <dgm:prSet presAssocID="{7E1CCF93-0846-4EAE-BCC3-6A0D8C33314A}" presName="Accent1" presStyleCnt="0"/>
      <dgm:spPr/>
    </dgm:pt>
    <dgm:pt modelId="{3D369DE8-E66C-4567-B7A9-CB4EADE78205}" type="pres">
      <dgm:prSet presAssocID="{7E1CCF93-0846-4EAE-BCC3-6A0D8C33314A}" presName="Accent" presStyleLbl="node1" presStyleIdx="0" presStyleCnt="3"/>
      <dgm:spPr/>
    </dgm:pt>
    <dgm:pt modelId="{20B13C9A-3E56-4A18-8FAD-609ABB695AA2}" type="pres">
      <dgm:prSet presAssocID="{7E1CCF93-0846-4EAE-BCC3-6A0D8C33314A}" presName="Parent1" presStyleLbl="revTx" presStyleIdx="0" presStyleCnt="3">
        <dgm:presLayoutVars>
          <dgm:chMax val="1"/>
          <dgm:chPref val="1"/>
          <dgm:bulletEnabled val="1"/>
        </dgm:presLayoutVars>
      </dgm:prSet>
      <dgm:spPr/>
    </dgm:pt>
    <dgm:pt modelId="{BF5739AD-D78D-4627-ADAC-44E5BDAE19E4}" type="pres">
      <dgm:prSet presAssocID="{125538A8-5215-4A43-94B7-05292F822EA2}" presName="Accent2" presStyleCnt="0"/>
      <dgm:spPr/>
    </dgm:pt>
    <dgm:pt modelId="{F1920C62-F277-4F91-9B3C-5120A2EE5897}" type="pres">
      <dgm:prSet presAssocID="{125538A8-5215-4A43-94B7-05292F822EA2}" presName="Accent" presStyleLbl="node1" presStyleIdx="1" presStyleCnt="3"/>
      <dgm:spPr/>
    </dgm:pt>
    <dgm:pt modelId="{92A45F40-D516-423B-B7B1-7122B9838970}" type="pres">
      <dgm:prSet presAssocID="{125538A8-5215-4A43-94B7-05292F822EA2}" presName="Parent2" presStyleLbl="revTx" presStyleIdx="1" presStyleCnt="3">
        <dgm:presLayoutVars>
          <dgm:chMax val="1"/>
          <dgm:chPref val="1"/>
          <dgm:bulletEnabled val="1"/>
        </dgm:presLayoutVars>
      </dgm:prSet>
      <dgm:spPr/>
    </dgm:pt>
    <dgm:pt modelId="{0649FA6C-892E-4043-A53C-1FF853713ACF}" type="pres">
      <dgm:prSet presAssocID="{354E7CF7-19D1-49CF-8F3D-76C32673C8C0}" presName="Accent3" presStyleCnt="0"/>
      <dgm:spPr/>
    </dgm:pt>
    <dgm:pt modelId="{9D46DF26-56D7-430A-8927-1EC46264353E}" type="pres">
      <dgm:prSet presAssocID="{354E7CF7-19D1-49CF-8F3D-76C32673C8C0}" presName="Accent" presStyleLbl="node1" presStyleIdx="2" presStyleCnt="3"/>
      <dgm:spPr/>
    </dgm:pt>
    <dgm:pt modelId="{93EDCFE6-40F8-4758-B971-8CF1B7AD8B77}" type="pres">
      <dgm:prSet presAssocID="{354E7CF7-19D1-49CF-8F3D-76C32673C8C0}" presName="Parent3" presStyleLbl="revTx" presStyleIdx="2" presStyleCnt="3">
        <dgm:presLayoutVars>
          <dgm:chMax val="1"/>
          <dgm:chPref val="1"/>
          <dgm:bulletEnabled val="1"/>
        </dgm:presLayoutVars>
      </dgm:prSet>
      <dgm:spPr/>
    </dgm:pt>
  </dgm:ptLst>
  <dgm:cxnLst>
    <dgm:cxn modelId="{19278405-4D20-4DF3-99E3-823A9ADFCCE9}" srcId="{A1A52D2E-4EA4-4B3A-ACBB-8D43D652F45D}" destId="{7E1CCF93-0846-4EAE-BCC3-6A0D8C33314A}" srcOrd="0" destOrd="0" parTransId="{EC102CB4-0A79-4B0E-9D65-E7E962674527}" sibTransId="{BA4FA290-7E7D-41E9-AB36-B2F2AA959787}"/>
    <dgm:cxn modelId="{E3F2B613-9058-47B1-8B1F-DCE5F60D1351}" type="presOf" srcId="{7E1CCF93-0846-4EAE-BCC3-6A0D8C33314A}" destId="{20B13C9A-3E56-4A18-8FAD-609ABB695AA2}" srcOrd="0" destOrd="0" presId="urn:microsoft.com/office/officeart/2009/layout/CircleArrowProcess"/>
    <dgm:cxn modelId="{EFF8F022-89DD-4242-A239-E61A4A2C3252}" srcId="{A1A52D2E-4EA4-4B3A-ACBB-8D43D652F45D}" destId="{354E7CF7-19D1-49CF-8F3D-76C32673C8C0}" srcOrd="2" destOrd="0" parTransId="{F82683CE-AC20-43F3-898A-F04AB1E98DC1}" sibTransId="{E94A676F-86DE-42C3-9C96-9696B0C06267}"/>
    <dgm:cxn modelId="{D4755D27-B5D1-42EC-A503-C775AC982A26}" type="presOf" srcId="{125538A8-5215-4A43-94B7-05292F822EA2}" destId="{92A45F40-D516-423B-B7B1-7122B9838970}" srcOrd="0" destOrd="0" presId="urn:microsoft.com/office/officeart/2009/layout/CircleArrowProcess"/>
    <dgm:cxn modelId="{FFE23C7D-2981-44C1-AE21-B325CB3C9716}" type="presOf" srcId="{A1A52D2E-4EA4-4B3A-ACBB-8D43D652F45D}" destId="{426501E9-ACFE-4B3B-A24F-5CECF8442C56}" srcOrd="0" destOrd="0" presId="urn:microsoft.com/office/officeart/2009/layout/CircleArrowProcess"/>
    <dgm:cxn modelId="{98E7A5A0-9C53-48ED-91D9-FFB1FE4C68E6}" type="presOf" srcId="{354E7CF7-19D1-49CF-8F3D-76C32673C8C0}" destId="{93EDCFE6-40F8-4758-B971-8CF1B7AD8B77}" srcOrd="0" destOrd="0" presId="urn:microsoft.com/office/officeart/2009/layout/CircleArrowProcess"/>
    <dgm:cxn modelId="{CECA62B1-65F1-4313-A791-3C0740C7EA7D}" srcId="{A1A52D2E-4EA4-4B3A-ACBB-8D43D652F45D}" destId="{125538A8-5215-4A43-94B7-05292F822EA2}" srcOrd="1" destOrd="0" parTransId="{C6274C2A-CC96-48A7-A6CA-FBB7C5E66A53}" sibTransId="{DE3142CC-CCBB-4F93-882A-CCEE8C827195}"/>
    <dgm:cxn modelId="{CF83F889-D631-4CE0-A391-5DA794AF6323}" type="presParOf" srcId="{426501E9-ACFE-4B3B-A24F-5CECF8442C56}" destId="{E83B2F53-0EB0-4869-B256-A1F95E9C2E4A}" srcOrd="0" destOrd="0" presId="urn:microsoft.com/office/officeart/2009/layout/CircleArrowProcess"/>
    <dgm:cxn modelId="{E19D6897-511B-45FE-B2B7-9CFF8703EE85}" type="presParOf" srcId="{E83B2F53-0EB0-4869-B256-A1F95E9C2E4A}" destId="{3D369DE8-E66C-4567-B7A9-CB4EADE78205}" srcOrd="0" destOrd="0" presId="urn:microsoft.com/office/officeart/2009/layout/CircleArrowProcess"/>
    <dgm:cxn modelId="{A732B7FD-3336-4408-8110-3A4CD7AEC5D4}" type="presParOf" srcId="{426501E9-ACFE-4B3B-A24F-5CECF8442C56}" destId="{20B13C9A-3E56-4A18-8FAD-609ABB695AA2}" srcOrd="1" destOrd="0" presId="urn:microsoft.com/office/officeart/2009/layout/CircleArrowProcess"/>
    <dgm:cxn modelId="{ADB974B6-FAEC-41F5-9B2C-340B035C54FB}" type="presParOf" srcId="{426501E9-ACFE-4B3B-A24F-5CECF8442C56}" destId="{BF5739AD-D78D-4627-ADAC-44E5BDAE19E4}" srcOrd="2" destOrd="0" presId="urn:microsoft.com/office/officeart/2009/layout/CircleArrowProcess"/>
    <dgm:cxn modelId="{BBE64803-9345-4243-9034-A5251B59902B}" type="presParOf" srcId="{BF5739AD-D78D-4627-ADAC-44E5BDAE19E4}" destId="{F1920C62-F277-4F91-9B3C-5120A2EE5897}" srcOrd="0" destOrd="0" presId="urn:microsoft.com/office/officeart/2009/layout/CircleArrowProcess"/>
    <dgm:cxn modelId="{D2A70C98-5935-4CA5-97EE-96B7B43B254C}" type="presParOf" srcId="{426501E9-ACFE-4B3B-A24F-5CECF8442C56}" destId="{92A45F40-D516-423B-B7B1-7122B9838970}" srcOrd="3" destOrd="0" presId="urn:microsoft.com/office/officeart/2009/layout/CircleArrowProcess"/>
    <dgm:cxn modelId="{7B8C603A-550E-4D53-901D-71FBCA3128CC}" type="presParOf" srcId="{426501E9-ACFE-4B3B-A24F-5CECF8442C56}" destId="{0649FA6C-892E-4043-A53C-1FF853713ACF}" srcOrd="4" destOrd="0" presId="urn:microsoft.com/office/officeart/2009/layout/CircleArrowProcess"/>
    <dgm:cxn modelId="{0BA904FE-BC91-4ECB-A666-01A0A4E1B82E}" type="presParOf" srcId="{0649FA6C-892E-4043-A53C-1FF853713ACF}" destId="{9D46DF26-56D7-430A-8927-1EC46264353E}" srcOrd="0" destOrd="0" presId="urn:microsoft.com/office/officeart/2009/layout/CircleArrowProcess"/>
    <dgm:cxn modelId="{0B3CFFCE-CE14-4A3F-9744-B51899E9CAB0}" type="presParOf" srcId="{426501E9-ACFE-4B3B-A24F-5CECF8442C56}" destId="{93EDCFE6-40F8-4758-B971-8CF1B7AD8B77}"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166BFB-BA43-4CE1-BE66-E0FA8FF75E40}" type="doc">
      <dgm:prSet loTypeId="urn:microsoft.com/office/officeart/2005/8/layout/radial6" loCatId="cycle" qsTypeId="urn:microsoft.com/office/officeart/2005/8/quickstyle/simple1" qsCatId="simple" csTypeId="urn:microsoft.com/office/officeart/2005/8/colors/accent6_4" csCatId="accent6" phldr="1"/>
      <dgm:spPr/>
      <dgm:t>
        <a:bodyPr/>
        <a:lstStyle/>
        <a:p>
          <a:endParaRPr lang="fr-CA"/>
        </a:p>
      </dgm:t>
    </dgm:pt>
    <dgm:pt modelId="{0365534B-D06A-4254-A305-08A6C5755CE4}">
      <dgm:prSet phldrT="[Texte]" custT="1"/>
      <dgm:spPr/>
      <dgm:t>
        <a:bodyPr/>
        <a:lstStyle/>
        <a:p>
          <a:r>
            <a:rPr lang="fr-CA" sz="1700" b="1" dirty="0">
              <a:latin typeface="Century Gothic" panose="020B0502020202020204" pitchFamily="34" charset="0"/>
            </a:rPr>
            <a:t>CONFIANCE</a:t>
          </a:r>
        </a:p>
      </dgm:t>
    </dgm:pt>
    <dgm:pt modelId="{93B8B376-713E-4150-B1A7-ED4D80460E29}" type="parTrans" cxnId="{8670973C-C86B-433C-A4D2-6A2E70B569DA}">
      <dgm:prSet/>
      <dgm:spPr/>
      <dgm:t>
        <a:bodyPr/>
        <a:lstStyle/>
        <a:p>
          <a:endParaRPr lang="fr-CA" sz="2400">
            <a:latin typeface="Century Gothic" panose="020B0502020202020204" pitchFamily="34" charset="0"/>
          </a:endParaRPr>
        </a:p>
      </dgm:t>
    </dgm:pt>
    <dgm:pt modelId="{91EE418A-4324-4E2A-A4F9-B13CCE7ACFAC}" type="sibTrans" cxnId="{8670973C-C86B-433C-A4D2-6A2E70B569DA}">
      <dgm:prSet/>
      <dgm:spPr/>
      <dgm:t>
        <a:bodyPr/>
        <a:lstStyle/>
        <a:p>
          <a:endParaRPr lang="fr-CA" sz="2400">
            <a:latin typeface="Century Gothic" panose="020B0502020202020204" pitchFamily="34" charset="0"/>
          </a:endParaRPr>
        </a:p>
      </dgm:t>
    </dgm:pt>
    <dgm:pt modelId="{A5B0E9AF-A328-47B0-83A1-E3812AE869C4}">
      <dgm:prSet phldrT="[Texte]" custT="1"/>
      <dgm:spPr/>
      <dgm:t>
        <a:bodyPr/>
        <a:lstStyle/>
        <a:p>
          <a:r>
            <a:rPr lang="fr-CA" sz="1000" dirty="0">
              <a:latin typeface="Century Gothic" panose="020B0502020202020204" pitchFamily="34" charset="0"/>
            </a:rPr>
            <a:t>Organisation du travail</a:t>
          </a:r>
        </a:p>
      </dgm:t>
    </dgm:pt>
    <dgm:pt modelId="{593D51D5-C25A-47DC-AC5B-9C2B8F55F8B1}" type="parTrans" cxnId="{FA4E8447-2065-459F-A39A-F552D26975BC}">
      <dgm:prSet/>
      <dgm:spPr/>
      <dgm:t>
        <a:bodyPr/>
        <a:lstStyle/>
        <a:p>
          <a:endParaRPr lang="fr-CA" sz="2400">
            <a:latin typeface="Century Gothic" panose="020B0502020202020204" pitchFamily="34" charset="0"/>
          </a:endParaRPr>
        </a:p>
      </dgm:t>
    </dgm:pt>
    <dgm:pt modelId="{985A0EDD-3C23-45D4-8013-531BCAA9C354}" type="sibTrans" cxnId="{FA4E8447-2065-459F-A39A-F552D26975BC}">
      <dgm:prSet/>
      <dgm:spPr/>
      <dgm:t>
        <a:bodyPr/>
        <a:lstStyle/>
        <a:p>
          <a:endParaRPr lang="fr-CA" sz="2400">
            <a:latin typeface="Century Gothic" panose="020B0502020202020204" pitchFamily="34" charset="0"/>
          </a:endParaRPr>
        </a:p>
      </dgm:t>
    </dgm:pt>
    <dgm:pt modelId="{585F2AD1-65C1-489C-A63B-DE74E49AD862}">
      <dgm:prSet phldrT="[Texte]" custT="1"/>
      <dgm:spPr/>
      <dgm:t>
        <a:bodyPr/>
        <a:lstStyle/>
        <a:p>
          <a:r>
            <a:rPr lang="fr-CA" sz="900" dirty="0">
              <a:latin typeface="Century Gothic" panose="020B0502020202020204" pitchFamily="34" charset="0"/>
            </a:rPr>
            <a:t>Attitudes professionnelles</a:t>
          </a:r>
        </a:p>
      </dgm:t>
    </dgm:pt>
    <dgm:pt modelId="{FDC49E87-F537-4EC6-89A2-BB11F6635420}" type="parTrans" cxnId="{56725DE3-A7FB-4774-94C0-5C5CC428E18D}">
      <dgm:prSet/>
      <dgm:spPr/>
      <dgm:t>
        <a:bodyPr/>
        <a:lstStyle/>
        <a:p>
          <a:endParaRPr lang="fr-CA" sz="2400">
            <a:latin typeface="Century Gothic" panose="020B0502020202020204" pitchFamily="34" charset="0"/>
          </a:endParaRPr>
        </a:p>
      </dgm:t>
    </dgm:pt>
    <dgm:pt modelId="{BF9F8BD0-CFCE-4863-A2D8-DBA4F28E3F96}" type="sibTrans" cxnId="{56725DE3-A7FB-4774-94C0-5C5CC428E18D}">
      <dgm:prSet/>
      <dgm:spPr/>
      <dgm:t>
        <a:bodyPr/>
        <a:lstStyle/>
        <a:p>
          <a:endParaRPr lang="fr-CA" sz="2400">
            <a:latin typeface="Century Gothic" panose="020B0502020202020204" pitchFamily="34" charset="0"/>
          </a:endParaRPr>
        </a:p>
      </dgm:t>
    </dgm:pt>
    <dgm:pt modelId="{AD92B0E2-82A7-437E-918A-8901C53B512B}">
      <dgm:prSet phldrT="[Texte]" custT="1"/>
      <dgm:spPr/>
      <dgm:t>
        <a:bodyPr/>
        <a:lstStyle/>
        <a:p>
          <a:r>
            <a:rPr lang="fr-CA" sz="1000" dirty="0">
              <a:latin typeface="Century Gothic" panose="020B0502020202020204" pitchFamily="34" charset="0"/>
            </a:rPr>
            <a:t>Vie d’équipe</a:t>
          </a:r>
        </a:p>
      </dgm:t>
    </dgm:pt>
    <dgm:pt modelId="{98416844-5849-4075-AB56-F42F8956257F}" type="parTrans" cxnId="{93E26871-31D6-4964-9C36-E5199EF40124}">
      <dgm:prSet/>
      <dgm:spPr/>
      <dgm:t>
        <a:bodyPr/>
        <a:lstStyle/>
        <a:p>
          <a:endParaRPr lang="fr-CA" sz="2400">
            <a:latin typeface="Century Gothic" panose="020B0502020202020204" pitchFamily="34" charset="0"/>
          </a:endParaRPr>
        </a:p>
      </dgm:t>
    </dgm:pt>
    <dgm:pt modelId="{E0E016C2-17DC-45AD-A49B-AECC66B09950}" type="sibTrans" cxnId="{93E26871-31D6-4964-9C36-E5199EF40124}">
      <dgm:prSet/>
      <dgm:spPr/>
      <dgm:t>
        <a:bodyPr/>
        <a:lstStyle/>
        <a:p>
          <a:endParaRPr lang="fr-CA" sz="2400">
            <a:latin typeface="Century Gothic" panose="020B0502020202020204" pitchFamily="34" charset="0"/>
          </a:endParaRPr>
        </a:p>
      </dgm:t>
    </dgm:pt>
    <dgm:pt modelId="{5FF7AC37-5EA1-46D0-9263-316897187096}">
      <dgm:prSet phldrT="[Texte]" custT="1"/>
      <dgm:spPr/>
      <dgm:t>
        <a:bodyPr/>
        <a:lstStyle/>
        <a:p>
          <a:r>
            <a:rPr lang="fr-CA" sz="1000" dirty="0">
              <a:latin typeface="Century Gothic" panose="020B0502020202020204" pitchFamily="34" charset="0"/>
            </a:rPr>
            <a:t>Rôles clairs, complémen-taires et définis ensemble</a:t>
          </a:r>
        </a:p>
      </dgm:t>
    </dgm:pt>
    <dgm:pt modelId="{5F59E133-8B2C-41AB-97A4-3E3BB7BA6F9F}" type="parTrans" cxnId="{A9607835-638B-4485-BDBD-CA99E7D2A364}">
      <dgm:prSet/>
      <dgm:spPr/>
      <dgm:t>
        <a:bodyPr/>
        <a:lstStyle/>
        <a:p>
          <a:endParaRPr lang="fr-CA" sz="2400">
            <a:latin typeface="Century Gothic" panose="020B0502020202020204" pitchFamily="34" charset="0"/>
          </a:endParaRPr>
        </a:p>
      </dgm:t>
    </dgm:pt>
    <dgm:pt modelId="{224F616F-0DB8-4561-9BE2-F5F1CA370933}" type="sibTrans" cxnId="{A9607835-638B-4485-BDBD-CA99E7D2A364}">
      <dgm:prSet/>
      <dgm:spPr/>
      <dgm:t>
        <a:bodyPr/>
        <a:lstStyle/>
        <a:p>
          <a:endParaRPr lang="fr-CA" sz="2400">
            <a:latin typeface="Century Gothic" panose="020B0502020202020204" pitchFamily="34" charset="0"/>
          </a:endParaRPr>
        </a:p>
      </dgm:t>
    </dgm:pt>
    <dgm:pt modelId="{CC50B718-035C-497D-9A44-5BAC815CF7AC}">
      <dgm:prSet phldrT="[Texte]" custT="1"/>
      <dgm:spPr/>
      <dgm:t>
        <a:bodyPr/>
        <a:lstStyle/>
        <a:p>
          <a:r>
            <a:rPr lang="fr-CA" sz="900" dirty="0">
              <a:latin typeface="Century Gothic" panose="020B0502020202020204" pitchFamily="34" charset="0"/>
            </a:rPr>
            <a:t>Communication efficace</a:t>
          </a:r>
        </a:p>
      </dgm:t>
    </dgm:pt>
    <dgm:pt modelId="{CF36A388-17CC-49D2-A749-AEF01AC16F79}" type="parTrans" cxnId="{EFC91505-A794-48E7-8A3B-6C49EA78ACAE}">
      <dgm:prSet/>
      <dgm:spPr/>
      <dgm:t>
        <a:bodyPr/>
        <a:lstStyle/>
        <a:p>
          <a:endParaRPr lang="fr-CA" sz="2400">
            <a:latin typeface="Century Gothic" panose="020B0502020202020204" pitchFamily="34" charset="0"/>
          </a:endParaRPr>
        </a:p>
      </dgm:t>
    </dgm:pt>
    <dgm:pt modelId="{532624DC-1A0D-431E-A265-147EC119BC37}" type="sibTrans" cxnId="{EFC91505-A794-48E7-8A3B-6C49EA78ACAE}">
      <dgm:prSet/>
      <dgm:spPr/>
      <dgm:t>
        <a:bodyPr/>
        <a:lstStyle/>
        <a:p>
          <a:endParaRPr lang="fr-CA" sz="2400">
            <a:latin typeface="Century Gothic" panose="020B0502020202020204" pitchFamily="34" charset="0"/>
          </a:endParaRPr>
        </a:p>
      </dgm:t>
    </dgm:pt>
    <dgm:pt modelId="{BA1732BF-BEE9-4054-BCFB-AAB1EABDFB00}">
      <dgm:prSet phldrT="[Texte]" custT="1"/>
      <dgm:spPr/>
      <dgm:t>
        <a:bodyPr/>
        <a:lstStyle/>
        <a:p>
          <a:r>
            <a:rPr lang="fr-CA" sz="1000" dirty="0">
              <a:latin typeface="Century Gothic" panose="020B0502020202020204" pitchFamily="34" charset="0"/>
            </a:rPr>
            <a:t>Compétences</a:t>
          </a:r>
        </a:p>
      </dgm:t>
    </dgm:pt>
    <dgm:pt modelId="{D7C9E691-A089-4368-9520-F8E804E612F1}" type="parTrans" cxnId="{5F4ED0CA-0859-4141-BC75-C7117FD7E036}">
      <dgm:prSet/>
      <dgm:spPr/>
      <dgm:t>
        <a:bodyPr/>
        <a:lstStyle/>
        <a:p>
          <a:endParaRPr lang="fr-CA" sz="2400">
            <a:latin typeface="Century Gothic" panose="020B0502020202020204" pitchFamily="34" charset="0"/>
          </a:endParaRPr>
        </a:p>
      </dgm:t>
    </dgm:pt>
    <dgm:pt modelId="{9532E477-FCB2-4A45-81AF-CA287D819F23}" type="sibTrans" cxnId="{5F4ED0CA-0859-4141-BC75-C7117FD7E036}">
      <dgm:prSet/>
      <dgm:spPr/>
      <dgm:t>
        <a:bodyPr/>
        <a:lstStyle/>
        <a:p>
          <a:endParaRPr lang="fr-CA" sz="2400">
            <a:latin typeface="Century Gothic" panose="020B0502020202020204" pitchFamily="34" charset="0"/>
          </a:endParaRPr>
        </a:p>
      </dgm:t>
    </dgm:pt>
    <dgm:pt modelId="{0C8F1834-07AB-4847-9A98-9CCCEEDDBD1D}" type="pres">
      <dgm:prSet presAssocID="{39166BFB-BA43-4CE1-BE66-E0FA8FF75E40}" presName="Name0" presStyleCnt="0">
        <dgm:presLayoutVars>
          <dgm:chMax val="1"/>
          <dgm:dir/>
          <dgm:animLvl val="ctr"/>
          <dgm:resizeHandles val="exact"/>
        </dgm:presLayoutVars>
      </dgm:prSet>
      <dgm:spPr/>
    </dgm:pt>
    <dgm:pt modelId="{3CDE96A0-3B77-40CD-8E51-14E38E9B97AF}" type="pres">
      <dgm:prSet presAssocID="{0365534B-D06A-4254-A305-08A6C5755CE4}" presName="centerShape" presStyleLbl="node0" presStyleIdx="0" presStyleCnt="1"/>
      <dgm:spPr/>
    </dgm:pt>
    <dgm:pt modelId="{F504F27C-B0B8-4345-A768-A0BD03CA431D}" type="pres">
      <dgm:prSet presAssocID="{A5B0E9AF-A328-47B0-83A1-E3812AE869C4}" presName="node" presStyleLbl="node1" presStyleIdx="0" presStyleCnt="6">
        <dgm:presLayoutVars>
          <dgm:bulletEnabled val="1"/>
        </dgm:presLayoutVars>
      </dgm:prSet>
      <dgm:spPr/>
    </dgm:pt>
    <dgm:pt modelId="{1E69270E-F8C5-49F4-827D-DC103AC80873}" type="pres">
      <dgm:prSet presAssocID="{A5B0E9AF-A328-47B0-83A1-E3812AE869C4}" presName="dummy" presStyleCnt="0"/>
      <dgm:spPr/>
    </dgm:pt>
    <dgm:pt modelId="{DF0DEB99-F8E0-42D7-8AAC-45AE95268D1B}" type="pres">
      <dgm:prSet presAssocID="{985A0EDD-3C23-45D4-8013-531BCAA9C354}" presName="sibTrans" presStyleLbl="sibTrans2D1" presStyleIdx="0" presStyleCnt="6"/>
      <dgm:spPr/>
    </dgm:pt>
    <dgm:pt modelId="{AB84ABFD-5D94-433B-A813-8968E917D8B5}" type="pres">
      <dgm:prSet presAssocID="{585F2AD1-65C1-489C-A63B-DE74E49AD862}" presName="node" presStyleLbl="node1" presStyleIdx="1" presStyleCnt="6">
        <dgm:presLayoutVars>
          <dgm:bulletEnabled val="1"/>
        </dgm:presLayoutVars>
      </dgm:prSet>
      <dgm:spPr/>
    </dgm:pt>
    <dgm:pt modelId="{914968E9-9C99-4060-9F03-63398C7CFDDD}" type="pres">
      <dgm:prSet presAssocID="{585F2AD1-65C1-489C-A63B-DE74E49AD862}" presName="dummy" presStyleCnt="0"/>
      <dgm:spPr/>
    </dgm:pt>
    <dgm:pt modelId="{1A6FA501-3A69-4478-9B40-5A084797DCD4}" type="pres">
      <dgm:prSet presAssocID="{BF9F8BD0-CFCE-4863-A2D8-DBA4F28E3F96}" presName="sibTrans" presStyleLbl="sibTrans2D1" presStyleIdx="1" presStyleCnt="6"/>
      <dgm:spPr/>
    </dgm:pt>
    <dgm:pt modelId="{72287267-5789-4CC4-96D1-3A494AAF505C}" type="pres">
      <dgm:prSet presAssocID="{AD92B0E2-82A7-437E-918A-8901C53B512B}" presName="node" presStyleLbl="node1" presStyleIdx="2" presStyleCnt="6">
        <dgm:presLayoutVars>
          <dgm:bulletEnabled val="1"/>
        </dgm:presLayoutVars>
      </dgm:prSet>
      <dgm:spPr/>
    </dgm:pt>
    <dgm:pt modelId="{E96E3224-1828-4082-82EA-0E5A51692595}" type="pres">
      <dgm:prSet presAssocID="{AD92B0E2-82A7-437E-918A-8901C53B512B}" presName="dummy" presStyleCnt="0"/>
      <dgm:spPr/>
    </dgm:pt>
    <dgm:pt modelId="{E2F5379C-4285-49FB-8A76-50C113723FBE}" type="pres">
      <dgm:prSet presAssocID="{E0E016C2-17DC-45AD-A49B-AECC66B09950}" presName="sibTrans" presStyleLbl="sibTrans2D1" presStyleIdx="2" presStyleCnt="6"/>
      <dgm:spPr/>
    </dgm:pt>
    <dgm:pt modelId="{42FD3658-B96A-495A-91E6-C606CBD0CBE2}" type="pres">
      <dgm:prSet presAssocID="{CC50B718-035C-497D-9A44-5BAC815CF7AC}" presName="node" presStyleLbl="node1" presStyleIdx="3" presStyleCnt="6">
        <dgm:presLayoutVars>
          <dgm:bulletEnabled val="1"/>
        </dgm:presLayoutVars>
      </dgm:prSet>
      <dgm:spPr/>
    </dgm:pt>
    <dgm:pt modelId="{9C2E7F72-2B3E-463C-88F8-36D256BC5B7E}" type="pres">
      <dgm:prSet presAssocID="{CC50B718-035C-497D-9A44-5BAC815CF7AC}" presName="dummy" presStyleCnt="0"/>
      <dgm:spPr/>
    </dgm:pt>
    <dgm:pt modelId="{D988B4AB-51D1-4514-A37F-CB58D0E886F0}" type="pres">
      <dgm:prSet presAssocID="{532624DC-1A0D-431E-A265-147EC119BC37}" presName="sibTrans" presStyleLbl="sibTrans2D1" presStyleIdx="3" presStyleCnt="6"/>
      <dgm:spPr/>
    </dgm:pt>
    <dgm:pt modelId="{85DA11F0-7DD0-465C-AFA0-C99FFA489E1A}" type="pres">
      <dgm:prSet presAssocID="{BA1732BF-BEE9-4054-BCFB-AAB1EABDFB00}" presName="node" presStyleLbl="node1" presStyleIdx="4" presStyleCnt="6">
        <dgm:presLayoutVars>
          <dgm:bulletEnabled val="1"/>
        </dgm:presLayoutVars>
      </dgm:prSet>
      <dgm:spPr/>
    </dgm:pt>
    <dgm:pt modelId="{03B157F1-AE97-4686-9271-73A21BC58437}" type="pres">
      <dgm:prSet presAssocID="{BA1732BF-BEE9-4054-BCFB-AAB1EABDFB00}" presName="dummy" presStyleCnt="0"/>
      <dgm:spPr/>
    </dgm:pt>
    <dgm:pt modelId="{CC26DFB7-9D4A-4CB1-985C-3403F80ED636}" type="pres">
      <dgm:prSet presAssocID="{9532E477-FCB2-4A45-81AF-CA287D819F23}" presName="sibTrans" presStyleLbl="sibTrans2D1" presStyleIdx="4" presStyleCnt="6"/>
      <dgm:spPr/>
    </dgm:pt>
    <dgm:pt modelId="{0C252E5B-BF4E-4603-9B6A-376EF154AE6A}" type="pres">
      <dgm:prSet presAssocID="{5FF7AC37-5EA1-46D0-9263-316897187096}" presName="node" presStyleLbl="node1" presStyleIdx="5" presStyleCnt="6">
        <dgm:presLayoutVars>
          <dgm:bulletEnabled val="1"/>
        </dgm:presLayoutVars>
      </dgm:prSet>
      <dgm:spPr/>
    </dgm:pt>
    <dgm:pt modelId="{C25B6931-E41C-40E1-8BFD-F64A68A2D838}" type="pres">
      <dgm:prSet presAssocID="{5FF7AC37-5EA1-46D0-9263-316897187096}" presName="dummy" presStyleCnt="0"/>
      <dgm:spPr/>
    </dgm:pt>
    <dgm:pt modelId="{010811D5-CDD8-407B-ADB4-9EA92CD7797D}" type="pres">
      <dgm:prSet presAssocID="{224F616F-0DB8-4561-9BE2-F5F1CA370933}" presName="sibTrans" presStyleLbl="sibTrans2D1" presStyleIdx="5" presStyleCnt="6"/>
      <dgm:spPr/>
    </dgm:pt>
  </dgm:ptLst>
  <dgm:cxnLst>
    <dgm:cxn modelId="{EFC91505-A794-48E7-8A3B-6C49EA78ACAE}" srcId="{0365534B-D06A-4254-A305-08A6C5755CE4}" destId="{CC50B718-035C-497D-9A44-5BAC815CF7AC}" srcOrd="3" destOrd="0" parTransId="{CF36A388-17CC-49D2-A749-AEF01AC16F79}" sibTransId="{532624DC-1A0D-431E-A265-147EC119BC37}"/>
    <dgm:cxn modelId="{A9607835-638B-4485-BDBD-CA99E7D2A364}" srcId="{0365534B-D06A-4254-A305-08A6C5755CE4}" destId="{5FF7AC37-5EA1-46D0-9263-316897187096}" srcOrd="5" destOrd="0" parTransId="{5F59E133-8B2C-41AB-97A4-3E3BB7BA6F9F}" sibTransId="{224F616F-0DB8-4561-9BE2-F5F1CA370933}"/>
    <dgm:cxn modelId="{8670973C-C86B-433C-A4D2-6A2E70B569DA}" srcId="{39166BFB-BA43-4CE1-BE66-E0FA8FF75E40}" destId="{0365534B-D06A-4254-A305-08A6C5755CE4}" srcOrd="0" destOrd="0" parTransId="{93B8B376-713E-4150-B1A7-ED4D80460E29}" sibTransId="{91EE418A-4324-4E2A-A4F9-B13CCE7ACFAC}"/>
    <dgm:cxn modelId="{A931C23E-D5D7-4ECD-BB1A-9C28B08B542B}" type="presOf" srcId="{985A0EDD-3C23-45D4-8013-531BCAA9C354}" destId="{DF0DEB99-F8E0-42D7-8AAC-45AE95268D1B}" srcOrd="0" destOrd="0" presId="urn:microsoft.com/office/officeart/2005/8/layout/radial6"/>
    <dgm:cxn modelId="{69629F42-E4F2-4AB2-BB25-061D535B69DA}" type="presOf" srcId="{0365534B-D06A-4254-A305-08A6C5755CE4}" destId="{3CDE96A0-3B77-40CD-8E51-14E38E9B97AF}" srcOrd="0" destOrd="0" presId="urn:microsoft.com/office/officeart/2005/8/layout/radial6"/>
    <dgm:cxn modelId="{FA4E8447-2065-459F-A39A-F552D26975BC}" srcId="{0365534B-D06A-4254-A305-08A6C5755CE4}" destId="{A5B0E9AF-A328-47B0-83A1-E3812AE869C4}" srcOrd="0" destOrd="0" parTransId="{593D51D5-C25A-47DC-AC5B-9C2B8F55F8B1}" sibTransId="{985A0EDD-3C23-45D4-8013-531BCAA9C354}"/>
    <dgm:cxn modelId="{5098416B-2213-4C6D-86C6-787FFD5F7008}" type="presOf" srcId="{E0E016C2-17DC-45AD-A49B-AECC66B09950}" destId="{E2F5379C-4285-49FB-8A76-50C113723FBE}" srcOrd="0" destOrd="0" presId="urn:microsoft.com/office/officeart/2005/8/layout/radial6"/>
    <dgm:cxn modelId="{93E26871-31D6-4964-9C36-E5199EF40124}" srcId="{0365534B-D06A-4254-A305-08A6C5755CE4}" destId="{AD92B0E2-82A7-437E-918A-8901C53B512B}" srcOrd="2" destOrd="0" parTransId="{98416844-5849-4075-AB56-F42F8956257F}" sibTransId="{E0E016C2-17DC-45AD-A49B-AECC66B09950}"/>
    <dgm:cxn modelId="{0B5BB58E-9ED1-4111-8497-FE01B48F26F9}" type="presOf" srcId="{A5B0E9AF-A328-47B0-83A1-E3812AE869C4}" destId="{F504F27C-B0B8-4345-A768-A0BD03CA431D}" srcOrd="0" destOrd="0" presId="urn:microsoft.com/office/officeart/2005/8/layout/radial6"/>
    <dgm:cxn modelId="{EC4C8B9A-3DA1-4261-A1ED-9F49443D23F7}" type="presOf" srcId="{39166BFB-BA43-4CE1-BE66-E0FA8FF75E40}" destId="{0C8F1834-07AB-4847-9A98-9CCCEEDDBD1D}" srcOrd="0" destOrd="0" presId="urn:microsoft.com/office/officeart/2005/8/layout/radial6"/>
    <dgm:cxn modelId="{B53C57AC-187A-4D04-8190-C32686994ED4}" type="presOf" srcId="{BF9F8BD0-CFCE-4863-A2D8-DBA4F28E3F96}" destId="{1A6FA501-3A69-4478-9B40-5A084797DCD4}" srcOrd="0" destOrd="0" presId="urn:microsoft.com/office/officeart/2005/8/layout/radial6"/>
    <dgm:cxn modelId="{B6D8C9AE-51DB-4F7B-BEB5-05A2702564E6}" type="presOf" srcId="{AD92B0E2-82A7-437E-918A-8901C53B512B}" destId="{72287267-5789-4CC4-96D1-3A494AAF505C}" srcOrd="0" destOrd="0" presId="urn:microsoft.com/office/officeart/2005/8/layout/radial6"/>
    <dgm:cxn modelId="{BC1FF3AE-3B73-4643-ADAC-B6A352405E62}" type="presOf" srcId="{CC50B718-035C-497D-9A44-5BAC815CF7AC}" destId="{42FD3658-B96A-495A-91E6-C606CBD0CBE2}" srcOrd="0" destOrd="0" presId="urn:microsoft.com/office/officeart/2005/8/layout/radial6"/>
    <dgm:cxn modelId="{BDBB68C1-F1E1-4912-8909-16D8D8667E41}" type="presOf" srcId="{585F2AD1-65C1-489C-A63B-DE74E49AD862}" destId="{AB84ABFD-5D94-433B-A813-8968E917D8B5}" srcOrd="0" destOrd="0" presId="urn:microsoft.com/office/officeart/2005/8/layout/radial6"/>
    <dgm:cxn modelId="{5F4ED0CA-0859-4141-BC75-C7117FD7E036}" srcId="{0365534B-D06A-4254-A305-08A6C5755CE4}" destId="{BA1732BF-BEE9-4054-BCFB-AAB1EABDFB00}" srcOrd="4" destOrd="0" parTransId="{D7C9E691-A089-4368-9520-F8E804E612F1}" sibTransId="{9532E477-FCB2-4A45-81AF-CA287D819F23}"/>
    <dgm:cxn modelId="{3F154ED9-4066-4BD8-8B63-74C76ADD9188}" type="presOf" srcId="{5FF7AC37-5EA1-46D0-9263-316897187096}" destId="{0C252E5B-BF4E-4603-9B6A-376EF154AE6A}" srcOrd="0" destOrd="0" presId="urn:microsoft.com/office/officeart/2005/8/layout/radial6"/>
    <dgm:cxn modelId="{0346C4DE-2489-40E0-A6A8-3F51FE60B5A4}" type="presOf" srcId="{BA1732BF-BEE9-4054-BCFB-AAB1EABDFB00}" destId="{85DA11F0-7DD0-465C-AFA0-C99FFA489E1A}" srcOrd="0" destOrd="0" presId="urn:microsoft.com/office/officeart/2005/8/layout/radial6"/>
    <dgm:cxn modelId="{CE3DCAE2-30FB-466E-A573-99D20CE3F9A3}" type="presOf" srcId="{9532E477-FCB2-4A45-81AF-CA287D819F23}" destId="{CC26DFB7-9D4A-4CB1-985C-3403F80ED636}" srcOrd="0" destOrd="0" presId="urn:microsoft.com/office/officeart/2005/8/layout/radial6"/>
    <dgm:cxn modelId="{56725DE3-A7FB-4774-94C0-5C5CC428E18D}" srcId="{0365534B-D06A-4254-A305-08A6C5755CE4}" destId="{585F2AD1-65C1-489C-A63B-DE74E49AD862}" srcOrd="1" destOrd="0" parTransId="{FDC49E87-F537-4EC6-89A2-BB11F6635420}" sibTransId="{BF9F8BD0-CFCE-4863-A2D8-DBA4F28E3F96}"/>
    <dgm:cxn modelId="{FFD104EF-D157-481A-9ABC-4BC7800EF737}" type="presOf" srcId="{532624DC-1A0D-431E-A265-147EC119BC37}" destId="{D988B4AB-51D1-4514-A37F-CB58D0E886F0}" srcOrd="0" destOrd="0" presId="urn:microsoft.com/office/officeart/2005/8/layout/radial6"/>
    <dgm:cxn modelId="{6C9BB8FA-7EA5-49FC-86C2-0474A447F75A}" type="presOf" srcId="{224F616F-0DB8-4561-9BE2-F5F1CA370933}" destId="{010811D5-CDD8-407B-ADB4-9EA92CD7797D}" srcOrd="0" destOrd="0" presId="urn:microsoft.com/office/officeart/2005/8/layout/radial6"/>
    <dgm:cxn modelId="{BA83AD18-C7B7-4099-ACA3-52157C476DF9}" type="presParOf" srcId="{0C8F1834-07AB-4847-9A98-9CCCEEDDBD1D}" destId="{3CDE96A0-3B77-40CD-8E51-14E38E9B97AF}" srcOrd="0" destOrd="0" presId="urn:microsoft.com/office/officeart/2005/8/layout/radial6"/>
    <dgm:cxn modelId="{AA5FEF10-35B1-4E0D-9553-2788CFBC51C3}" type="presParOf" srcId="{0C8F1834-07AB-4847-9A98-9CCCEEDDBD1D}" destId="{F504F27C-B0B8-4345-A768-A0BD03CA431D}" srcOrd="1" destOrd="0" presId="urn:microsoft.com/office/officeart/2005/8/layout/radial6"/>
    <dgm:cxn modelId="{C5583DAA-541F-4D5A-A9B4-D37FFEA1E7FE}" type="presParOf" srcId="{0C8F1834-07AB-4847-9A98-9CCCEEDDBD1D}" destId="{1E69270E-F8C5-49F4-827D-DC103AC80873}" srcOrd="2" destOrd="0" presId="urn:microsoft.com/office/officeart/2005/8/layout/radial6"/>
    <dgm:cxn modelId="{8EE7EA88-3153-4D73-94E7-98498EFFA170}" type="presParOf" srcId="{0C8F1834-07AB-4847-9A98-9CCCEEDDBD1D}" destId="{DF0DEB99-F8E0-42D7-8AAC-45AE95268D1B}" srcOrd="3" destOrd="0" presId="urn:microsoft.com/office/officeart/2005/8/layout/radial6"/>
    <dgm:cxn modelId="{67B02832-CFA0-43B4-82B2-6E5D9AB23133}" type="presParOf" srcId="{0C8F1834-07AB-4847-9A98-9CCCEEDDBD1D}" destId="{AB84ABFD-5D94-433B-A813-8968E917D8B5}" srcOrd="4" destOrd="0" presId="urn:microsoft.com/office/officeart/2005/8/layout/radial6"/>
    <dgm:cxn modelId="{ABB0A92D-4FBC-486B-AB77-BDF88CB81A43}" type="presParOf" srcId="{0C8F1834-07AB-4847-9A98-9CCCEEDDBD1D}" destId="{914968E9-9C99-4060-9F03-63398C7CFDDD}" srcOrd="5" destOrd="0" presId="urn:microsoft.com/office/officeart/2005/8/layout/radial6"/>
    <dgm:cxn modelId="{AC4E8478-AD7A-4516-9E5D-20EC014BB476}" type="presParOf" srcId="{0C8F1834-07AB-4847-9A98-9CCCEEDDBD1D}" destId="{1A6FA501-3A69-4478-9B40-5A084797DCD4}" srcOrd="6" destOrd="0" presId="urn:microsoft.com/office/officeart/2005/8/layout/radial6"/>
    <dgm:cxn modelId="{68E8D605-478A-4886-854B-E29361501351}" type="presParOf" srcId="{0C8F1834-07AB-4847-9A98-9CCCEEDDBD1D}" destId="{72287267-5789-4CC4-96D1-3A494AAF505C}" srcOrd="7" destOrd="0" presId="urn:microsoft.com/office/officeart/2005/8/layout/radial6"/>
    <dgm:cxn modelId="{5C5BCA0A-79BB-4851-9BC6-5CE42FBBE981}" type="presParOf" srcId="{0C8F1834-07AB-4847-9A98-9CCCEEDDBD1D}" destId="{E96E3224-1828-4082-82EA-0E5A51692595}" srcOrd="8" destOrd="0" presId="urn:microsoft.com/office/officeart/2005/8/layout/radial6"/>
    <dgm:cxn modelId="{B2A66E01-300E-47CB-91EF-88BCABE4243B}" type="presParOf" srcId="{0C8F1834-07AB-4847-9A98-9CCCEEDDBD1D}" destId="{E2F5379C-4285-49FB-8A76-50C113723FBE}" srcOrd="9" destOrd="0" presId="urn:microsoft.com/office/officeart/2005/8/layout/radial6"/>
    <dgm:cxn modelId="{857AA129-859F-4861-9086-55EC2598B176}" type="presParOf" srcId="{0C8F1834-07AB-4847-9A98-9CCCEEDDBD1D}" destId="{42FD3658-B96A-495A-91E6-C606CBD0CBE2}" srcOrd="10" destOrd="0" presId="urn:microsoft.com/office/officeart/2005/8/layout/radial6"/>
    <dgm:cxn modelId="{84212D42-B352-499E-B2DE-B6F629E9E027}" type="presParOf" srcId="{0C8F1834-07AB-4847-9A98-9CCCEEDDBD1D}" destId="{9C2E7F72-2B3E-463C-88F8-36D256BC5B7E}" srcOrd="11" destOrd="0" presId="urn:microsoft.com/office/officeart/2005/8/layout/radial6"/>
    <dgm:cxn modelId="{BBF386B9-008C-44E6-A894-B254151E8FC3}" type="presParOf" srcId="{0C8F1834-07AB-4847-9A98-9CCCEEDDBD1D}" destId="{D988B4AB-51D1-4514-A37F-CB58D0E886F0}" srcOrd="12" destOrd="0" presId="urn:microsoft.com/office/officeart/2005/8/layout/radial6"/>
    <dgm:cxn modelId="{A66917BE-7A11-435F-BD92-F716199EB7C5}" type="presParOf" srcId="{0C8F1834-07AB-4847-9A98-9CCCEEDDBD1D}" destId="{85DA11F0-7DD0-465C-AFA0-C99FFA489E1A}" srcOrd="13" destOrd="0" presId="urn:microsoft.com/office/officeart/2005/8/layout/radial6"/>
    <dgm:cxn modelId="{43D56818-611A-4C7D-AF0E-ED5FDDBEF6CF}" type="presParOf" srcId="{0C8F1834-07AB-4847-9A98-9CCCEEDDBD1D}" destId="{03B157F1-AE97-4686-9271-73A21BC58437}" srcOrd="14" destOrd="0" presId="urn:microsoft.com/office/officeart/2005/8/layout/radial6"/>
    <dgm:cxn modelId="{4DDF82ED-0F80-4C2D-A2BC-CAF69775C205}" type="presParOf" srcId="{0C8F1834-07AB-4847-9A98-9CCCEEDDBD1D}" destId="{CC26DFB7-9D4A-4CB1-985C-3403F80ED636}" srcOrd="15" destOrd="0" presId="urn:microsoft.com/office/officeart/2005/8/layout/radial6"/>
    <dgm:cxn modelId="{9CD707A7-1A0F-4F6A-B532-462EF6FFE452}" type="presParOf" srcId="{0C8F1834-07AB-4847-9A98-9CCCEEDDBD1D}" destId="{0C252E5B-BF4E-4603-9B6A-376EF154AE6A}" srcOrd="16" destOrd="0" presId="urn:microsoft.com/office/officeart/2005/8/layout/radial6"/>
    <dgm:cxn modelId="{AB1F5076-1069-4674-A376-453F44F1ADF0}" type="presParOf" srcId="{0C8F1834-07AB-4847-9A98-9CCCEEDDBD1D}" destId="{C25B6931-E41C-40E1-8BFD-F64A68A2D838}" srcOrd="17" destOrd="0" presId="urn:microsoft.com/office/officeart/2005/8/layout/radial6"/>
    <dgm:cxn modelId="{B4AAFBCA-BED8-4215-8BEB-90E1152F0C3D}" type="presParOf" srcId="{0C8F1834-07AB-4847-9A98-9CCCEEDDBD1D}" destId="{010811D5-CDD8-407B-ADB4-9EA92CD7797D}" srcOrd="18" destOrd="0" presId="urn:microsoft.com/office/officeart/2005/8/layout/radial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69DE8-E66C-4567-B7A9-CB4EADE78205}">
      <dsp:nvSpPr>
        <dsp:cNvPr id="0" name=""/>
        <dsp:cNvSpPr/>
      </dsp:nvSpPr>
      <dsp:spPr>
        <a:xfrm>
          <a:off x="2268378" y="0"/>
          <a:ext cx="2225793" cy="2226131"/>
        </a:xfrm>
        <a:prstGeom prst="circularArrow">
          <a:avLst>
            <a:gd name="adj1" fmla="val 10980"/>
            <a:gd name="adj2" fmla="val 1142322"/>
            <a:gd name="adj3" fmla="val 4500000"/>
            <a:gd name="adj4" fmla="val 10800000"/>
            <a:gd name="adj5" fmla="val 12500"/>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13C9A-3E56-4A18-8FAD-609ABB695AA2}">
      <dsp:nvSpPr>
        <dsp:cNvPr id="0" name=""/>
        <dsp:cNvSpPr/>
      </dsp:nvSpPr>
      <dsp:spPr>
        <a:xfrm>
          <a:off x="2760351" y="803701"/>
          <a:ext cx="1236830" cy="61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CA" sz="1400" kern="1200" dirty="0"/>
            <a:t>Connaissance de l’autre</a:t>
          </a:r>
        </a:p>
      </dsp:txBody>
      <dsp:txXfrm>
        <a:off x="2760351" y="803701"/>
        <a:ext cx="1236830" cy="618267"/>
      </dsp:txXfrm>
    </dsp:sp>
    <dsp:sp modelId="{F1920C62-F277-4F91-9B3C-5120A2EE5897}">
      <dsp:nvSpPr>
        <dsp:cNvPr id="0" name=""/>
        <dsp:cNvSpPr/>
      </dsp:nvSpPr>
      <dsp:spPr>
        <a:xfrm>
          <a:off x="1650172" y="1279077"/>
          <a:ext cx="2225793" cy="2226131"/>
        </a:xfrm>
        <a:prstGeom prst="leftCircularArrow">
          <a:avLst>
            <a:gd name="adj1" fmla="val 10980"/>
            <a:gd name="adj2" fmla="val 1142322"/>
            <a:gd name="adj3" fmla="val 6300000"/>
            <a:gd name="adj4" fmla="val 18900000"/>
            <a:gd name="adj5" fmla="val 12500"/>
          </a:avLst>
        </a:prstGeom>
        <a:solidFill>
          <a:schemeClr val="accent6">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A45F40-D516-423B-B7B1-7122B9838970}">
      <dsp:nvSpPr>
        <dsp:cNvPr id="0" name=""/>
        <dsp:cNvSpPr/>
      </dsp:nvSpPr>
      <dsp:spPr>
        <a:xfrm>
          <a:off x="2144653" y="2090177"/>
          <a:ext cx="1236830" cy="61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CA" sz="1400" kern="1200" dirty="0"/>
            <a:t>Confiance</a:t>
          </a:r>
        </a:p>
      </dsp:txBody>
      <dsp:txXfrm>
        <a:off x="2144653" y="2090177"/>
        <a:ext cx="1236830" cy="618267"/>
      </dsp:txXfrm>
    </dsp:sp>
    <dsp:sp modelId="{9D46DF26-56D7-430A-8927-1EC46264353E}">
      <dsp:nvSpPr>
        <dsp:cNvPr id="0" name=""/>
        <dsp:cNvSpPr/>
      </dsp:nvSpPr>
      <dsp:spPr>
        <a:xfrm>
          <a:off x="2426796" y="2711219"/>
          <a:ext cx="1912301" cy="1913067"/>
        </a:xfrm>
        <a:prstGeom prst="blockArc">
          <a:avLst>
            <a:gd name="adj1" fmla="val 13500000"/>
            <a:gd name="adj2" fmla="val 10800000"/>
            <a:gd name="adj3" fmla="val 12740"/>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EDCFE6-40F8-4758-B971-8CF1B7AD8B77}">
      <dsp:nvSpPr>
        <dsp:cNvPr id="0" name=""/>
        <dsp:cNvSpPr/>
      </dsp:nvSpPr>
      <dsp:spPr>
        <a:xfrm>
          <a:off x="2763277" y="3378504"/>
          <a:ext cx="1236830" cy="6182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fr-CA" sz="1400" kern="1200" dirty="0"/>
            <a:t>Reconnaissance</a:t>
          </a:r>
        </a:p>
      </dsp:txBody>
      <dsp:txXfrm>
        <a:off x="2763277" y="3378504"/>
        <a:ext cx="1236830" cy="6182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811D5-CDD8-407B-ADB4-9EA92CD7797D}">
      <dsp:nvSpPr>
        <dsp:cNvPr id="0" name=""/>
        <dsp:cNvSpPr/>
      </dsp:nvSpPr>
      <dsp:spPr>
        <a:xfrm>
          <a:off x="1952130" y="619982"/>
          <a:ext cx="4232642" cy="4232642"/>
        </a:xfrm>
        <a:prstGeom prst="blockArc">
          <a:avLst>
            <a:gd name="adj1" fmla="val 12600000"/>
            <a:gd name="adj2" fmla="val 16200000"/>
            <a:gd name="adj3" fmla="val 4528"/>
          </a:avLst>
        </a:prstGeom>
        <a:solidFill>
          <a:schemeClr val="accent6">
            <a:shade val="90000"/>
            <a:hueOff val="126623"/>
            <a:satOff val="-5058"/>
            <a:lumOff val="117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26DFB7-9D4A-4CB1-985C-3403F80ED636}">
      <dsp:nvSpPr>
        <dsp:cNvPr id="0" name=""/>
        <dsp:cNvSpPr/>
      </dsp:nvSpPr>
      <dsp:spPr>
        <a:xfrm>
          <a:off x="1952130" y="619982"/>
          <a:ext cx="4232642" cy="4232642"/>
        </a:xfrm>
        <a:prstGeom prst="blockArc">
          <a:avLst>
            <a:gd name="adj1" fmla="val 9000000"/>
            <a:gd name="adj2" fmla="val 12600000"/>
            <a:gd name="adj3" fmla="val 4528"/>
          </a:avLst>
        </a:prstGeom>
        <a:solidFill>
          <a:schemeClr val="accent6">
            <a:shade val="90000"/>
            <a:hueOff val="253246"/>
            <a:satOff val="-10115"/>
            <a:lumOff val="234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988B4AB-51D1-4514-A37F-CB58D0E886F0}">
      <dsp:nvSpPr>
        <dsp:cNvPr id="0" name=""/>
        <dsp:cNvSpPr/>
      </dsp:nvSpPr>
      <dsp:spPr>
        <a:xfrm>
          <a:off x="1952130" y="619982"/>
          <a:ext cx="4232642" cy="4232642"/>
        </a:xfrm>
        <a:prstGeom prst="blockArc">
          <a:avLst>
            <a:gd name="adj1" fmla="val 5400000"/>
            <a:gd name="adj2" fmla="val 9000000"/>
            <a:gd name="adj3" fmla="val 4528"/>
          </a:avLst>
        </a:prstGeom>
        <a:solidFill>
          <a:schemeClr val="accent6">
            <a:shade val="90000"/>
            <a:hueOff val="379870"/>
            <a:satOff val="-15173"/>
            <a:lumOff val="3519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F5379C-4285-49FB-8A76-50C113723FBE}">
      <dsp:nvSpPr>
        <dsp:cNvPr id="0" name=""/>
        <dsp:cNvSpPr/>
      </dsp:nvSpPr>
      <dsp:spPr>
        <a:xfrm>
          <a:off x="1952130" y="619982"/>
          <a:ext cx="4232642" cy="4232642"/>
        </a:xfrm>
        <a:prstGeom prst="blockArc">
          <a:avLst>
            <a:gd name="adj1" fmla="val 1800000"/>
            <a:gd name="adj2" fmla="val 5400000"/>
            <a:gd name="adj3" fmla="val 4528"/>
          </a:avLst>
        </a:prstGeom>
        <a:solidFill>
          <a:schemeClr val="accent6">
            <a:shade val="90000"/>
            <a:hueOff val="253246"/>
            <a:satOff val="-10115"/>
            <a:lumOff val="234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6FA501-3A69-4478-9B40-5A084797DCD4}">
      <dsp:nvSpPr>
        <dsp:cNvPr id="0" name=""/>
        <dsp:cNvSpPr/>
      </dsp:nvSpPr>
      <dsp:spPr>
        <a:xfrm>
          <a:off x="1952130" y="619982"/>
          <a:ext cx="4232642" cy="4232642"/>
        </a:xfrm>
        <a:prstGeom prst="blockArc">
          <a:avLst>
            <a:gd name="adj1" fmla="val 19800000"/>
            <a:gd name="adj2" fmla="val 1800000"/>
            <a:gd name="adj3" fmla="val 4528"/>
          </a:avLst>
        </a:prstGeom>
        <a:solidFill>
          <a:schemeClr val="accent6">
            <a:shade val="90000"/>
            <a:hueOff val="126623"/>
            <a:satOff val="-5058"/>
            <a:lumOff val="1173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F0DEB99-F8E0-42D7-8AAC-45AE95268D1B}">
      <dsp:nvSpPr>
        <dsp:cNvPr id="0" name=""/>
        <dsp:cNvSpPr/>
      </dsp:nvSpPr>
      <dsp:spPr>
        <a:xfrm>
          <a:off x="1952130" y="619982"/>
          <a:ext cx="4232642" cy="4232642"/>
        </a:xfrm>
        <a:prstGeom prst="blockArc">
          <a:avLst>
            <a:gd name="adj1" fmla="val 16200000"/>
            <a:gd name="adj2" fmla="val 19800000"/>
            <a:gd name="adj3" fmla="val 4528"/>
          </a:avLst>
        </a:prstGeom>
        <a:solidFill>
          <a:schemeClr val="accent6">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CDE96A0-3B77-40CD-8E51-14E38E9B97AF}">
      <dsp:nvSpPr>
        <dsp:cNvPr id="0" name=""/>
        <dsp:cNvSpPr/>
      </dsp:nvSpPr>
      <dsp:spPr>
        <a:xfrm>
          <a:off x="3117888" y="1785740"/>
          <a:ext cx="1901127" cy="1901127"/>
        </a:xfrm>
        <a:prstGeom prst="ellipse">
          <a:avLst/>
        </a:prstGeom>
        <a:solidFill>
          <a:schemeClr val="accent6">
            <a:shade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fr-CA" sz="1700" b="1" kern="1200" dirty="0">
              <a:latin typeface="Century Gothic" panose="020B0502020202020204" pitchFamily="34" charset="0"/>
            </a:rPr>
            <a:t>CONFIANCE</a:t>
          </a:r>
        </a:p>
      </dsp:txBody>
      <dsp:txXfrm>
        <a:off x="3396302" y="2064154"/>
        <a:ext cx="1344299" cy="1344299"/>
      </dsp:txXfrm>
    </dsp:sp>
    <dsp:sp modelId="{F504F27C-B0B8-4345-A768-A0BD03CA431D}">
      <dsp:nvSpPr>
        <dsp:cNvPr id="0" name=""/>
        <dsp:cNvSpPr/>
      </dsp:nvSpPr>
      <dsp:spPr>
        <a:xfrm>
          <a:off x="3403057" y="2496"/>
          <a:ext cx="1330789" cy="1330789"/>
        </a:xfrm>
        <a:prstGeom prst="ellipse">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CA" sz="1000" kern="1200" dirty="0">
              <a:latin typeface="Century Gothic" panose="020B0502020202020204" pitchFamily="34" charset="0"/>
            </a:rPr>
            <a:t>Organisation du travail</a:t>
          </a:r>
        </a:p>
      </dsp:txBody>
      <dsp:txXfrm>
        <a:off x="3597947" y="197386"/>
        <a:ext cx="941009" cy="941009"/>
      </dsp:txXfrm>
    </dsp:sp>
    <dsp:sp modelId="{AB84ABFD-5D94-433B-A813-8968E917D8B5}">
      <dsp:nvSpPr>
        <dsp:cNvPr id="0" name=""/>
        <dsp:cNvSpPr/>
      </dsp:nvSpPr>
      <dsp:spPr>
        <a:xfrm>
          <a:off x="5194355" y="1036702"/>
          <a:ext cx="1330789" cy="1330789"/>
        </a:xfrm>
        <a:prstGeom prst="ellipse">
          <a:avLst/>
        </a:prstGeom>
        <a:solidFill>
          <a:schemeClr val="accent6">
            <a:shade val="50000"/>
            <a:hueOff val="122808"/>
            <a:satOff val="-5368"/>
            <a:lumOff val="14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r-CA" sz="900" kern="1200" dirty="0">
              <a:latin typeface="Century Gothic" panose="020B0502020202020204" pitchFamily="34" charset="0"/>
            </a:rPr>
            <a:t>Attitudes professionnelles</a:t>
          </a:r>
        </a:p>
      </dsp:txBody>
      <dsp:txXfrm>
        <a:off x="5389245" y="1231592"/>
        <a:ext cx="941009" cy="941009"/>
      </dsp:txXfrm>
    </dsp:sp>
    <dsp:sp modelId="{72287267-5789-4CC4-96D1-3A494AAF505C}">
      <dsp:nvSpPr>
        <dsp:cNvPr id="0" name=""/>
        <dsp:cNvSpPr/>
      </dsp:nvSpPr>
      <dsp:spPr>
        <a:xfrm>
          <a:off x="5194355" y="3105115"/>
          <a:ext cx="1330789" cy="1330789"/>
        </a:xfrm>
        <a:prstGeom prst="ellipse">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CA" sz="1000" kern="1200" dirty="0">
              <a:latin typeface="Century Gothic" panose="020B0502020202020204" pitchFamily="34" charset="0"/>
            </a:rPr>
            <a:t>Vie d’équipe</a:t>
          </a:r>
        </a:p>
      </dsp:txBody>
      <dsp:txXfrm>
        <a:off x="5389245" y="3300005"/>
        <a:ext cx="941009" cy="941009"/>
      </dsp:txXfrm>
    </dsp:sp>
    <dsp:sp modelId="{42FD3658-B96A-495A-91E6-C606CBD0CBE2}">
      <dsp:nvSpPr>
        <dsp:cNvPr id="0" name=""/>
        <dsp:cNvSpPr/>
      </dsp:nvSpPr>
      <dsp:spPr>
        <a:xfrm>
          <a:off x="3403057" y="4139322"/>
          <a:ext cx="1330789" cy="1330789"/>
        </a:xfrm>
        <a:prstGeom prst="ellipse">
          <a:avLst/>
        </a:prstGeom>
        <a:solidFill>
          <a:schemeClr val="accent6">
            <a:shade val="50000"/>
            <a:hueOff val="368424"/>
            <a:satOff val="-16105"/>
            <a:lumOff val="43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fr-CA" sz="900" kern="1200" dirty="0">
              <a:latin typeface="Century Gothic" panose="020B0502020202020204" pitchFamily="34" charset="0"/>
            </a:rPr>
            <a:t>Communication efficace</a:t>
          </a:r>
        </a:p>
      </dsp:txBody>
      <dsp:txXfrm>
        <a:off x="3597947" y="4334212"/>
        <a:ext cx="941009" cy="941009"/>
      </dsp:txXfrm>
    </dsp:sp>
    <dsp:sp modelId="{85DA11F0-7DD0-465C-AFA0-C99FFA489E1A}">
      <dsp:nvSpPr>
        <dsp:cNvPr id="0" name=""/>
        <dsp:cNvSpPr/>
      </dsp:nvSpPr>
      <dsp:spPr>
        <a:xfrm>
          <a:off x="1611759" y="3105115"/>
          <a:ext cx="1330789" cy="1330789"/>
        </a:xfrm>
        <a:prstGeom prst="ellipse">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CA" sz="1000" kern="1200" dirty="0">
              <a:latin typeface="Century Gothic" panose="020B0502020202020204" pitchFamily="34" charset="0"/>
            </a:rPr>
            <a:t>Compétences</a:t>
          </a:r>
        </a:p>
      </dsp:txBody>
      <dsp:txXfrm>
        <a:off x="1806649" y="3300005"/>
        <a:ext cx="941009" cy="941009"/>
      </dsp:txXfrm>
    </dsp:sp>
    <dsp:sp modelId="{0C252E5B-BF4E-4603-9B6A-376EF154AE6A}">
      <dsp:nvSpPr>
        <dsp:cNvPr id="0" name=""/>
        <dsp:cNvSpPr/>
      </dsp:nvSpPr>
      <dsp:spPr>
        <a:xfrm>
          <a:off x="1611759" y="1036702"/>
          <a:ext cx="1330789" cy="1330789"/>
        </a:xfrm>
        <a:prstGeom prst="ellipse">
          <a:avLst/>
        </a:prstGeom>
        <a:solidFill>
          <a:schemeClr val="accent6">
            <a:shade val="50000"/>
            <a:hueOff val="122808"/>
            <a:satOff val="-5368"/>
            <a:lumOff val="146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fr-CA" sz="1000" kern="1200" dirty="0">
              <a:latin typeface="Century Gothic" panose="020B0502020202020204" pitchFamily="34" charset="0"/>
            </a:rPr>
            <a:t>Rôles clairs, complémen-taires et définis ensemble</a:t>
          </a:r>
        </a:p>
      </dsp:txBody>
      <dsp:txXfrm>
        <a:off x="1806649" y="1231592"/>
        <a:ext cx="941009" cy="941009"/>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701FB-0306-4C7D-83C8-7413B0C33030}" type="datetimeFigureOut">
              <a:rPr lang="fr-CA" smtClean="0"/>
              <a:t>2026-05-11</a:t>
            </a:fld>
            <a:endParaRPr lang="fr-CA" dirty="0"/>
          </a:p>
        </p:txBody>
      </p:sp>
      <p:sp>
        <p:nvSpPr>
          <p:cNvPr id="4" name="Espace réservé de l'image de diapositiv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280297-36DA-424B-AACA-C7D0EC9EFAA2}" type="slidenum">
              <a:rPr lang="fr-CA" smtClean="0"/>
              <a:t>‹n°›</a:t>
            </a:fld>
            <a:endParaRPr lang="fr-CA" dirty="0"/>
          </a:p>
        </p:txBody>
      </p:sp>
    </p:spTree>
    <p:extLst>
      <p:ext uri="{BB962C8B-B14F-4D97-AF65-F5344CB8AC3E}">
        <p14:creationId xmlns:p14="http://schemas.microsoft.com/office/powerpoint/2010/main" val="404294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u="sng" dirty="0"/>
              <a:t>Effectuer une </a:t>
            </a:r>
            <a:r>
              <a:rPr lang="fr-CA" b="1" u="sng" dirty="0"/>
              <a:t>mise en contexte </a:t>
            </a:r>
            <a:r>
              <a:rPr lang="fr-CA" u="sng" dirty="0"/>
              <a:t>pour aider à comprendre les motivations qui ont vous amène à proposer cette démarche à votre équipe :</a:t>
            </a:r>
          </a:p>
          <a:p>
            <a:pPr marL="171450" indent="-171450">
              <a:buFont typeface="Arial" panose="020B0604020202020204" pitchFamily="34" charset="0"/>
              <a:buChar char="•"/>
            </a:pPr>
            <a:r>
              <a:rPr lang="fr-CA" dirty="0"/>
              <a:t>La rencontre d’aujourd’hui marque le début d’une démarche qui vise à réfléchir ensemble à notre façon de collaborer au sein de l’équipe, dans le but de renforcer notre collaboration interprofessionnelle</a:t>
            </a:r>
          </a:p>
          <a:p>
            <a:pPr marL="171450" indent="-171450">
              <a:buFont typeface="Arial" panose="020B0604020202020204" pitchFamily="34" charset="0"/>
              <a:buChar char="•"/>
            </a:pPr>
            <a:r>
              <a:rPr lang="fr-CA" dirty="0"/>
              <a:t>Expliquer le contexte et le sens de cette démarche, en vous assurant de bien placer votre vision et vos attentes</a:t>
            </a:r>
          </a:p>
          <a:p>
            <a:pPr marL="171450" indent="-171450">
              <a:buFont typeface="Arial" panose="020B0604020202020204" pitchFamily="34" charset="0"/>
              <a:buChar char="•"/>
            </a:pPr>
            <a:r>
              <a:rPr lang="fr-CA" dirty="0"/>
              <a:t>La démarche vise à :</a:t>
            </a:r>
          </a:p>
          <a:p>
            <a:pPr marL="628650" lvl="1" indent="-171450">
              <a:buFont typeface="Arial" panose="020B0604020202020204" pitchFamily="34" charset="0"/>
              <a:buChar char="•"/>
            </a:pPr>
            <a:r>
              <a:rPr lang="fr-CA" dirty="0"/>
              <a:t>Reconnaître les forces de l’équipe</a:t>
            </a:r>
          </a:p>
          <a:p>
            <a:pPr marL="628650" lvl="1" indent="-171450">
              <a:buFont typeface="Arial" panose="020B0604020202020204" pitchFamily="34" charset="0"/>
              <a:buChar char="•"/>
            </a:pPr>
            <a:r>
              <a:rPr lang="fr-CA" dirty="0"/>
              <a:t>Mieux comprendre les défis de collaboration présents au sein de l’équipe</a:t>
            </a:r>
          </a:p>
          <a:p>
            <a:pPr marL="628650" lvl="1" indent="-171450">
              <a:buFont typeface="Arial" panose="020B0604020202020204" pitchFamily="34" charset="0"/>
              <a:buChar char="•"/>
            </a:pPr>
            <a:r>
              <a:rPr lang="fr-CA" dirty="0"/>
              <a:t>Identifier des pistes d’amélioration concrètes et réalistes ensemble</a:t>
            </a:r>
          </a:p>
          <a:p>
            <a:pPr marL="171450" indent="-171450">
              <a:buFont typeface="Arial" panose="020B0604020202020204" pitchFamily="34" charset="0"/>
              <a:buChar char="•"/>
            </a:pPr>
            <a:r>
              <a:rPr lang="fr-CA" dirty="0"/>
              <a:t>L’objectif n’est donc pas de rajouter un projet de plus, mais plutôt de réfléchir à des façons de mieux travailler ensemble qui pourront faciliter votre quotidien, soutenir l’équipe et améliorer l’expérience des usagers et leurs personnes proches aidantes.</a:t>
            </a:r>
          </a:p>
          <a:p>
            <a:pPr marL="171450" indent="-171450">
              <a:buFont typeface="Arial" panose="020B0604020202020204" pitchFamily="34" charset="0"/>
              <a:buChar char="•"/>
            </a:pPr>
            <a:r>
              <a:rPr lang="fr-CA" dirty="0"/>
              <a:t>Démarche qui se veut participative : La CIP ne peut se construit collectivement, à partir de nos expériences, nos idées et de l’engagement individuel de chacun.</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b="1" u="sng" dirty="0"/>
              <a:t>Objectifs</a:t>
            </a:r>
            <a:r>
              <a:rPr lang="fr-CA" u="sng" dirty="0"/>
              <a:t> de la rencontre aujourd’hui :</a:t>
            </a:r>
            <a:endParaRPr lang="fr-CA" u="none" dirty="0"/>
          </a:p>
          <a:p>
            <a:pPr marL="171450" indent="-171450">
              <a:buFont typeface="Arial" panose="020B0604020202020204" pitchFamily="34" charset="0"/>
              <a:buChar char="•"/>
            </a:pPr>
            <a:r>
              <a:rPr lang="fr-CA" u="none" dirty="0"/>
              <a:t>Se donner une compréhension commune de ce qu’est la CIP</a:t>
            </a:r>
          </a:p>
          <a:p>
            <a:pPr marL="171450" indent="-171450">
              <a:buFont typeface="Arial" panose="020B0604020202020204" pitchFamily="34" charset="0"/>
              <a:buChar char="•"/>
            </a:pPr>
            <a:r>
              <a:rPr lang="fr-CA" u="none" dirty="0"/>
              <a:t>Présenter la démarche proposée</a:t>
            </a:r>
          </a:p>
          <a:p>
            <a:pPr marL="171450" indent="-171450">
              <a:buFont typeface="Arial" panose="020B0604020202020204" pitchFamily="34" charset="0"/>
              <a:buChar char="•"/>
            </a:pPr>
            <a:r>
              <a:rPr lang="fr-CA" u="none" dirty="0"/>
              <a:t>Amorcer la réflexion collective</a:t>
            </a:r>
          </a:p>
          <a:p>
            <a:endParaRPr lang="fr-CA" dirty="0"/>
          </a:p>
          <a:p>
            <a:r>
              <a:rPr lang="fr-CA" b="1" u="sng" dirty="0"/>
              <a:t>Activité brise-glace suggérée : </a:t>
            </a:r>
          </a:p>
          <a:p>
            <a:pPr rtl="0">
              <a:buFont typeface="Arial" panose="020B0604020202020204" pitchFamily="34" charset="0"/>
              <a:buChar char="•"/>
            </a:pPr>
            <a:r>
              <a:rPr lang="fr-CA" dirty="0">
                <a:effectLst/>
              </a:rPr>
              <a:t> Se présenter (nom, rôle, secteur, etc. selon le contexte de la démarche et ce qui est pertinent pour mieux se connaître)</a:t>
            </a:r>
            <a:endParaRPr lang="fr-CA" dirty="0"/>
          </a:p>
          <a:p>
            <a:pPr rtl="0">
              <a:buFont typeface="Arial" panose="020B0604020202020204" pitchFamily="34" charset="0"/>
              <a:buChar char="•"/>
            </a:pPr>
            <a:r>
              <a:rPr lang="fr-CA" dirty="0">
                <a:effectLst/>
              </a:rPr>
              <a:t> Un adjectif qui décrit comment vous arrivez aujourd’hui</a:t>
            </a:r>
            <a:endParaRPr lang="fr-CA" dirty="0"/>
          </a:p>
          <a:p>
            <a:pPr rtl="0">
              <a:buFont typeface="Arial" panose="020B0604020202020204" pitchFamily="34" charset="0"/>
              <a:buChar char="•"/>
            </a:pPr>
            <a:r>
              <a:rPr lang="fr-CA" dirty="0">
                <a:effectLst/>
              </a:rPr>
              <a:t> Un mot qui représente vos attentes envers la démarche pour renforcer la collaboration au sein de l’équipe</a:t>
            </a:r>
          </a:p>
          <a:p>
            <a:pPr rtl="0">
              <a:buFont typeface="Arial" panose="020B0604020202020204" pitchFamily="34" charset="0"/>
              <a:buChar char="•"/>
            </a:pPr>
            <a:r>
              <a:rPr lang="fr-CA" dirty="0">
                <a:effectLst/>
              </a:rPr>
              <a:t> Une force ou une compétence que vous penser pouvoir apporter au groupe pour ce projet</a:t>
            </a:r>
            <a:endParaRPr lang="fr-CA" dirty="0"/>
          </a:p>
          <a:p>
            <a:endParaRPr lang="fr-CA" dirty="0"/>
          </a:p>
          <a:p>
            <a:r>
              <a:rPr lang="fr-CA" b="1" u="sng" dirty="0"/>
              <a:t>Intention de la diapo pour le gestionnaire :</a:t>
            </a:r>
          </a:p>
          <a:p>
            <a:pPr marL="171450" indent="-171450">
              <a:buFont typeface="Arial" panose="020B0604020202020204" pitchFamily="34" charset="0"/>
              <a:buChar char="•"/>
            </a:pPr>
            <a:r>
              <a:rPr lang="fr-CA" dirty="0"/>
              <a:t>Donner du sens à la démarche</a:t>
            </a:r>
          </a:p>
          <a:p>
            <a:pPr marL="171450" indent="-171450">
              <a:buFont typeface="Arial" panose="020B0604020202020204" pitchFamily="34" charset="0"/>
              <a:buChar char="•"/>
            </a:pPr>
            <a:r>
              <a:rPr lang="fr-CA" dirty="0"/>
              <a:t>Rassurer l’équipe</a:t>
            </a:r>
          </a:p>
          <a:p>
            <a:pPr marL="171450" indent="-171450">
              <a:buFont typeface="Arial" panose="020B0604020202020204" pitchFamily="34" charset="0"/>
              <a:buChar char="•"/>
            </a:pPr>
            <a:r>
              <a:rPr lang="fr-CA" dirty="0"/>
              <a:t>Installer un climat d’ouverture et de confiance</a:t>
            </a:r>
          </a:p>
          <a:p>
            <a:pPr marL="171450" indent="-171450">
              <a:buFont typeface="Arial" panose="020B0604020202020204" pitchFamily="34" charset="0"/>
              <a:buChar char="•"/>
            </a:pPr>
            <a:r>
              <a:rPr lang="fr-CA" dirty="0"/>
              <a:t>Présenter la démarche comme une opportunité d’amélioration collective et non comme une critique du fonctionnement actuel</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a:t>
            </a:fld>
            <a:endParaRPr lang="fr-CA" dirty="0"/>
          </a:p>
        </p:txBody>
      </p:sp>
    </p:spTree>
    <p:extLst>
      <p:ext uri="{BB962C8B-B14F-4D97-AF65-F5344CB8AC3E}">
        <p14:creationId xmlns:p14="http://schemas.microsoft.com/office/powerpoint/2010/main" val="2956624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 </a:t>
            </a:r>
          </a:p>
          <a:p>
            <a:pPr marL="0" indent="0">
              <a:buFont typeface="Arial" panose="020B0604020202020204" pitchFamily="34" charset="0"/>
              <a:buNone/>
            </a:pPr>
            <a:r>
              <a:rPr lang="fr-CA" dirty="0"/>
              <a:t>Avant d’aller plus loin dans la démarche, il est important de prendre quelques minutes pour revisiter certaines notions de base en lien avec la CIP. L’objectif n’est pas de refaire un cours théorique complet. </a:t>
            </a:r>
          </a:p>
          <a:p>
            <a:pPr marL="0" indent="0">
              <a:buFont typeface="Arial" panose="020B0604020202020204" pitchFamily="34" charset="0"/>
              <a:buNone/>
            </a:pPr>
            <a:r>
              <a:rPr lang="fr-CA" dirty="0"/>
              <a:t>Le but est surtout de :</a:t>
            </a:r>
          </a:p>
          <a:p>
            <a:pPr marL="628650" lvl="1" indent="-171450">
              <a:buFont typeface="Arial" panose="020B0604020202020204" pitchFamily="34" charset="0"/>
              <a:buChar char="•"/>
            </a:pPr>
            <a:r>
              <a:rPr lang="fr-CA" dirty="0"/>
              <a:t>Nous assurer que tous les participants partagent une compréhension commune de la CIP</a:t>
            </a:r>
          </a:p>
          <a:p>
            <a:pPr marL="628650" lvl="1" indent="-171450">
              <a:buFont typeface="Arial" panose="020B0604020202020204" pitchFamily="34" charset="0"/>
              <a:buChar char="•"/>
            </a:pPr>
            <a:r>
              <a:rPr lang="fr-CA" dirty="0"/>
              <a:t>Consolider un langage commun</a:t>
            </a:r>
          </a:p>
          <a:p>
            <a:pPr marL="628650" lvl="1" indent="-171450">
              <a:buFont typeface="Arial" panose="020B0604020202020204" pitchFamily="34" charset="0"/>
              <a:buChar char="•"/>
            </a:pPr>
            <a:r>
              <a:rPr lang="fr-CA" dirty="0"/>
              <a:t>Nous donner quelques repères qui vont aider pour la suite de la démarche</a:t>
            </a:r>
          </a:p>
          <a:p>
            <a:pPr marL="0" lvl="0" indent="0">
              <a:buFont typeface="Arial" panose="020B0604020202020204" pitchFamily="34" charset="0"/>
              <a:buNone/>
            </a:pPr>
            <a:endParaRPr lang="fr-CA" dirty="0"/>
          </a:p>
          <a:p>
            <a:pPr marL="0" lvl="0" indent="0">
              <a:buFont typeface="Arial" panose="020B0604020202020204" pitchFamily="34" charset="0"/>
              <a:buNone/>
            </a:pPr>
            <a:r>
              <a:rPr lang="fr-CA" dirty="0"/>
              <a:t>Souvent, ce n’est pas le manque de bonne volonté qui crée les difficultés de collaboration, mais plutôt le fait qu’on ne parle pas toujours exactement de la même chose. Cette portion théorique va donc permettre de repartir sur des bases communes avant de réfléchir ensemble à notre réalité d’équipe.</a:t>
            </a:r>
          </a:p>
          <a:p>
            <a:pPr marL="0" lvl="0" indent="0">
              <a:buFont typeface="Arial" panose="020B0604020202020204" pitchFamily="34" charset="0"/>
              <a:buNone/>
            </a:pPr>
            <a:endParaRPr lang="fr-CA" dirty="0"/>
          </a:p>
          <a:p>
            <a:pPr marL="0" lvl="0" indent="0">
              <a:buFont typeface="Arial" panose="020B0604020202020204" pitchFamily="34" charset="0"/>
              <a:buNone/>
            </a:pPr>
            <a:r>
              <a:rPr lang="fr-CA" b="1" u="sng" dirty="0"/>
              <a:t>Suggestion d’animation :</a:t>
            </a:r>
          </a:p>
          <a:p>
            <a:pPr marL="0" lvl="0" indent="0">
              <a:buFont typeface="Arial" panose="020B0604020202020204" pitchFamily="34" charset="0"/>
              <a:buNone/>
            </a:pPr>
            <a:r>
              <a:rPr lang="fr-CA" dirty="0"/>
              <a:t>Introduire une question ouverte pour mobiliser rapidement les participants, faire émerger les perceptions et créer des liens avec la diapositive suivante</a:t>
            </a:r>
          </a:p>
          <a:p>
            <a:pPr marL="0" lvl="0" indent="0">
              <a:buFont typeface="Arial" panose="020B0604020202020204" pitchFamily="34" charset="0"/>
              <a:buNone/>
            </a:pPr>
            <a:r>
              <a:rPr lang="fr-CA" dirty="0"/>
              <a:t>Exemples de question :</a:t>
            </a:r>
          </a:p>
          <a:p>
            <a:pPr marL="171450" lvl="0" indent="-171450">
              <a:buFont typeface="Arial" panose="020B0604020202020204" pitchFamily="34" charset="0"/>
              <a:buChar char="•"/>
            </a:pPr>
            <a:r>
              <a:rPr lang="fr-CA" dirty="0"/>
              <a:t>«Quand vous entendez le terme collaboration interprofessionnelle, qu’est-ce qui vous vient spontanément en tête?</a:t>
            </a:r>
          </a:p>
          <a:p>
            <a:pPr marL="171450" lvl="0" indent="-171450">
              <a:buFont typeface="Arial" panose="020B0604020202020204" pitchFamily="34" charset="0"/>
              <a:buChar char="•"/>
            </a:pPr>
            <a:r>
              <a:rPr lang="fr-CA" dirty="0"/>
              <a:t>Selon vous, qu’est-ce qui fait qu’une équipe collabore bien?</a:t>
            </a:r>
          </a:p>
          <a:p>
            <a:pPr marL="0" lvl="0" indent="0">
              <a:buFont typeface="Arial" panose="020B0604020202020204" pitchFamily="34" charset="0"/>
              <a:buNone/>
            </a:pPr>
            <a:endParaRPr lang="fr-CA" dirty="0"/>
          </a:p>
          <a:p>
            <a:pPr marL="0" lvl="0" indent="0">
              <a:buFont typeface="Arial" panose="020B0604020202020204" pitchFamily="34" charset="0"/>
              <a:buNone/>
            </a:pPr>
            <a:r>
              <a:rPr lang="fr-CA" b="1" u="sng" dirty="0"/>
              <a:t>Intention de la diapo pour le gestionnaire :</a:t>
            </a:r>
          </a:p>
          <a:p>
            <a:pPr marL="171450" lvl="0" indent="-171450">
              <a:buFont typeface="Arial" panose="020B0604020202020204" pitchFamily="34" charset="0"/>
              <a:buChar char="•"/>
            </a:pPr>
            <a:r>
              <a:rPr lang="fr-CA" b="0" dirty="0"/>
              <a:t>Préparer le terrain</a:t>
            </a:r>
          </a:p>
          <a:p>
            <a:pPr marL="171450" lvl="0" indent="-171450">
              <a:buFont typeface="Arial" panose="020B0604020202020204" pitchFamily="34" charset="0"/>
              <a:buChar char="•"/>
            </a:pPr>
            <a:r>
              <a:rPr lang="fr-CA" b="0" dirty="0"/>
              <a:t>Normaliser les différentes perceptions de la CIP</a:t>
            </a:r>
          </a:p>
          <a:p>
            <a:pPr marL="171450" lvl="0" indent="-171450">
              <a:buFont typeface="Arial" panose="020B0604020202020204" pitchFamily="34" charset="0"/>
              <a:buChar char="•"/>
            </a:pPr>
            <a:r>
              <a:rPr lang="fr-CA" b="0" dirty="0"/>
              <a:t>Remettre l’accent sur l’importance d’un langage commun</a:t>
            </a:r>
          </a:p>
          <a:p>
            <a:pPr marL="171450" lvl="0" indent="-171450">
              <a:buFont typeface="Arial" panose="020B0604020202020204" pitchFamily="34" charset="0"/>
              <a:buChar char="•"/>
            </a:pPr>
            <a:r>
              <a:rPr lang="fr-CA" b="0" dirty="0"/>
              <a:t>Favoriser une posture réflexive avant d’entrer dans des contenus plus concrets</a:t>
            </a:r>
            <a:br>
              <a:rPr lang="fr-CA" b="1" dirty="0"/>
            </a:br>
            <a:endParaRPr lang="fr-CA" b="1"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2</a:t>
            </a:fld>
            <a:endParaRPr lang="fr-CA" dirty="0"/>
          </a:p>
        </p:txBody>
      </p:sp>
    </p:spTree>
    <p:extLst>
      <p:ext uri="{BB962C8B-B14F-4D97-AF65-F5344CB8AC3E}">
        <p14:creationId xmlns:p14="http://schemas.microsoft.com/office/powerpoint/2010/main" val="1408660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endParaRPr lang="fr-CA" b="0" u="none" strike="noStrike" dirty="0"/>
          </a:p>
          <a:p>
            <a:r>
              <a:rPr lang="fr-CA" b="0" u="none" dirty="0"/>
              <a:t>Quand on parle de collaboration interprofessionnelle, on se rend rapidement compte que chacun peut avoir sa propre définition ou sa propre perception.</a:t>
            </a:r>
          </a:p>
          <a:p>
            <a:endParaRPr lang="fr-CA" b="0" u="none" dirty="0"/>
          </a:p>
          <a:p>
            <a:r>
              <a:rPr lang="fr-CA" b="0" u="none" dirty="0"/>
              <a:t>Dans le langage courant, on utilise souvent le terme «collaboration» pour parler de plusieurs réalités différentes :</a:t>
            </a:r>
          </a:p>
          <a:p>
            <a:pPr marL="171450" indent="-171450">
              <a:buFont typeface="Arial" panose="020B0604020202020204" pitchFamily="34" charset="0"/>
              <a:buChar char="•"/>
            </a:pPr>
            <a:r>
              <a:rPr lang="fr-CA" b="0" u="none" dirty="0"/>
              <a:t>Travailler ensemble</a:t>
            </a:r>
          </a:p>
          <a:p>
            <a:pPr marL="171450" indent="-171450">
              <a:buFont typeface="Arial" panose="020B0604020202020204" pitchFamily="34" charset="0"/>
              <a:buChar char="•"/>
            </a:pPr>
            <a:r>
              <a:rPr lang="fr-CA" b="0" u="none" dirty="0"/>
              <a:t>Se consulter</a:t>
            </a:r>
          </a:p>
          <a:p>
            <a:pPr marL="171450" indent="-171450">
              <a:buFont typeface="Arial" panose="020B0604020202020204" pitchFamily="34" charset="0"/>
              <a:buChar char="•"/>
            </a:pPr>
            <a:r>
              <a:rPr lang="fr-CA" b="0" u="none" dirty="0"/>
              <a:t>Transmettre une information</a:t>
            </a:r>
          </a:p>
          <a:p>
            <a:pPr marL="171450" indent="-171450">
              <a:buFont typeface="Arial" panose="020B0604020202020204" pitchFamily="34" charset="0"/>
              <a:buChar char="•"/>
            </a:pPr>
            <a:r>
              <a:rPr lang="fr-CA" b="0" u="none" dirty="0"/>
              <a:t>Coordonner des services</a:t>
            </a:r>
          </a:p>
          <a:p>
            <a:pPr marL="171450" indent="-171450">
              <a:buFont typeface="Arial" panose="020B0604020202020204" pitchFamily="34" charset="0"/>
              <a:buChar char="•"/>
            </a:pPr>
            <a:r>
              <a:rPr lang="fr-CA" b="0" u="none" dirty="0"/>
              <a:t>Se répartir des tâches</a:t>
            </a:r>
          </a:p>
          <a:p>
            <a:pPr marL="171450" indent="-171450">
              <a:buFont typeface="Arial" panose="020B0604020202020204" pitchFamily="34" charset="0"/>
              <a:buChar char="•"/>
            </a:pPr>
            <a:r>
              <a:rPr lang="fr-CA" b="0" u="none" dirty="0"/>
              <a:t>Etc.</a:t>
            </a:r>
          </a:p>
          <a:p>
            <a:pPr marL="0" indent="0">
              <a:buFont typeface="Arial" panose="020B0604020202020204" pitchFamily="34" charset="0"/>
              <a:buNone/>
            </a:pPr>
            <a:endParaRPr lang="fr-CA" b="0" u="none" dirty="0"/>
          </a:p>
          <a:p>
            <a:pPr marL="0" indent="0">
              <a:buFont typeface="Arial" panose="020B0604020202020204" pitchFamily="34" charset="0"/>
              <a:buNone/>
            </a:pPr>
            <a:r>
              <a:rPr lang="fr-CA" b="0" u="none" dirty="0"/>
              <a:t>Mais la collaboration interprofessionnelle va bien plus loin que ça!</a:t>
            </a:r>
          </a:p>
          <a:p>
            <a:pPr marL="0" indent="0">
              <a:buFont typeface="Arial" panose="020B0604020202020204" pitchFamily="34" charset="0"/>
              <a:buNone/>
            </a:pPr>
            <a:endParaRPr lang="fr-CA" b="0" u="none" dirty="0"/>
          </a:p>
          <a:p>
            <a:pPr marL="0" indent="0">
              <a:buFont typeface="Arial" panose="020B0604020202020204" pitchFamily="34" charset="0"/>
              <a:buNone/>
            </a:pPr>
            <a:r>
              <a:rPr lang="fr-CA" b="0" u="none" dirty="0"/>
              <a:t>Dans notre organisation, les définitions retenues sont celles de D’Amour &amp; Oandasan, ainsi que celle du Consortium pancanadien pour l’interprofessionnalisme en santé, le CPIS.</a:t>
            </a:r>
          </a:p>
          <a:p>
            <a:pPr marL="0" indent="0">
              <a:buFont typeface="Arial" panose="020B0604020202020204" pitchFamily="34" charset="0"/>
              <a:buNone/>
            </a:pPr>
            <a:endParaRPr lang="fr-CA" b="0" u="none" dirty="0"/>
          </a:p>
          <a:p>
            <a:pPr marL="0" indent="0">
              <a:buFont typeface="Arial" panose="020B0604020202020204" pitchFamily="34" charset="0"/>
              <a:buNone/>
            </a:pPr>
            <a:r>
              <a:rPr lang="fr-CA" sz="1050" b="0" u="none" dirty="0"/>
              <a:t>(Lire la définition sur la diapo)</a:t>
            </a:r>
          </a:p>
          <a:p>
            <a:pPr marL="0" indent="0">
              <a:buFont typeface="Arial" panose="020B0604020202020204" pitchFamily="34" charset="0"/>
              <a:buNone/>
            </a:pPr>
            <a:endParaRPr lang="fr-CA" sz="1050" b="0" u="none" dirty="0"/>
          </a:p>
          <a:p>
            <a:pPr marL="0" indent="0">
              <a:buFont typeface="Arial" panose="020B0604020202020204" pitchFamily="34" charset="0"/>
              <a:buNone/>
            </a:pPr>
            <a:r>
              <a:rPr lang="fr-CA" sz="1050" b="0" u="none" dirty="0"/>
              <a:t>Ce qu’il faut surtout retenir, c’est que la CIP repose sur une approche de partenariat, de coordination et de prise de décision partagée autour des besoins de l’usager et de ses proches aidants.</a:t>
            </a:r>
          </a:p>
          <a:p>
            <a:pPr marL="0" indent="0">
              <a:buFont typeface="Arial" panose="020B0604020202020204" pitchFamily="34" charset="0"/>
              <a:buNone/>
            </a:pPr>
            <a:r>
              <a:rPr lang="fr-CA" sz="1050" b="0" u="none" dirty="0"/>
              <a:t>La CIP, ce n’est pas seulement une façon de travailler côte à côte. C’est une façon de réfléchir, de communiquer et d’agir ensemble. </a:t>
            </a:r>
          </a:p>
          <a:p>
            <a:pPr marL="0" indent="0">
              <a:buFont typeface="Arial" panose="020B0604020202020204" pitchFamily="34" charset="0"/>
              <a:buNone/>
            </a:pPr>
            <a:endParaRPr lang="fr-CA" sz="1050" b="0" u="none" dirty="0"/>
          </a:p>
          <a:p>
            <a:pPr marL="0" indent="0">
              <a:buFont typeface="Arial" panose="020B0604020202020204" pitchFamily="34" charset="0"/>
              <a:buNone/>
            </a:pPr>
            <a:r>
              <a:rPr lang="fr-CA" sz="1050" b="0" u="none" dirty="0"/>
              <a:t>Et surtout, la CIP n’est pas uniquement un concept théorique ou une attente organisationnelle. C’est quelque chose qui se vit concrètement au quotidien :</a:t>
            </a:r>
          </a:p>
          <a:p>
            <a:pPr marL="171450" indent="-171450">
              <a:buFont typeface="Arial" panose="020B0604020202020204" pitchFamily="34" charset="0"/>
              <a:buChar char="•"/>
            </a:pPr>
            <a:r>
              <a:rPr lang="fr-CA" sz="1050" b="0" u="none" dirty="0"/>
              <a:t>Dans nos échanges avec nos collègues</a:t>
            </a:r>
          </a:p>
          <a:p>
            <a:pPr marL="171450" indent="-171450">
              <a:buFont typeface="Arial" panose="020B0604020202020204" pitchFamily="34" charset="0"/>
              <a:buChar char="•"/>
            </a:pPr>
            <a:r>
              <a:rPr lang="fr-CA" sz="1050" b="0" u="none" dirty="0"/>
              <a:t>Dans notre façon de communiquer</a:t>
            </a:r>
          </a:p>
          <a:p>
            <a:pPr marL="171450" indent="-171450">
              <a:buFont typeface="Arial" panose="020B0604020202020204" pitchFamily="34" charset="0"/>
              <a:buChar char="•"/>
            </a:pPr>
            <a:r>
              <a:rPr lang="fr-CA" sz="1050" b="0" u="none" dirty="0"/>
              <a:t>Dans notre compréhension des rôles et des expertises de chacun</a:t>
            </a:r>
          </a:p>
          <a:p>
            <a:pPr marL="171450" indent="-171450">
              <a:buFont typeface="Arial" panose="020B0604020202020204" pitchFamily="34" charset="0"/>
              <a:buChar char="•"/>
            </a:pPr>
            <a:r>
              <a:rPr lang="fr-CA" sz="1050" b="0" u="none" dirty="0"/>
              <a:t>Dans notre capacité à travailler ensemble autour des besoins des usagers et leurs proches aidants</a:t>
            </a:r>
          </a:p>
          <a:p>
            <a:pPr marL="171450" indent="-171450">
              <a:buFont typeface="Arial" panose="020B0604020202020204" pitchFamily="34" charset="0"/>
              <a:buChar char="•"/>
            </a:pPr>
            <a:r>
              <a:rPr lang="fr-CA" sz="1050" b="0" u="none" dirty="0"/>
              <a:t>Et dans les décisions que nous prenons collectivement.</a:t>
            </a:r>
          </a:p>
          <a:p>
            <a:pPr marL="171450" indent="-171450">
              <a:buFont typeface="Arial" panose="020B0604020202020204" pitchFamily="34" charset="0"/>
              <a:buChar char="•"/>
            </a:pPr>
            <a:endParaRPr lang="fr-CA" sz="1050" b="0" u="none" dirty="0"/>
          </a:p>
          <a:p>
            <a:pPr marL="0" indent="0">
              <a:buFont typeface="Arial" panose="020B0604020202020204" pitchFamily="34" charset="0"/>
              <a:buNone/>
            </a:pPr>
            <a:r>
              <a:rPr lang="fr-CA" sz="1050" b="0" u="none" dirty="0"/>
              <a:t>La CIP peut donc prendre plusieurs formes dans notre quotidien. Elle s’actualise à travers différentes modalités de pratique et différentes interactions entre les personnes.</a:t>
            </a:r>
          </a:p>
          <a:p>
            <a:pPr marL="0" indent="0">
              <a:buFont typeface="Arial" panose="020B0604020202020204" pitchFamily="34" charset="0"/>
              <a:buNone/>
            </a:pPr>
            <a:endParaRPr lang="fr-CA" sz="1050" b="0" u="none" dirty="0"/>
          </a:p>
          <a:p>
            <a:pPr marL="0" indent="0">
              <a:buFont typeface="Arial" panose="020B0604020202020204" pitchFamily="34" charset="0"/>
              <a:buNone/>
            </a:pPr>
            <a:r>
              <a:rPr lang="fr-CA" sz="1050" b="0" u="none" dirty="0"/>
              <a:t>Et ultimement, lorsqu’on parle de CIP, on parle d’une véritable culture d’équipe et d’organisation.</a:t>
            </a:r>
          </a:p>
          <a:p>
            <a:pPr marL="0" indent="0">
              <a:buFont typeface="Arial" panose="020B0604020202020204" pitchFamily="34" charset="0"/>
              <a:buNone/>
            </a:pPr>
            <a:endParaRPr lang="fr-CA" sz="1050" b="0" u="none" dirty="0"/>
          </a:p>
          <a:p>
            <a:pPr marL="0" indent="0">
              <a:buFont typeface="Arial" panose="020B0604020202020204" pitchFamily="34" charset="0"/>
              <a:buNone/>
            </a:pPr>
            <a:r>
              <a:rPr lang="fr-CA" sz="1050" b="1" u="sng" dirty="0"/>
              <a:t>Intention de la diapo pour le gestionnaire :</a:t>
            </a:r>
          </a:p>
          <a:p>
            <a:pPr marL="171450" indent="-171450">
              <a:buFont typeface="Arial" panose="020B0604020202020204" pitchFamily="34" charset="0"/>
              <a:buChar char="•"/>
            </a:pPr>
            <a:r>
              <a:rPr lang="fr-CA" sz="1050" b="0" u="none" dirty="0"/>
              <a:t>Clarifier la définition de la CIP</a:t>
            </a:r>
          </a:p>
          <a:p>
            <a:pPr marL="171450" indent="-171450">
              <a:buFont typeface="Arial" panose="020B0604020202020204" pitchFamily="34" charset="0"/>
              <a:buChar char="•"/>
            </a:pPr>
            <a:r>
              <a:rPr lang="fr-CA" sz="1050" b="0" u="none" dirty="0"/>
              <a:t>Dépasser la vision «coordination de tâches»</a:t>
            </a:r>
          </a:p>
          <a:p>
            <a:pPr marL="171450" indent="-171450">
              <a:buFont typeface="Arial" panose="020B0604020202020204" pitchFamily="34" charset="0"/>
              <a:buChar char="•"/>
            </a:pPr>
            <a:r>
              <a:rPr lang="fr-CA" sz="1050" b="0" u="none" dirty="0"/>
              <a:t>Rendre la CIP plus concrète et accessible</a:t>
            </a:r>
          </a:p>
          <a:p>
            <a:pPr marL="171450" indent="-171450">
              <a:buFont typeface="Arial" panose="020B0604020202020204" pitchFamily="34" charset="0"/>
              <a:buChar char="•"/>
            </a:pPr>
            <a:r>
              <a:rPr lang="fr-CA" sz="1050" b="0" u="none" dirty="0"/>
              <a:t>Introduire l’idée que la collaboration est une </a:t>
            </a:r>
            <a:r>
              <a:rPr lang="fr-CA" sz="1050" b="1" u="none" dirty="0"/>
              <a:t>culture</a:t>
            </a:r>
            <a:r>
              <a:rPr lang="fr-CA" sz="1050" b="0" u="none" dirty="0"/>
              <a:t> qui se construit au quotidien</a:t>
            </a:r>
          </a:p>
          <a:p>
            <a:pPr marL="171450" indent="-171450">
              <a:buFont typeface="Arial" panose="020B0604020202020204" pitchFamily="34" charset="0"/>
              <a:buChar char="•"/>
            </a:pPr>
            <a:endParaRPr lang="fr-CA" sz="1050" b="0" u="none" dirty="0"/>
          </a:p>
          <a:p>
            <a:pPr marL="0" indent="0">
              <a:buFont typeface="Arial" panose="020B0604020202020204" pitchFamily="34" charset="0"/>
              <a:buNone/>
            </a:pPr>
            <a:endParaRPr lang="fr-CA" sz="1050" b="0" u="none" dirty="0"/>
          </a:p>
          <a:p>
            <a:pPr marL="0" indent="0">
              <a:buFont typeface="Arial" panose="020B0604020202020204" pitchFamily="34" charset="0"/>
              <a:buNone/>
            </a:pPr>
            <a:endParaRPr lang="fr-CA" sz="1050" b="0" u="none"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3</a:t>
            </a:fld>
            <a:endParaRPr lang="fr-CA" dirty="0"/>
          </a:p>
        </p:txBody>
      </p:sp>
    </p:spTree>
    <p:extLst>
      <p:ext uri="{BB962C8B-B14F-4D97-AF65-F5344CB8AC3E}">
        <p14:creationId xmlns:p14="http://schemas.microsoft.com/office/powerpoint/2010/main" val="626510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Cette diapositive présente les principales compétences associées à la collaboration interprofessionnelle.</a:t>
            </a:r>
          </a:p>
          <a:p>
            <a:endParaRPr lang="fr-CA" dirty="0"/>
          </a:p>
          <a:p>
            <a:r>
              <a:rPr lang="fr-CA" dirty="0"/>
              <a:t>Le Consortium pancanadien pour l’interprofessionnalisme en santé identifie six grandes compétences liées à la CIP :</a:t>
            </a:r>
          </a:p>
          <a:p>
            <a:pPr marL="171450" indent="-171450">
              <a:buFont typeface="Arial" panose="020B0604020202020204" pitchFamily="34" charset="0"/>
              <a:buChar char="•"/>
            </a:pPr>
            <a:r>
              <a:rPr lang="fr-CA" dirty="0"/>
              <a:t>La communication</a:t>
            </a:r>
          </a:p>
          <a:p>
            <a:pPr marL="171450" indent="-171450">
              <a:buFont typeface="Arial" panose="020B0604020202020204" pitchFamily="34" charset="0"/>
              <a:buChar char="•"/>
            </a:pPr>
            <a:r>
              <a:rPr lang="fr-CA" dirty="0"/>
              <a:t>Les soins et services centrés sur les relations</a:t>
            </a:r>
          </a:p>
          <a:p>
            <a:pPr marL="171450" indent="-171450">
              <a:buFont typeface="Arial" panose="020B0604020202020204" pitchFamily="34" charset="0"/>
              <a:buChar char="•"/>
            </a:pPr>
            <a:r>
              <a:rPr lang="fr-CA" dirty="0"/>
              <a:t>La clarification des rôles</a:t>
            </a:r>
          </a:p>
          <a:p>
            <a:pPr marL="171450" indent="-171450">
              <a:buFont typeface="Arial" panose="020B0604020202020204" pitchFamily="34" charset="0"/>
              <a:buChar char="•"/>
            </a:pPr>
            <a:r>
              <a:rPr lang="fr-CA" dirty="0"/>
              <a:t>La gestion des différends et des désaccords</a:t>
            </a:r>
          </a:p>
          <a:p>
            <a:pPr marL="171450" indent="-171450">
              <a:buFont typeface="Arial" panose="020B0604020202020204" pitchFamily="34" charset="0"/>
              <a:buChar char="•"/>
            </a:pPr>
            <a:r>
              <a:rPr lang="fr-CA" dirty="0"/>
              <a:t>Le fonctionnement de l’équipe</a:t>
            </a:r>
          </a:p>
          <a:p>
            <a:pPr marL="171450" indent="-171450">
              <a:buFont typeface="Arial" panose="020B0604020202020204" pitchFamily="34" charset="0"/>
              <a:buChar char="•"/>
            </a:pPr>
            <a:r>
              <a:rPr lang="fr-CA" dirty="0"/>
              <a:t>Le leadership collaboratif</a:t>
            </a:r>
          </a:p>
          <a:p>
            <a:pPr marL="171450" indent="-171450">
              <a:buFont typeface="Arial" panose="020B0604020202020204" pitchFamily="34" charset="0"/>
              <a:buChar char="•"/>
            </a:pPr>
            <a:endParaRPr lang="fr-CA" dirty="0"/>
          </a:p>
          <a:p>
            <a:r>
              <a:rPr lang="fr-CA" dirty="0"/>
              <a:t>Ces compétences sont toutes interreliées et influencent directement la qualité de la collaboration au sein d’une équipe.</a:t>
            </a:r>
          </a:p>
          <a:p>
            <a:endParaRPr lang="fr-CA" dirty="0"/>
          </a:p>
          <a:p>
            <a:r>
              <a:rPr lang="fr-CA" dirty="0"/>
              <a:t>Ce qui est particulièrement intéressant, c’est qu’on constate que certaines compétences ont souvent un effet plus rapide et concret lorsqu’on commence à travailler la collaboration dans une équipe.</a:t>
            </a:r>
          </a:p>
          <a:p>
            <a:r>
              <a:rPr lang="fr-CA" dirty="0"/>
              <a:t>C’est notamment le cas :</a:t>
            </a:r>
          </a:p>
          <a:p>
            <a:pPr marL="171450" indent="-171450">
              <a:buFont typeface="Arial" panose="020B0604020202020204" pitchFamily="34" charset="0"/>
              <a:buChar char="•"/>
            </a:pPr>
            <a:r>
              <a:rPr lang="fr-CA" dirty="0"/>
              <a:t>De la communication</a:t>
            </a:r>
          </a:p>
          <a:p>
            <a:pPr marL="171450" indent="-171450">
              <a:buFont typeface="Arial" panose="020B0604020202020204" pitchFamily="34" charset="0"/>
              <a:buChar char="•"/>
            </a:pPr>
            <a:r>
              <a:rPr lang="fr-CA" dirty="0"/>
              <a:t>De la clarification des rôles</a:t>
            </a:r>
          </a:p>
          <a:p>
            <a:pPr marL="171450" indent="-171450">
              <a:buFont typeface="Arial" panose="020B0604020202020204" pitchFamily="34" charset="0"/>
              <a:buChar char="•"/>
            </a:pPr>
            <a:r>
              <a:rPr lang="fr-CA" dirty="0"/>
              <a:t>Et de soins et services centrés sur les relations</a:t>
            </a:r>
          </a:p>
          <a:p>
            <a:pPr marL="171450" indent="-171450">
              <a:buFont typeface="Arial" panose="020B0604020202020204" pitchFamily="34" charset="0"/>
              <a:buChar char="•"/>
            </a:pPr>
            <a:endParaRPr lang="fr-CA" dirty="0"/>
          </a:p>
          <a:p>
            <a:r>
              <a:rPr lang="fr-CA" dirty="0"/>
              <a:t>Souvent, lorsqu’on améliore ces dimensions-là, on voit déjà des effets positifs sur le climat de collaboration et le fonctionnement quotidien de l’équipe.</a:t>
            </a:r>
          </a:p>
          <a:p>
            <a:endParaRPr lang="fr-CA" dirty="0"/>
          </a:p>
          <a:p>
            <a:r>
              <a:rPr lang="fr-CA" dirty="0"/>
              <a:t>Et vous allez voir que plusieurs éléments de notre démarche vont justement nous amener à réfléchir à ces aspects de façon concrète dans notre propre réalité de travail.</a:t>
            </a:r>
          </a:p>
          <a:p>
            <a:pPr marL="0" indent="0">
              <a:buFont typeface="Arial" panose="020B0604020202020204" pitchFamily="34" charset="0"/>
              <a:buNone/>
            </a:pPr>
            <a:endParaRPr lang="fr-CA" dirty="0"/>
          </a:p>
          <a:p>
            <a:pPr marL="0" indent="0">
              <a:buFont typeface="Arial" panose="020B0604020202020204" pitchFamily="34" charset="0"/>
              <a:buNone/>
            </a:pPr>
            <a:r>
              <a:rPr lang="fr-CA" b="1" u="sng" dirty="0"/>
              <a:t>Intention de la diapo pour le gestionnaire :</a:t>
            </a:r>
            <a:endParaRPr lang="fr-CA" b="0" u="none" dirty="0"/>
          </a:p>
          <a:p>
            <a:pPr marL="171450" indent="-171450">
              <a:buFont typeface="Arial" panose="020B0604020202020204" pitchFamily="34" charset="0"/>
              <a:buChar char="•"/>
            </a:pPr>
            <a:r>
              <a:rPr lang="fr-CA" b="0" u="none" dirty="0"/>
              <a:t>Rappeler les grandes compétences de la CIP</a:t>
            </a:r>
          </a:p>
          <a:p>
            <a:pPr marL="171450" indent="-171450">
              <a:buFont typeface="Arial" panose="020B0604020202020204" pitchFamily="34" charset="0"/>
              <a:buChar char="•"/>
            </a:pPr>
            <a:r>
              <a:rPr lang="fr-CA" b="0" u="none" dirty="0"/>
              <a:t>Montrer que la collaboration repose sur des compétences qui peuvent se développer</a:t>
            </a:r>
          </a:p>
          <a:p>
            <a:pPr marL="0" indent="0">
              <a:buFont typeface="Arial" panose="020B0604020202020204" pitchFamily="34" charset="0"/>
              <a:buNone/>
            </a:pPr>
            <a:endParaRPr lang="fr-CA" b="0" u="none" dirty="0"/>
          </a:p>
          <a:p>
            <a:pPr marL="0" indent="0">
              <a:buFont typeface="Arial" panose="020B0604020202020204" pitchFamily="34" charset="0"/>
              <a:buNone/>
            </a:pPr>
            <a:endParaRPr lang="fr-CA" b="1" u="sng" dirty="0"/>
          </a:p>
          <a:p>
            <a:pPr marL="0" indent="0">
              <a:buFont typeface="Arial" panose="020B0604020202020204" pitchFamily="34" charset="0"/>
              <a:buNone/>
            </a:pPr>
            <a:endParaRPr lang="fr-CA" dirty="0"/>
          </a:p>
          <a:p>
            <a:endParaRPr lang="fr-CA"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4</a:t>
            </a:fld>
            <a:endParaRPr lang="fr-CA" dirty="0"/>
          </a:p>
        </p:txBody>
      </p:sp>
    </p:spTree>
    <p:extLst>
      <p:ext uri="{BB962C8B-B14F-4D97-AF65-F5344CB8AC3E}">
        <p14:creationId xmlns:p14="http://schemas.microsoft.com/office/powerpoint/2010/main" val="3119982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 </a:t>
            </a:r>
          </a:p>
          <a:p>
            <a:r>
              <a:rPr lang="fr-CA" dirty="0"/>
              <a:t>Pourquoi investir autant d’efforts pour renforcer la collaboration interprofessionnelle? Et bien c’est parce qu’on sait qu’elle a des effets très concrets, autant pour les usagers que pour les équipes et les organisations.</a:t>
            </a:r>
          </a:p>
          <a:p>
            <a:endParaRPr lang="fr-CA" dirty="0"/>
          </a:p>
          <a:p>
            <a:r>
              <a:rPr lang="fr-CA" dirty="0"/>
              <a:t>Lorsqu’une équipe collabore bien :</a:t>
            </a:r>
          </a:p>
          <a:p>
            <a:pPr marL="171450" indent="-171450">
              <a:buFont typeface="Arial" panose="020B0604020202020204" pitchFamily="34" charset="0"/>
              <a:buChar char="•"/>
            </a:pPr>
            <a:r>
              <a:rPr lang="fr-CA" dirty="0"/>
              <a:t>les soins et services sont généralement mieux coordonnés; </a:t>
            </a:r>
          </a:p>
          <a:p>
            <a:pPr marL="171450" indent="-171450">
              <a:buFont typeface="Arial" panose="020B0604020202020204" pitchFamily="34" charset="0"/>
              <a:buChar char="•"/>
            </a:pPr>
            <a:r>
              <a:rPr lang="fr-CA" dirty="0"/>
              <a:t>les interventions sont plus cohérentes; </a:t>
            </a:r>
          </a:p>
          <a:p>
            <a:pPr marL="171450" indent="-171450">
              <a:buFont typeface="Arial" panose="020B0604020202020204" pitchFamily="34" charset="0"/>
              <a:buChar char="•"/>
            </a:pPr>
            <a:r>
              <a:rPr lang="fr-CA" dirty="0"/>
              <a:t>et les usagers ainsi que leurs proches se sentent davantage impliqués et soutenus. </a:t>
            </a:r>
          </a:p>
          <a:p>
            <a:endParaRPr lang="fr-CA" dirty="0"/>
          </a:p>
          <a:p>
            <a:r>
              <a:rPr lang="fr-CA" dirty="0"/>
              <a:t>Pour les intervenants et intervenantes, la CIP permet aussi :</a:t>
            </a:r>
          </a:p>
          <a:p>
            <a:pPr marL="171450" indent="-171450">
              <a:buFont typeface="Arial" panose="020B0604020202020204" pitchFamily="34" charset="0"/>
              <a:buChar char="•"/>
            </a:pPr>
            <a:r>
              <a:rPr lang="fr-CA" dirty="0"/>
              <a:t>de mieux utiliser les expertises de chacun; </a:t>
            </a:r>
          </a:p>
          <a:p>
            <a:pPr marL="171450" indent="-171450">
              <a:buFont typeface="Arial" panose="020B0604020202020204" pitchFamily="34" charset="0"/>
              <a:buChar char="•"/>
            </a:pPr>
            <a:r>
              <a:rPr lang="fr-CA" dirty="0"/>
              <a:t>de favoriser le partage des connaissances; </a:t>
            </a:r>
          </a:p>
          <a:p>
            <a:pPr marL="171450" indent="-171450">
              <a:buFont typeface="Arial" panose="020B0604020202020204" pitchFamily="34" charset="0"/>
              <a:buChar char="•"/>
            </a:pPr>
            <a:r>
              <a:rPr lang="fr-CA" dirty="0"/>
              <a:t>et souvent de diminuer le sentiment d’isolement ou de surcharge. </a:t>
            </a:r>
          </a:p>
          <a:p>
            <a:endParaRPr lang="fr-CA" dirty="0"/>
          </a:p>
          <a:p>
            <a:r>
              <a:rPr lang="fr-CA" dirty="0"/>
              <a:t>Une meilleure collaboration contribue également à améliorer le climat de travail, la satisfaction professionnelle et le sentiment d’efficacité au sein des équipes. Et au niveau organisationnel, cela contribue à des soins et services plus fluides, plus sécuritaires et plus efficients.</a:t>
            </a:r>
          </a:p>
          <a:p>
            <a:endParaRPr lang="fr-CA" dirty="0"/>
          </a:p>
          <a:p>
            <a:r>
              <a:rPr lang="fr-CA" dirty="0"/>
              <a:t>Donc, au final, renforcer la CIP n’est pas une finalité en soi. C’est surtout un moyen d’améliorer l’expérience des usagers, de soutenir les équipes et de mieux répondre à la complexité des situations que nous rencontrons au quotidien.</a:t>
            </a:r>
          </a:p>
          <a:p>
            <a:endParaRPr lang="fr-CA" dirty="0"/>
          </a:p>
          <a:p>
            <a:r>
              <a:rPr lang="fr-CA" b="1" u="sng" dirty="0"/>
              <a:t>Intention de la diapo pour le gestionnaire :</a:t>
            </a:r>
            <a:endParaRPr lang="fr-CA" b="0" u="none" dirty="0"/>
          </a:p>
          <a:p>
            <a:pPr marL="171450" indent="-171450">
              <a:buFont typeface="Arial" panose="020B0604020202020204" pitchFamily="34" charset="0"/>
              <a:buChar char="•"/>
            </a:pPr>
            <a:r>
              <a:rPr lang="fr-CA" b="0" u="none" dirty="0"/>
              <a:t>Donner du sens à la démarche</a:t>
            </a:r>
          </a:p>
          <a:p>
            <a:pPr marL="171450" indent="-171450">
              <a:buFont typeface="Arial" panose="020B0604020202020204" pitchFamily="34" charset="0"/>
              <a:buChar char="•"/>
            </a:pPr>
            <a:r>
              <a:rPr lang="fr-CA" b="0" u="none" dirty="0"/>
              <a:t>Rappeler pourquoi la CIP est importante et que l’on souhaite y investir des efforts</a:t>
            </a:r>
          </a:p>
          <a:p>
            <a:pPr marL="171450" indent="-171450">
              <a:buFont typeface="Arial" panose="020B0604020202020204" pitchFamily="34" charset="0"/>
              <a:buChar char="•"/>
            </a:pPr>
            <a:r>
              <a:rPr lang="fr-CA" b="0" u="none" dirty="0"/>
              <a:t>Mobiliser les participants atour de bénéfices concrets</a:t>
            </a:r>
          </a:p>
          <a:p>
            <a:pPr marL="171450" indent="-171450">
              <a:buFont typeface="Arial" panose="020B0604020202020204" pitchFamily="34" charset="0"/>
              <a:buChar char="•"/>
            </a:pPr>
            <a:r>
              <a:rPr lang="fr-CA" b="0" u="none" dirty="0"/>
              <a:t>Éviter une perception de «projet administratif» déconnectée du terrain</a:t>
            </a:r>
          </a:p>
          <a:p>
            <a:pPr marL="0" indent="0">
              <a:buFont typeface="Arial" panose="020B0604020202020204" pitchFamily="34" charset="0"/>
              <a:buNone/>
            </a:pPr>
            <a:endParaRPr lang="fr-CA" b="1" u="sng" dirty="0"/>
          </a:p>
          <a:p>
            <a:endParaRPr lang="fr-CA" dirty="0"/>
          </a:p>
          <a:p>
            <a:endParaRPr lang="fr-CA"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5</a:t>
            </a:fld>
            <a:endParaRPr lang="fr-CA" dirty="0"/>
          </a:p>
        </p:txBody>
      </p:sp>
    </p:spTree>
    <p:extLst>
      <p:ext uri="{BB962C8B-B14F-4D97-AF65-F5344CB8AC3E}">
        <p14:creationId xmlns:p14="http://schemas.microsoft.com/office/powerpoint/2010/main" val="3256354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pPr rtl="0" fontAlgn="base"/>
            <a:r>
              <a:rPr lang="fr-CA" b="1" u="sng" dirty="0"/>
              <a:t>Narration suggérée :</a:t>
            </a:r>
          </a:p>
          <a:p>
            <a:r>
              <a:rPr lang="fr-CA" dirty="0"/>
              <a:t>Une question que plusieurs se posent probablement en ce moment, c’est :</a:t>
            </a:r>
            <a:br>
              <a:rPr lang="fr-CA" dirty="0"/>
            </a:br>
            <a:r>
              <a:rPr lang="fr-CA" dirty="0"/>
              <a:t>« Pourquoi on fait une démarche sur la collaboration interprofessionnelle? On collabore déjà! »</a:t>
            </a:r>
          </a:p>
          <a:p>
            <a:endParaRPr lang="fr-CA" dirty="0"/>
          </a:p>
          <a:p>
            <a:r>
              <a:rPr lang="fr-CA" dirty="0"/>
              <a:t>Et honnêtement… c’est vrai!</a:t>
            </a:r>
          </a:p>
          <a:p>
            <a:endParaRPr lang="fr-CA" dirty="0"/>
          </a:p>
          <a:p>
            <a:r>
              <a:rPr lang="fr-CA" dirty="0"/>
              <a:t>Dans nos milieux, personne ne travaille complètement seul. On échange constamment avec d’autres professionnels, d’autres équipes, des partenaires, des gestionnaires, des usagers et leurs proches. Donc oui, la collaboration fait déjà partie de notre quotidien.</a:t>
            </a:r>
          </a:p>
          <a:p>
            <a:endParaRPr lang="fr-CA" dirty="0"/>
          </a:p>
          <a:p>
            <a:r>
              <a:rPr lang="fr-CA" dirty="0"/>
              <a:t>Par contre, ce qu’on constate souvent, c’est qu’il y a beaucoup de confusion autour de ce qu’est réellement la collaboration interprofessionnelle. Parfois, on pense qu’on collabore alors qu’en réalité, on travaille surtout en parallèle. On partage de l’information, on se répartit des tâches… mais sans nécessairement construire ensemble une vision commune ou une réelle coordination autour des besoins de l’usager.</a:t>
            </a:r>
          </a:p>
          <a:p>
            <a:endParaRPr lang="fr-CA" dirty="0"/>
          </a:p>
          <a:p>
            <a:r>
              <a:rPr lang="fr-CA" dirty="0"/>
              <a:t>Et ce n’est pas parce que les gens ne veulent pas collaborer ! Au contraire! Personne n’est contre la vertu. Tout le monde souhaite bien travailler ensemble et offrir les meilleurs soins et services possibles.</a:t>
            </a:r>
          </a:p>
          <a:p>
            <a:endParaRPr lang="fr-CA" dirty="0"/>
          </a:p>
          <a:p>
            <a:r>
              <a:rPr lang="fr-CA" dirty="0"/>
              <a:t>Mais la collaboration, c’est complexe.</a:t>
            </a:r>
          </a:p>
          <a:p>
            <a:r>
              <a:rPr lang="fr-CA" dirty="0"/>
              <a:t>Ça implique :</a:t>
            </a:r>
          </a:p>
          <a:p>
            <a:pPr marL="171450" indent="-171450">
              <a:buFont typeface="Arial" panose="020B0604020202020204" pitchFamily="34" charset="0"/>
              <a:buChar char="•"/>
            </a:pPr>
            <a:r>
              <a:rPr lang="fr-CA" dirty="0"/>
              <a:t>Des réalités professionnelles différentes</a:t>
            </a:r>
          </a:p>
          <a:p>
            <a:pPr marL="171450" indent="-171450">
              <a:buFont typeface="Arial" panose="020B0604020202020204" pitchFamily="34" charset="0"/>
              <a:buChar char="•"/>
            </a:pPr>
            <a:r>
              <a:rPr lang="fr-CA" dirty="0"/>
              <a:t>Des façons de travailler différentes</a:t>
            </a:r>
          </a:p>
          <a:p>
            <a:pPr marL="171450" indent="-171450">
              <a:buFont typeface="Arial" panose="020B0604020202020204" pitchFamily="34" charset="0"/>
              <a:buChar char="•"/>
            </a:pPr>
            <a:r>
              <a:rPr lang="fr-CA" dirty="0"/>
              <a:t>Des contraintes organisationnelles</a:t>
            </a:r>
          </a:p>
          <a:p>
            <a:pPr marL="171450" indent="-171450">
              <a:buFont typeface="Arial" panose="020B0604020202020204" pitchFamily="34" charset="0"/>
              <a:buChar char="•"/>
            </a:pPr>
            <a:r>
              <a:rPr lang="fr-CA" dirty="0"/>
              <a:t>Des enjeux de communication</a:t>
            </a:r>
          </a:p>
          <a:p>
            <a:pPr marL="171450" indent="-171450">
              <a:buFont typeface="Arial" panose="020B0604020202020204" pitchFamily="34" charset="0"/>
              <a:buChar char="•"/>
            </a:pPr>
            <a:r>
              <a:rPr lang="fr-CA" dirty="0"/>
              <a:t>Des rôles parfois moins clairs</a:t>
            </a:r>
          </a:p>
          <a:p>
            <a:pPr marL="171450" indent="-171450">
              <a:buFont typeface="Arial" panose="020B0604020202020204" pitchFamily="34" charset="0"/>
              <a:buChar char="•"/>
            </a:pPr>
            <a:r>
              <a:rPr lang="fr-CA" dirty="0"/>
              <a:t>Et toutes les dynamiques humaines qu’on retrouve dans une équipe</a:t>
            </a:r>
          </a:p>
          <a:p>
            <a:pPr marL="171450" indent="-171450">
              <a:buFont typeface="Arial" panose="020B0604020202020204" pitchFamily="34" charset="0"/>
              <a:buChar char="•"/>
            </a:pPr>
            <a:endParaRPr lang="fr-CA" dirty="0"/>
          </a:p>
          <a:p>
            <a:r>
              <a:rPr lang="fr-CA" dirty="0"/>
              <a:t>Donc lorsqu’on s’engage dans une démarche pour renforcer la CIP, l’objectif n’est pas de repartir à zéro ni de dire que ce qui se fait actuellement n’est pas bon.</a:t>
            </a:r>
          </a:p>
          <a:p>
            <a:endParaRPr lang="fr-CA" dirty="0"/>
          </a:p>
          <a:p>
            <a:r>
              <a:rPr lang="fr-CA" dirty="0"/>
              <a:t>L’objectif, c’est plutôt de prendre un pas de recul pour réfléchir ensemble à :</a:t>
            </a:r>
          </a:p>
          <a:p>
            <a:pPr marL="171450" indent="-171450">
              <a:buFont typeface="Arial" panose="020B0604020202020204" pitchFamily="34" charset="0"/>
              <a:buChar char="•"/>
            </a:pPr>
            <a:r>
              <a:rPr lang="fr-CA" dirty="0"/>
              <a:t>Ce qui fonctionne bien</a:t>
            </a:r>
          </a:p>
          <a:p>
            <a:pPr marL="171450" indent="-171450">
              <a:buFont typeface="Arial" panose="020B0604020202020204" pitchFamily="34" charset="0"/>
              <a:buChar char="•"/>
            </a:pPr>
            <a:r>
              <a:rPr lang="fr-CA" dirty="0"/>
              <a:t>Ce qui est plus difficile</a:t>
            </a:r>
          </a:p>
          <a:p>
            <a:pPr marL="171450" indent="-171450">
              <a:buFont typeface="Arial" panose="020B0604020202020204" pitchFamily="34" charset="0"/>
              <a:buChar char="•"/>
            </a:pPr>
            <a:r>
              <a:rPr lang="fr-CA" dirty="0"/>
              <a:t>Et ce qu’on pourrait améliorer concrètement dans notre réalité d’équipe</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b="1" u="sng" dirty="0"/>
              <a:t>Intention de la diapo pour le gestionnaire :</a:t>
            </a:r>
            <a:endParaRPr lang="fr-CA" b="0" u="none" dirty="0"/>
          </a:p>
          <a:p>
            <a:pPr marL="171450" indent="-171450">
              <a:buFont typeface="Arial" panose="020B0604020202020204" pitchFamily="34" charset="0"/>
              <a:buChar char="•"/>
            </a:pPr>
            <a:r>
              <a:rPr lang="fr-CA" b="0" u="none" dirty="0"/>
              <a:t>Normaliser les défis de collaboration</a:t>
            </a:r>
          </a:p>
          <a:p>
            <a:pPr marL="171450" indent="-171450">
              <a:buFont typeface="Arial" panose="020B0604020202020204" pitchFamily="34" charset="0"/>
              <a:buChar char="•"/>
            </a:pPr>
            <a:r>
              <a:rPr lang="fr-CA" b="0" u="none" dirty="0"/>
              <a:t>Éviter que l’équipe se sente incompétente ou jugée</a:t>
            </a:r>
          </a:p>
          <a:p>
            <a:pPr marL="171450" indent="-171450">
              <a:buFont typeface="Arial" panose="020B0604020202020204" pitchFamily="34" charset="0"/>
              <a:buChar char="•"/>
            </a:pPr>
            <a:r>
              <a:rPr lang="fr-CA" b="0" u="none" dirty="0"/>
              <a:t>Créer l’adhésion à la démarche</a:t>
            </a:r>
          </a:p>
          <a:p>
            <a:pPr marL="171450" indent="-171450">
              <a:buFont typeface="Arial" panose="020B0604020202020204" pitchFamily="34" charset="0"/>
              <a:buChar char="•"/>
            </a:pPr>
            <a:r>
              <a:rPr lang="fr-CA" b="0" u="none" dirty="0"/>
              <a:t>Amener les participants à réfléchir à leur propre fonctionnement d’équipe avec ouverture et humilité</a:t>
            </a:r>
            <a:endParaRPr lang="fr-CA" b="1" u="sng" dirty="0"/>
          </a:p>
          <a:p>
            <a:pPr marL="0" indent="0">
              <a:buFont typeface="Arial" panose="020B0604020202020204" pitchFamily="34" charset="0"/>
              <a:buNone/>
            </a:pPr>
            <a:endParaRPr lang="fr-CA"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6</a:t>
            </a:fld>
            <a:endParaRPr lang="fr-CA" dirty="0"/>
          </a:p>
        </p:txBody>
      </p:sp>
    </p:spTree>
    <p:extLst>
      <p:ext uri="{BB962C8B-B14F-4D97-AF65-F5344CB8AC3E}">
        <p14:creationId xmlns:p14="http://schemas.microsoft.com/office/powerpoint/2010/main" val="1886475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endParaRPr lang="fr-CA" dirty="0"/>
          </a:p>
          <a:p>
            <a:r>
              <a:rPr lang="fr-CA" dirty="0"/>
              <a:t>Sur papier, collaborer peut nous sembler bien simple… mais dans le quotidien, on sait que c’est souvent beaucoup plus complexe. Pourquoi?</a:t>
            </a:r>
          </a:p>
          <a:p>
            <a:endParaRPr lang="fr-CA" dirty="0"/>
          </a:p>
          <a:p>
            <a:r>
              <a:rPr lang="fr-CA" dirty="0"/>
              <a:t>Tout d’abord, parce que la CIP ne repose pas seulement sur l’utilisation d’outils ou de mécanismes. Elle repose surtout sur les relations entre les personnes, qui évoluent dans des contextes complexes! La CIP, c’est avant tout une compétence relationnelle. Donc, même avec les meilleurs outils ou les meilleures intentions, la collaboration repose beaucoup sur la façon dont les personnes interagissent entre elles au quotidien.</a:t>
            </a:r>
          </a:p>
          <a:p>
            <a:endParaRPr lang="fr-CA" dirty="0"/>
          </a:p>
          <a:p>
            <a:r>
              <a:rPr lang="fr-CA" dirty="0"/>
              <a:t>Ça demande beaucoup :</a:t>
            </a:r>
          </a:p>
          <a:p>
            <a:pPr marL="171450" indent="-171450">
              <a:buFont typeface="Arial" panose="020B0604020202020204" pitchFamily="34" charset="0"/>
              <a:buChar char="•"/>
            </a:pPr>
            <a:r>
              <a:rPr lang="fr-CA" dirty="0"/>
              <a:t>D’ouverture</a:t>
            </a:r>
          </a:p>
          <a:p>
            <a:pPr marL="171450" indent="-171450">
              <a:buFont typeface="Arial" panose="020B0604020202020204" pitchFamily="34" charset="0"/>
              <a:buChar char="•"/>
            </a:pPr>
            <a:r>
              <a:rPr lang="fr-CA" dirty="0"/>
              <a:t>De respect</a:t>
            </a:r>
          </a:p>
          <a:p>
            <a:pPr marL="171450" indent="-171450">
              <a:buFont typeface="Arial" panose="020B0604020202020204" pitchFamily="34" charset="0"/>
              <a:buChar char="•"/>
            </a:pPr>
            <a:r>
              <a:rPr lang="fr-CA" dirty="0"/>
              <a:t>De l’écoute</a:t>
            </a:r>
          </a:p>
          <a:p>
            <a:pPr marL="171450" indent="-171450">
              <a:buFont typeface="Arial" panose="020B0604020202020204" pitchFamily="34" charset="0"/>
              <a:buChar char="•"/>
            </a:pPr>
            <a:r>
              <a:rPr lang="fr-CA" dirty="0"/>
              <a:t>Et surtout, une volonté réelle de travailler ensemble</a:t>
            </a:r>
          </a:p>
          <a:p>
            <a:pPr marL="171450" indent="-171450">
              <a:buFont typeface="Arial" panose="020B0604020202020204" pitchFamily="34" charset="0"/>
              <a:buChar char="•"/>
            </a:pPr>
            <a:endParaRPr lang="fr-CA" dirty="0"/>
          </a:p>
          <a:p>
            <a:r>
              <a:rPr lang="fr-CA" dirty="0"/>
              <a:t>N’oublions pas que la collaboration prend aussi racine dans quelque chose de très individuel : la volonté de chacun de collaborer et de se laisser influencer par les autres expertises autour de lui. Et évidemment, cette collaboration-là ne se développe pas dans le vide.</a:t>
            </a:r>
          </a:p>
          <a:p>
            <a:endParaRPr lang="fr-CA" dirty="0"/>
          </a:p>
          <a:p>
            <a:r>
              <a:rPr lang="fr-CA" dirty="0"/>
              <a:t>Elle est influencée par plusieurs facteurs externes :</a:t>
            </a:r>
          </a:p>
          <a:p>
            <a:pPr marL="171450" indent="-171450">
              <a:buFont typeface="Arial" panose="020B0604020202020204" pitchFamily="34" charset="0"/>
              <a:buChar char="•"/>
            </a:pPr>
            <a:r>
              <a:rPr lang="fr-CA" dirty="0"/>
              <a:t>Des facteurs organisationnels, comme la charge de travail, les structures, les horaires ou les mécanismes de communication</a:t>
            </a:r>
          </a:p>
          <a:p>
            <a:pPr marL="171450" indent="-171450">
              <a:buFont typeface="Arial" panose="020B0604020202020204" pitchFamily="34" charset="0"/>
              <a:buChar char="•"/>
            </a:pPr>
            <a:r>
              <a:rPr lang="fr-CA" dirty="0"/>
              <a:t>Et aussi des facteurs interactionnels, comme par exemple le climat d’équipe, le sentiment d’appartenance ou le niveau de confiance entre les personnes.</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Donc, lorsqu’on parle de renforcer la CIP, on parle autant des façons de travailler, que des relations humaines qui soutiennent cette collaboration.</a:t>
            </a:r>
          </a:p>
          <a:p>
            <a:pPr marL="0" indent="0">
              <a:buFont typeface="Arial" panose="020B0604020202020204" pitchFamily="34" charset="0"/>
              <a:buNone/>
            </a:pPr>
            <a:endParaRPr lang="fr-CA" dirty="0"/>
          </a:p>
          <a:p>
            <a:pPr marL="0" indent="0">
              <a:buFont typeface="Arial" panose="020B0604020202020204" pitchFamily="34" charset="0"/>
              <a:buNone/>
            </a:pPr>
            <a:r>
              <a:rPr lang="fr-CA" b="1" u="sng" dirty="0"/>
              <a:t>Intention de la diapo pour le gestionnaire :</a:t>
            </a:r>
            <a:endParaRPr lang="fr-CA" u="sng" dirty="0"/>
          </a:p>
          <a:p>
            <a:pPr marL="171450" indent="-171450">
              <a:buFont typeface="Arial" panose="020B0604020202020204" pitchFamily="34" charset="0"/>
              <a:buChar char="•"/>
            </a:pPr>
            <a:r>
              <a:rPr lang="fr-CA" dirty="0"/>
              <a:t>Introduire la dimension relationnelle</a:t>
            </a:r>
          </a:p>
          <a:p>
            <a:pPr marL="171450" indent="-171450">
              <a:buFont typeface="Arial" panose="020B0604020202020204" pitchFamily="34" charset="0"/>
              <a:buChar char="•"/>
            </a:pPr>
            <a:r>
              <a:rPr lang="fr-CA" dirty="0"/>
              <a:t>Démystifier la complexité</a:t>
            </a:r>
          </a:p>
          <a:p>
            <a:pPr marL="171450" indent="-171450">
              <a:buFont typeface="Arial" panose="020B0604020202020204" pitchFamily="34" charset="0"/>
              <a:buChar char="•"/>
            </a:pPr>
            <a:r>
              <a:rPr lang="fr-CA" dirty="0"/>
              <a:t>Préparer les participants à réfléchir aux conditions qui favorisent la CIP dans leur équipe</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7</a:t>
            </a:fld>
            <a:endParaRPr lang="fr-CA" dirty="0"/>
          </a:p>
        </p:txBody>
      </p:sp>
    </p:spTree>
    <p:extLst>
      <p:ext uri="{BB962C8B-B14F-4D97-AF65-F5344CB8AC3E}">
        <p14:creationId xmlns:p14="http://schemas.microsoft.com/office/powerpoint/2010/main" val="108438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Malgré toute la complexité dont on vient de parler, on sait aussi qu’il existe des éléments qui facilitent énormément la collaboration dans une équipe. Et souvent, ce ne sont pas nécessairement de grandes transformations.</a:t>
            </a:r>
          </a:p>
          <a:p>
            <a:endParaRPr lang="fr-CA" dirty="0"/>
          </a:p>
          <a:p>
            <a:r>
              <a:rPr lang="fr-CA" dirty="0"/>
              <a:t>Plusieurs éléments qui favorisent la collaboration se construisent dans notre quotidien :</a:t>
            </a:r>
          </a:p>
          <a:p>
            <a:pPr marL="171450" indent="-171450">
              <a:buFont typeface="Arial" panose="020B0604020202020204" pitchFamily="34" charset="0"/>
              <a:buChar char="•"/>
            </a:pPr>
            <a:r>
              <a:rPr lang="fr-CA" dirty="0"/>
              <a:t>La qualité des échanges</a:t>
            </a:r>
          </a:p>
          <a:p>
            <a:pPr marL="171450" indent="-171450">
              <a:buFont typeface="Arial" panose="020B0604020202020204" pitchFamily="34" charset="0"/>
              <a:buChar char="•"/>
            </a:pPr>
            <a:r>
              <a:rPr lang="fr-CA" dirty="0"/>
              <a:t>Le respect entre les collègues</a:t>
            </a:r>
          </a:p>
          <a:p>
            <a:pPr marL="171450" indent="-171450">
              <a:buFont typeface="Arial" panose="020B0604020202020204" pitchFamily="34" charset="0"/>
              <a:buChar char="•"/>
            </a:pPr>
            <a:r>
              <a:rPr lang="fr-CA" dirty="0"/>
              <a:t>La confiance</a:t>
            </a:r>
          </a:p>
          <a:p>
            <a:pPr marL="171450" indent="-171450">
              <a:buFont typeface="Arial" panose="020B0604020202020204" pitchFamily="34" charset="0"/>
              <a:buChar char="•"/>
            </a:pPr>
            <a:r>
              <a:rPr lang="fr-CA" dirty="0"/>
              <a:t>La compréhension des rôles de chacun</a:t>
            </a:r>
          </a:p>
          <a:p>
            <a:pPr marL="171450" indent="-171450">
              <a:buFont typeface="Arial" panose="020B0604020202020204" pitchFamily="34" charset="0"/>
              <a:buChar char="•"/>
            </a:pPr>
            <a:r>
              <a:rPr lang="fr-CA" dirty="0"/>
              <a:t>Le sentiment d’appartenance à l’équipe</a:t>
            </a:r>
          </a:p>
          <a:p>
            <a:pPr marL="171450" indent="-171450">
              <a:buFont typeface="Arial" panose="020B0604020202020204" pitchFamily="34" charset="0"/>
              <a:buChar char="•"/>
            </a:pPr>
            <a:r>
              <a:rPr lang="fr-CA" dirty="0"/>
              <a:t>Le fait de partager des objectifs communs.</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On peut voir que la collaboration se joue à plusieurs niveau :</a:t>
            </a:r>
          </a:p>
          <a:p>
            <a:pPr marL="171450" indent="-171450">
              <a:buFont typeface="Arial" panose="020B0604020202020204" pitchFamily="34" charset="0"/>
              <a:buChar char="•"/>
            </a:pPr>
            <a:r>
              <a:rPr lang="fr-CA" dirty="0"/>
              <a:t>Au niveau individuel, avec les attitudes et les compétences de chacun</a:t>
            </a:r>
          </a:p>
          <a:p>
            <a:pPr marL="171450" indent="-171450">
              <a:buFont typeface="Arial" panose="020B0604020202020204" pitchFamily="34" charset="0"/>
              <a:buChar char="•"/>
            </a:pPr>
            <a:r>
              <a:rPr lang="fr-CA" dirty="0"/>
              <a:t>Au niveau de l’équipe, avec les façons de fonctionner ensemble</a:t>
            </a:r>
          </a:p>
          <a:p>
            <a:pPr marL="171450" indent="-171450">
              <a:buFont typeface="Arial" panose="020B0604020202020204" pitchFamily="34" charset="0"/>
              <a:buChar char="•"/>
            </a:pPr>
            <a:r>
              <a:rPr lang="fr-CA" dirty="0"/>
              <a:t>Et aussi au niveau organisationnel, à travers les structures qui soutiennent les équipes.</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Mais il y a un élément central qui revient constamment lorsqu’on parle de collaboration efficace… et c’est vraiment la confiance!</a:t>
            </a:r>
          </a:p>
          <a:p>
            <a:pPr marL="0" indent="0">
              <a:buFont typeface="Arial" panose="020B0604020202020204" pitchFamily="34" charset="0"/>
              <a:buNone/>
            </a:pPr>
            <a:endParaRPr lang="fr-CA" dirty="0"/>
          </a:p>
          <a:p>
            <a:pPr marL="0" indent="0">
              <a:buFont typeface="Arial" panose="020B0604020202020204" pitchFamily="34" charset="0"/>
              <a:buNone/>
            </a:pPr>
            <a:r>
              <a:rPr lang="fr-CA" b="1" u="sng" dirty="0"/>
              <a:t>Intention de la diapo pour le gestionnaire :</a:t>
            </a:r>
            <a:endParaRPr lang="fr-CA" b="0" u="none" dirty="0"/>
          </a:p>
          <a:p>
            <a:pPr marL="171450" indent="-171450">
              <a:buFont typeface="Arial" panose="020B0604020202020204" pitchFamily="34" charset="0"/>
              <a:buChar char="•"/>
            </a:pPr>
            <a:r>
              <a:rPr lang="fr-CA" b="0" u="none" dirty="0"/>
              <a:t>Montrer concrètement comment la collaboration peut se développer</a:t>
            </a:r>
          </a:p>
          <a:p>
            <a:pPr marL="171450" indent="-171450">
              <a:buFont typeface="Arial" panose="020B0604020202020204" pitchFamily="34" charset="0"/>
              <a:buChar char="•"/>
            </a:pPr>
            <a:r>
              <a:rPr lang="fr-CA" b="0" u="none" dirty="0"/>
              <a:t>Faire ressortir les leviers positifs</a:t>
            </a:r>
          </a:p>
          <a:p>
            <a:pPr marL="171450" indent="-171450">
              <a:buFont typeface="Arial" panose="020B0604020202020204" pitchFamily="34" charset="0"/>
              <a:buChar char="•"/>
            </a:pPr>
            <a:r>
              <a:rPr lang="fr-CA" b="0" u="none" dirty="0"/>
              <a:t>Susciter l’espoir et la mobilisation autour de la démarche</a:t>
            </a:r>
          </a:p>
          <a:p>
            <a:pPr marL="171450" indent="-171450">
              <a:buFont typeface="Arial" panose="020B0604020202020204" pitchFamily="34" charset="0"/>
              <a:buChar char="•"/>
            </a:pPr>
            <a:r>
              <a:rPr lang="fr-CA" b="0" u="none" dirty="0"/>
              <a:t>Préparer la discussion sur la notion de confiance et son importance cruciale en CIP</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8</a:t>
            </a:fld>
            <a:endParaRPr lang="fr-CA" dirty="0"/>
          </a:p>
        </p:txBody>
      </p:sp>
    </p:spTree>
    <p:extLst>
      <p:ext uri="{BB962C8B-B14F-4D97-AF65-F5344CB8AC3E}">
        <p14:creationId xmlns:p14="http://schemas.microsoft.com/office/powerpoint/2010/main" val="1616904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Est-ce que c’est automatique la confiance dans une équipe?</a:t>
            </a:r>
          </a:p>
          <a:p>
            <a:endParaRPr lang="fr-CA" dirty="0"/>
          </a:p>
          <a:p>
            <a:r>
              <a:rPr lang="fr-CA" dirty="0"/>
              <a:t>Réponse : Eh non!</a:t>
            </a:r>
          </a:p>
          <a:p>
            <a:endParaRPr lang="fr-CA" dirty="0"/>
          </a:p>
          <a:p>
            <a:r>
              <a:rPr lang="fr-CA" dirty="0"/>
              <a:t>La confiance, ce n’est pas quelque chose qui apparaît automatiquement parce qu’on travaille dans la même équipe ou dans la même organisation. Elle se construit tranquillement, dans le quotidien, à travers les interactions, les attitudes et les expériences vécues ensemble.</a:t>
            </a:r>
          </a:p>
          <a:p>
            <a:endParaRPr lang="fr-CA" dirty="0"/>
          </a:p>
          <a:p>
            <a:r>
              <a:rPr lang="fr-CA" dirty="0"/>
              <a:t>Ce sont souvent de petits gestes, au quotidien, qui font la différence. Pouvez-vous en nommer quelques-uns?</a:t>
            </a:r>
          </a:p>
          <a:p>
            <a:endParaRPr lang="fr-CA" dirty="0"/>
          </a:p>
          <a:p>
            <a:r>
              <a:rPr lang="fr-CA" i="1" dirty="0"/>
              <a:t>Réponses possibles (liste non exhaustive) :</a:t>
            </a:r>
          </a:p>
          <a:p>
            <a:pPr marL="171450" indent="-171450">
              <a:buFont typeface="Arial" panose="020B0604020202020204" pitchFamily="34" charset="0"/>
              <a:buChar char="•"/>
            </a:pPr>
            <a:r>
              <a:rPr lang="fr-CA" dirty="0"/>
              <a:t>Être authentique</a:t>
            </a:r>
          </a:p>
          <a:p>
            <a:pPr marL="171450" indent="-171450">
              <a:buFont typeface="Arial" panose="020B0604020202020204" pitchFamily="34" charset="0"/>
              <a:buChar char="•"/>
            </a:pPr>
            <a:r>
              <a:rPr lang="fr-CA" dirty="0"/>
              <a:t>Démontrer une attitude d’ouverture et un intérêt pour les autres</a:t>
            </a:r>
          </a:p>
          <a:p>
            <a:pPr marL="171450" indent="-171450">
              <a:buFont typeface="Arial" panose="020B0604020202020204" pitchFamily="34" charset="0"/>
              <a:buChar char="•"/>
            </a:pPr>
            <a:r>
              <a:rPr lang="fr-CA" dirty="0"/>
              <a:t>Dire ce que l’on pense de façon respectueuse et claire</a:t>
            </a:r>
          </a:p>
          <a:p>
            <a:pPr marL="171450" indent="-171450">
              <a:buFont typeface="Arial" panose="020B0604020202020204" pitchFamily="34" charset="0"/>
              <a:buChar char="•"/>
            </a:pPr>
            <a:r>
              <a:rPr lang="fr-CA" dirty="0"/>
              <a:t>Nommer ses besoins, ses idées et ses préoccupations (transparence)</a:t>
            </a:r>
          </a:p>
          <a:p>
            <a:pPr marL="171450" indent="-171450">
              <a:buFont typeface="Arial" panose="020B0604020202020204" pitchFamily="34" charset="0"/>
              <a:buChar char="•"/>
            </a:pPr>
            <a:r>
              <a:rPr lang="fr-CA" dirty="0"/>
              <a:t>Écouter avec attention : accorder du temps et de la place aux idées des autres</a:t>
            </a:r>
          </a:p>
          <a:p>
            <a:pPr marL="171450" indent="-171450">
              <a:buFont typeface="Arial" panose="020B0604020202020204" pitchFamily="34" charset="0"/>
              <a:buChar char="•"/>
            </a:pPr>
            <a:r>
              <a:rPr lang="fr-CA" dirty="0"/>
              <a:t>Éviter de juger rapidement </a:t>
            </a:r>
          </a:p>
          <a:p>
            <a:pPr marL="171450" indent="-171450">
              <a:buFont typeface="Arial" panose="020B0604020202020204" pitchFamily="34" charset="0"/>
              <a:buChar char="•"/>
            </a:pPr>
            <a:r>
              <a:rPr lang="fr-CA" dirty="0"/>
              <a:t>Reconnaître les forces de ses collègues</a:t>
            </a:r>
          </a:p>
          <a:p>
            <a:pPr marL="171450" indent="-171450">
              <a:buFont typeface="Arial" panose="020B0604020202020204" pitchFamily="34" charset="0"/>
              <a:buChar char="•"/>
            </a:pPr>
            <a:r>
              <a:rPr lang="fr-CA" dirty="0"/>
              <a:t>Prendre le temps de souligner un bon coup d’un ou d’une collègue</a:t>
            </a:r>
          </a:p>
          <a:p>
            <a:pPr marL="171450" indent="-171450">
              <a:buFont typeface="Arial" panose="020B0604020202020204" pitchFamily="34" charset="0"/>
              <a:buChar char="•"/>
            </a:pPr>
            <a:r>
              <a:rPr lang="fr-CA" dirty="0"/>
              <a:t>Dire «Merci» lorsque l’on nous reconnaît</a:t>
            </a:r>
          </a:p>
          <a:p>
            <a:pPr marL="171450" indent="-171450">
              <a:buFont typeface="Arial" panose="020B0604020202020204" pitchFamily="34" charset="0"/>
              <a:buChar char="•"/>
            </a:pPr>
            <a:r>
              <a:rPr lang="fr-CA" dirty="0"/>
              <a:t>Oser demande de l’aide!</a:t>
            </a:r>
          </a:p>
          <a:p>
            <a:pPr marL="171450" indent="-171450">
              <a:buFont typeface="Arial" panose="020B0604020202020204" pitchFamily="34" charset="0"/>
              <a:buChar char="•"/>
            </a:pPr>
            <a:r>
              <a:rPr lang="fr-CA" dirty="0"/>
              <a:t>Respecter ses engagements </a:t>
            </a:r>
          </a:p>
          <a:p>
            <a:pPr marL="171450" indent="-171450">
              <a:buFont typeface="Arial" panose="020B0604020202020204" pitchFamily="34" charset="0"/>
              <a:buChar char="•"/>
            </a:pPr>
            <a:endParaRPr lang="fr-CA" dirty="0"/>
          </a:p>
          <a:p>
            <a:r>
              <a:rPr lang="fr-CA" dirty="0"/>
              <a:t>La confiance est aussi étroitement liée à la connaissance de l’autre. Plus on comprend l’expertise, les réalités, les limites et les façons de travailler de nos collègues, plus il devient facile de collaborer efficacement.</a:t>
            </a:r>
          </a:p>
          <a:p>
            <a:endParaRPr lang="fr-CA" dirty="0"/>
          </a:p>
          <a:p>
            <a:r>
              <a:rPr lang="fr-CA" dirty="0"/>
              <a:t>Et inversement, lorsqu’il manque de confiance dans une équipe, la collaboration devient souvent plus difficile :</a:t>
            </a:r>
          </a:p>
          <a:p>
            <a:pPr marL="171450" indent="-171450">
              <a:buFont typeface="Arial" panose="020B0604020202020204" pitchFamily="34" charset="0"/>
              <a:buChar char="•"/>
            </a:pPr>
            <a:r>
              <a:rPr lang="fr-CA" dirty="0"/>
              <a:t>les échanges sont plus prudents; </a:t>
            </a:r>
          </a:p>
          <a:p>
            <a:pPr marL="171450" indent="-171450">
              <a:buFont typeface="Arial" panose="020B0604020202020204" pitchFamily="34" charset="0"/>
              <a:buChar char="•"/>
            </a:pPr>
            <a:r>
              <a:rPr lang="fr-CA" dirty="0"/>
              <a:t>les gens hésitent davantage à se parler; </a:t>
            </a:r>
          </a:p>
          <a:p>
            <a:pPr marL="171450" indent="-171450">
              <a:buFont typeface="Arial" panose="020B0604020202020204" pitchFamily="34" charset="0"/>
              <a:buChar char="•"/>
            </a:pPr>
            <a:r>
              <a:rPr lang="fr-CA" dirty="0"/>
              <a:t>ou chacun retourne plus facilement dans son propre « silo ». </a:t>
            </a:r>
          </a:p>
          <a:p>
            <a:endParaRPr lang="fr-CA" dirty="0"/>
          </a:p>
          <a:p>
            <a:r>
              <a:rPr lang="fr-CA" dirty="0"/>
              <a:t>Donc, lorsqu’on parle de renforcer la collaboration interprofessionnelle, on parle aussi de créer un environnement sécurisant où la confiance peut se développer et se maintenir dans le temps.</a:t>
            </a:r>
          </a:p>
          <a:p>
            <a:endParaRPr lang="fr-CA" dirty="0"/>
          </a:p>
          <a:p>
            <a:pPr marL="0" indent="0">
              <a:buFont typeface="Arial" panose="020B0604020202020204" pitchFamily="34" charset="0"/>
              <a:buNone/>
            </a:pPr>
            <a:r>
              <a:rPr lang="fr-CA" b="1" u="sng" dirty="0"/>
              <a:t>Intention de la diapo pour le gestionnaire :</a:t>
            </a:r>
            <a:endParaRPr lang="fr-CA" b="0" u="none" dirty="0"/>
          </a:p>
          <a:p>
            <a:pPr marL="171450" indent="-171450">
              <a:buFont typeface="Arial" panose="020B0604020202020204" pitchFamily="34" charset="0"/>
              <a:buChar char="•"/>
            </a:pPr>
            <a:r>
              <a:rPr lang="fr-CA" b="0" u="none" dirty="0"/>
              <a:t>Humaniser la démarche et la recentrer sur les relations humaines</a:t>
            </a:r>
          </a:p>
          <a:p>
            <a:pPr marL="171450" indent="-171450">
              <a:buFont typeface="Arial" panose="020B0604020202020204" pitchFamily="34" charset="0"/>
              <a:buChar char="•"/>
            </a:pPr>
            <a:r>
              <a:rPr lang="fr-CA" b="0" u="none" dirty="0"/>
              <a:t>Faire comprendre que la confiance se construit par de petits gestes, souvent simples, à tous les jours</a:t>
            </a:r>
          </a:p>
          <a:p>
            <a:pPr marL="171450" indent="-171450">
              <a:buFont typeface="Arial" panose="020B0604020202020204" pitchFamily="34" charset="0"/>
              <a:buChar char="•"/>
            </a:pPr>
            <a:r>
              <a:rPr lang="fr-CA" b="0" u="none" dirty="0"/>
              <a:t>Favoriser une posture d’ouverture dans la démarche</a:t>
            </a:r>
            <a:endParaRPr lang="fr-CA" b="1" u="sng"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9</a:t>
            </a:fld>
            <a:endParaRPr lang="fr-CA" dirty="0"/>
          </a:p>
        </p:txBody>
      </p:sp>
    </p:spTree>
    <p:extLst>
      <p:ext uri="{BB962C8B-B14F-4D97-AF65-F5344CB8AC3E}">
        <p14:creationId xmlns:p14="http://schemas.microsoft.com/office/powerpoint/2010/main" val="712979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La diapositive précédente nous amenait à réfléchir à l’importance de la confiance dans une équipe.</a:t>
            </a:r>
          </a:p>
          <a:p>
            <a:r>
              <a:rPr lang="fr-CA" dirty="0"/>
              <a:t>Ici, on voit davantage ce qui contribue concrètement à faire vivre cette confiance et à soutenir la collaboration dans le quotidien. On peut constater que la confiance ne repose pas sur un seul élément. Elle se développe grâce à un ensemble de conditions qui interagissent entre elles.</a:t>
            </a:r>
          </a:p>
          <a:p>
            <a:endParaRPr lang="fr-CA" dirty="0"/>
          </a:p>
          <a:p>
            <a:r>
              <a:rPr lang="fr-CA" dirty="0"/>
              <a:t>Tous ces éléments influencent directement la qualité de la collaboration.</a:t>
            </a:r>
          </a:p>
          <a:p>
            <a:endParaRPr lang="fr-CA" dirty="0"/>
          </a:p>
          <a:p>
            <a:r>
              <a:rPr lang="fr-CA" dirty="0"/>
              <a:t>Et ce qui est intéressant, c’est qu’on réalise que plusieurs de ces leviers sont accessibles et peuvent être travaillés concrètement dans notre équipe.</a:t>
            </a:r>
          </a:p>
          <a:p>
            <a:endParaRPr lang="fr-CA" dirty="0"/>
          </a:p>
          <a:p>
            <a:r>
              <a:rPr lang="fr-CA" dirty="0"/>
              <a:t>La démarche qu’on amorce ensemble aujourd’hui va justement nous permettre d’identifier lesquels de ces éléments sont déjà bien présents dans notre équipe… et lesquels pourraient être renforcés davantage.</a:t>
            </a:r>
          </a:p>
          <a:p>
            <a:endParaRPr lang="fr-CA" dirty="0"/>
          </a:p>
          <a:p>
            <a:r>
              <a:rPr lang="fr-CA" dirty="0"/>
              <a:t>Donc maintenant qu’on partage une compréhension commune de la CIP et des éléments qui soutiennent la collaboration, regardons concrètement la démarche proposée pour accompagner l’équipe.</a:t>
            </a:r>
          </a:p>
          <a:p>
            <a:endParaRPr lang="fr-CA" dirty="0"/>
          </a:p>
          <a:p>
            <a:r>
              <a:rPr lang="fr-CA" b="1" u="sng" dirty="0"/>
              <a:t>Intention de la diapo pour le gestionnaire :</a:t>
            </a:r>
          </a:p>
          <a:p>
            <a:endParaRPr lang="fr-CA" b="1" u="sng" dirty="0"/>
          </a:p>
          <a:p>
            <a:pPr marL="171450" indent="-171450">
              <a:buFont typeface="Arial" panose="020B0604020202020204" pitchFamily="34" charset="0"/>
              <a:buChar char="•"/>
            </a:pPr>
            <a:r>
              <a:rPr lang="fr-CA" b="0" u="none" dirty="0"/>
              <a:t>Conclure la portion théorique</a:t>
            </a:r>
          </a:p>
          <a:p>
            <a:pPr marL="171450" indent="-171450">
              <a:buFont typeface="Arial" panose="020B0604020202020204" pitchFamily="34" charset="0"/>
              <a:buChar char="•"/>
            </a:pPr>
            <a:r>
              <a:rPr lang="fr-CA" b="0" u="none" dirty="0"/>
              <a:t>Relier les concepts aux leviers concrets d’action</a:t>
            </a:r>
          </a:p>
          <a:p>
            <a:pPr marL="171450" indent="-171450">
              <a:buFont typeface="Arial" panose="020B0604020202020204" pitchFamily="34" charset="0"/>
              <a:buChar char="•"/>
            </a:pPr>
            <a:r>
              <a:rPr lang="fr-CA" b="0" u="none" dirty="0"/>
              <a:t>Préparer l’équipe à entrer dans la démarche d’amélioration continue, avec la bonne attitude</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10</a:t>
            </a:fld>
            <a:endParaRPr lang="fr-CA" dirty="0"/>
          </a:p>
        </p:txBody>
      </p:sp>
    </p:spTree>
    <p:extLst>
      <p:ext uri="{BB962C8B-B14F-4D97-AF65-F5344CB8AC3E}">
        <p14:creationId xmlns:p14="http://schemas.microsoft.com/office/powerpoint/2010/main" val="4066584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Donc, la démarche proposée se déploie en six grandes étapes.</a:t>
            </a:r>
          </a:p>
          <a:p>
            <a:endParaRPr lang="fr-CA" dirty="0"/>
          </a:p>
          <a:p>
            <a:r>
              <a:rPr lang="fr-CA" dirty="0"/>
              <a:t>(Passer ensuite à la diapo suivante)</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11</a:t>
            </a:fld>
            <a:endParaRPr lang="fr-CA" dirty="0"/>
          </a:p>
        </p:txBody>
      </p:sp>
    </p:spTree>
    <p:extLst>
      <p:ext uri="{BB962C8B-B14F-4D97-AF65-F5344CB8AC3E}">
        <p14:creationId xmlns:p14="http://schemas.microsoft.com/office/powerpoint/2010/main" val="4265472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Voici donc les grandes étapes de la démarche qui est proposée pour accompagner l’équipe vers une culture plus forte de collaboration interprofessionnelle.</a:t>
            </a:r>
          </a:p>
          <a:p>
            <a:endParaRPr lang="fr-CA" dirty="0"/>
          </a:p>
          <a:p>
            <a:r>
              <a:rPr lang="fr-CA" dirty="0"/>
              <a:t>On débutera par la mise en place des conditions gagnantes et la réalisation d’un état de situation de la collaboration actuelle dans l’équipe.</a:t>
            </a:r>
          </a:p>
          <a:p>
            <a:endParaRPr lang="fr-CA" dirty="0"/>
          </a:p>
          <a:p>
            <a:r>
              <a:rPr lang="fr-CA" dirty="0"/>
              <a:t>Ensuite, l’équipe sera amenée à identifier des priorités, élaborer un projet commun et mettre en œuvre des actions concrètes pour renforcer la collaboration.</a:t>
            </a:r>
          </a:p>
          <a:p>
            <a:endParaRPr lang="fr-CA" dirty="0"/>
          </a:p>
          <a:p>
            <a:r>
              <a:rPr lang="fr-CA" dirty="0"/>
              <a:t>Finalement, la démarche prévoit aussi une évaluation des changements réalisés ainsi qu’une réflexion sur la pérennité, afin que les améliorations puissent s’intégrer durablement dans le quotidien de l’équipe.</a:t>
            </a:r>
          </a:p>
          <a:p>
            <a:endParaRPr lang="fr-CA" dirty="0"/>
          </a:p>
          <a:p>
            <a:r>
              <a:rPr lang="fr-CA" dirty="0"/>
              <a:t>Il s’agit d’une démarche structurée, mais flexible, qui peut s’adapter à la réalité et aux besoins de l’équipe.</a:t>
            </a:r>
          </a:p>
          <a:p>
            <a:endParaRPr lang="fr-CA" dirty="0"/>
          </a:p>
          <a:p>
            <a:r>
              <a:rPr lang="fr-CA" dirty="0"/>
              <a:t>Ce qu’il faut retenir, et c’est un point très important, c’est qu’on est dans une logique d’amélioration continue :</a:t>
            </a:r>
          </a:p>
          <a:p>
            <a:pPr marL="171450" indent="-171450">
              <a:buFont typeface="Arial" panose="020B0604020202020204" pitchFamily="34" charset="0"/>
              <a:buChar char="•"/>
            </a:pPr>
            <a:r>
              <a:rPr lang="fr-CA" dirty="0"/>
              <a:t>On réfléchit ensemble</a:t>
            </a:r>
          </a:p>
          <a:p>
            <a:pPr marL="171450" indent="-171450">
              <a:buFont typeface="Arial" panose="020B0604020202020204" pitchFamily="34" charset="0"/>
              <a:buChar char="•"/>
            </a:pPr>
            <a:r>
              <a:rPr lang="fr-CA" dirty="0"/>
              <a:t>On expérimente et on se donne le droit à l’erreur</a:t>
            </a:r>
          </a:p>
          <a:p>
            <a:pPr marL="171450" indent="-171450">
              <a:buFont typeface="Arial" panose="020B0604020202020204" pitchFamily="34" charset="0"/>
              <a:buChar char="•"/>
            </a:pPr>
            <a:r>
              <a:rPr lang="fr-CA" dirty="0"/>
              <a:t>On ajuste au besoin</a:t>
            </a:r>
          </a:p>
          <a:p>
            <a:pPr marL="171450" indent="-171450">
              <a:buFont typeface="Arial" panose="020B0604020202020204" pitchFamily="34" charset="0"/>
              <a:buChar char="•"/>
            </a:pPr>
            <a:r>
              <a:rPr lang="fr-CA" dirty="0"/>
              <a:t>Et on continue d’évoluer ensemble.</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L’idée n’est pas de faire un projet ponctuel « de plus », mais vraiment d’amorcer une réflexion autour de notre façon de collaborer ensemble, en mode amélioration continue.</a:t>
            </a:r>
          </a:p>
          <a:p>
            <a:pPr marL="0" indent="0">
              <a:buFont typeface="Arial" panose="020B0604020202020204" pitchFamily="34" charset="0"/>
              <a:buNone/>
            </a:pPr>
            <a:endParaRPr lang="fr-CA" dirty="0"/>
          </a:p>
          <a:p>
            <a:pPr marL="0" indent="0">
              <a:buFont typeface="Arial" panose="020B0604020202020204" pitchFamily="34" charset="0"/>
              <a:buNone/>
            </a:pPr>
            <a:r>
              <a:rPr lang="fr-CA" b="1" u="sng" dirty="0"/>
              <a:t>Intention de la diapo pour le gestionnaire :</a:t>
            </a:r>
          </a:p>
          <a:p>
            <a:pPr marL="171450" indent="-171450">
              <a:buFont typeface="Arial" panose="020B0604020202020204" pitchFamily="34" charset="0"/>
              <a:buChar char="•"/>
            </a:pPr>
            <a:r>
              <a:rPr lang="fr-CA" dirty="0"/>
              <a:t>Donner une vue d’ensemble rassurante sur la démarche</a:t>
            </a:r>
          </a:p>
          <a:p>
            <a:pPr marL="171450" indent="-171450">
              <a:buFont typeface="Arial" panose="020B0604020202020204" pitchFamily="34" charset="0"/>
              <a:buChar char="•"/>
            </a:pPr>
            <a:r>
              <a:rPr lang="fr-CA" dirty="0"/>
              <a:t>Démontrer que la démarche est progressive, réaliste et centrée sur les besoins de l’équipe</a:t>
            </a:r>
          </a:p>
          <a:p>
            <a:pPr marL="171450" indent="-171450">
              <a:buFont typeface="Arial" panose="020B0604020202020204" pitchFamily="34" charset="0"/>
              <a:buChar char="•"/>
            </a:pPr>
            <a:r>
              <a:rPr lang="fr-CA" dirty="0"/>
              <a:t>Préparer les participants aux prochaines étapes</a:t>
            </a:r>
          </a:p>
          <a:p>
            <a:pPr marL="171450" indent="-171450">
              <a:buFont typeface="Arial" panose="020B0604020202020204" pitchFamily="34" charset="0"/>
              <a:buChar char="•"/>
            </a:pPr>
            <a:r>
              <a:rPr lang="fr-CA" dirty="0"/>
              <a:t>Positionner la démarche dans une logique d’amélioration continue</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12</a:t>
            </a:fld>
            <a:endParaRPr lang="fr-CA" dirty="0"/>
          </a:p>
        </p:txBody>
      </p:sp>
    </p:spTree>
    <p:extLst>
      <p:ext uri="{BB962C8B-B14F-4D97-AF65-F5344CB8AC3E}">
        <p14:creationId xmlns:p14="http://schemas.microsoft.com/office/powerpoint/2010/main" val="3867508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Et pour amorcer concrètement cette démarche, voici ce que nous vous proposons pour la prochaine rencontre.</a:t>
            </a:r>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13</a:t>
            </a:fld>
            <a:endParaRPr lang="fr-CA" dirty="0"/>
          </a:p>
        </p:txBody>
      </p:sp>
    </p:spTree>
    <p:extLst>
      <p:ext uri="{BB962C8B-B14F-4D97-AF65-F5344CB8AC3E}">
        <p14:creationId xmlns:p14="http://schemas.microsoft.com/office/powerpoint/2010/main" val="897695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u="sng" dirty="0"/>
              <a:t>Narration suggérée :</a:t>
            </a:r>
          </a:p>
          <a:p>
            <a:r>
              <a:rPr lang="fr-CA" dirty="0"/>
              <a:t>Pour la prochaine rencontre, quelques éléments préparatoires sont demandés afin que nous puissions avoir des échanges plus riches et surtout bien ancrés dans notre réalité d’équipe.</a:t>
            </a:r>
          </a:p>
          <a:p>
            <a:endParaRPr lang="fr-CA" dirty="0"/>
          </a:p>
          <a:p>
            <a:r>
              <a:rPr lang="fr-CA" dirty="0"/>
              <a:t>Concrètement, je vous invite à :</a:t>
            </a:r>
          </a:p>
          <a:p>
            <a:pPr marL="171450" indent="-171450">
              <a:buFont typeface="Arial" panose="020B0604020202020204" pitchFamily="34" charset="0"/>
              <a:buChar char="•"/>
            </a:pPr>
            <a:r>
              <a:rPr lang="fr-CA" dirty="0"/>
              <a:t>Compléter la capsule de formation </a:t>
            </a:r>
            <a:r>
              <a:rPr lang="fr-CA" i="1" dirty="0"/>
              <a:t>La collaboration interprofessionnelle en santé et services sociaux – Collaborer pour mieux travailler ensemble</a:t>
            </a:r>
            <a:r>
              <a:rPr lang="fr-CA" dirty="0"/>
              <a:t> (ENA #16034), si ce n’est pas déjà fait; </a:t>
            </a:r>
          </a:p>
          <a:p>
            <a:pPr marL="171450" indent="-171450">
              <a:buFont typeface="Arial" panose="020B0604020202020204" pitchFamily="34" charset="0"/>
              <a:buChar char="•"/>
            </a:pPr>
            <a:r>
              <a:rPr lang="fr-CA" dirty="0"/>
              <a:t>Remplir votre </a:t>
            </a:r>
            <a:r>
              <a:rPr lang="fr-CA" b="1" dirty="0"/>
              <a:t>Grille d’autoévaluation des compétences en CIP</a:t>
            </a:r>
            <a:r>
              <a:rPr lang="fr-CA" dirty="0"/>
              <a:t>. Cet exercice est individuel et vise surtout à réfléchir à vos forces comme collaborateur ou collaboratrice ainsi qu’aux compétences que vous aimeriez développer davantage; </a:t>
            </a:r>
          </a:p>
          <a:p>
            <a:pPr marL="171450" indent="-171450">
              <a:buFont typeface="Arial" panose="020B0604020202020204" pitchFamily="34" charset="0"/>
              <a:buChar char="•"/>
            </a:pPr>
            <a:r>
              <a:rPr lang="fr-CA" dirty="0"/>
              <a:t>Compléter également la </a:t>
            </a:r>
            <a:r>
              <a:rPr lang="fr-CA" b="1" dirty="0"/>
              <a:t>Grille d’appréciation de la collaboration au sein de l’équipe</a:t>
            </a:r>
            <a:r>
              <a:rPr lang="fr-CA" dirty="0"/>
              <a:t>, qui nous permettra d’identifier collectivement nos forces et certains défis de collaboration dans notre réalité quotidienne.</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L’objectif n’est pas d’arriver avec des solutions parfaites, mais plutôt avec des observations concrètes qui vont nourrir nos échanges lors de la prochaine rencontre.</a:t>
            </a:r>
          </a:p>
          <a:p>
            <a:pPr marL="0" indent="0">
              <a:buFont typeface="Arial" panose="020B0604020202020204" pitchFamily="34" charset="0"/>
              <a:buNone/>
            </a:pPr>
            <a:endParaRPr lang="fr-CA" dirty="0"/>
          </a:p>
          <a:p>
            <a:pPr marL="0" indent="0">
              <a:buFont typeface="Arial" panose="020B0604020202020204" pitchFamily="34" charset="0"/>
              <a:buNone/>
            </a:pPr>
            <a:r>
              <a:rPr lang="fr-CA" dirty="0"/>
              <a:t>Je vous invite aussi à garder une posture d’ouverture et de curiosité en portant une attention particulière aux situations de collaboration qui se présentent dans votre quotidien et à vos propres comportements dans ces situations :</a:t>
            </a:r>
          </a:p>
          <a:p>
            <a:pPr marL="171450" indent="-171450">
              <a:buFont typeface="Arial" panose="020B0604020202020204" pitchFamily="34" charset="0"/>
              <a:buChar char="•"/>
            </a:pPr>
            <a:r>
              <a:rPr lang="fr-CA" dirty="0"/>
              <a:t>Qu’est-ce qui facilite l’échange?</a:t>
            </a:r>
          </a:p>
          <a:p>
            <a:pPr marL="171450" indent="-171450">
              <a:buFont typeface="Arial" panose="020B0604020202020204" pitchFamily="34" charset="0"/>
              <a:buChar char="•"/>
            </a:pPr>
            <a:r>
              <a:rPr lang="fr-CA" dirty="0"/>
              <a:t>Qu’est-ce qui fonctionne bien? </a:t>
            </a:r>
          </a:p>
          <a:p>
            <a:pPr marL="171450" indent="-171450">
              <a:buFont typeface="Arial" panose="020B0604020202020204" pitchFamily="34" charset="0"/>
              <a:buChar char="•"/>
            </a:pPr>
            <a:r>
              <a:rPr lang="fr-CA" dirty="0"/>
              <a:t>Qu’est-ce qui peut parfois créer un irritant ou un défi</a:t>
            </a:r>
          </a:p>
          <a:p>
            <a:pPr marL="171450" indent="-171450">
              <a:buFont typeface="Arial" panose="020B0604020202020204" pitchFamily="34" charset="0"/>
              <a:buChar char="•"/>
            </a:pPr>
            <a:r>
              <a:rPr lang="fr-CA" dirty="0"/>
              <a:t>Comment je réagis dans les différentes situations de collaboration?</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dirty="0"/>
              <a:t>Ce sont souvent ces observations concrètes qui permettront d’enrichir les discussions à venir et de les rendre plus utiles et les plus pertinentes pour l’équipe.</a:t>
            </a:r>
          </a:p>
          <a:p>
            <a:pPr marL="0" indent="0">
              <a:buFont typeface="Arial" panose="020B0604020202020204" pitchFamily="34" charset="0"/>
              <a:buNone/>
            </a:pPr>
            <a:endParaRPr lang="fr-CA" dirty="0"/>
          </a:p>
          <a:p>
            <a:pPr marL="0" indent="0">
              <a:buFont typeface="Arial" panose="020B0604020202020204" pitchFamily="34" charset="0"/>
              <a:buNone/>
            </a:pPr>
            <a:r>
              <a:rPr lang="fr-CA" b="1" u="sng" dirty="0"/>
              <a:t>Mot de conclusion :</a:t>
            </a:r>
          </a:p>
          <a:p>
            <a:pPr marL="0" indent="0">
              <a:buFont typeface="Arial" panose="020B0604020202020204" pitchFamily="34" charset="0"/>
              <a:buNone/>
            </a:pPr>
            <a:r>
              <a:rPr lang="fr-CA" dirty="0"/>
              <a:t>Prévoir un court mot de conclusion pour :</a:t>
            </a:r>
          </a:p>
          <a:p>
            <a:pPr marL="171450" indent="-171450">
              <a:buFont typeface="Arial" panose="020B0604020202020204" pitchFamily="34" charset="0"/>
              <a:buChar char="•"/>
            </a:pPr>
            <a:r>
              <a:rPr lang="fr-CA" dirty="0"/>
              <a:t>Remercier l’équipe de leur participation et de leur engagement/ouverture à entreprendre cette démarche</a:t>
            </a:r>
          </a:p>
          <a:p>
            <a:pPr marL="171450" indent="-171450">
              <a:buFont typeface="Arial" panose="020B0604020202020204" pitchFamily="34" charset="0"/>
              <a:buChar char="•"/>
            </a:pPr>
            <a:r>
              <a:rPr lang="fr-CA" dirty="0"/>
              <a:t>Maintenir la mobilisation </a:t>
            </a:r>
          </a:p>
          <a:p>
            <a:pPr marL="171450" indent="-171450">
              <a:buFont typeface="Arial" panose="020B0604020202020204" pitchFamily="34" charset="0"/>
              <a:buChar char="•"/>
            </a:pPr>
            <a:r>
              <a:rPr lang="fr-CA" dirty="0"/>
              <a:t>Encourager la posture réflexive et d’amélioration continue</a:t>
            </a:r>
          </a:p>
          <a:p>
            <a:pPr marL="171450" indent="-171450">
              <a:buFont typeface="Arial" panose="020B0604020202020204" pitchFamily="34" charset="0"/>
              <a:buChar char="•"/>
            </a:pPr>
            <a:endParaRPr lang="fr-CA" dirty="0"/>
          </a:p>
          <a:p>
            <a:pPr marL="0" indent="0">
              <a:buFont typeface="Arial" panose="020B0604020202020204" pitchFamily="34" charset="0"/>
              <a:buNone/>
            </a:pPr>
            <a:r>
              <a:rPr lang="fr-CA" b="1" u="sng" dirty="0"/>
              <a:t>Intention de la diapo pour le gestionnaire :</a:t>
            </a:r>
          </a:p>
          <a:p>
            <a:pPr marL="171450" indent="-171450">
              <a:buFont typeface="Arial" panose="020B0604020202020204" pitchFamily="34" charset="0"/>
              <a:buChar char="•"/>
            </a:pPr>
            <a:r>
              <a:rPr lang="fr-CA" dirty="0"/>
              <a:t>Clarifier les attentes pour la suite</a:t>
            </a:r>
          </a:p>
          <a:p>
            <a:pPr marL="171450" indent="-171450">
              <a:buFont typeface="Arial" panose="020B0604020202020204" pitchFamily="34" charset="0"/>
              <a:buChar char="•"/>
            </a:pPr>
            <a:r>
              <a:rPr lang="fr-CA" dirty="0"/>
              <a:t>Diminuer l’anxiété liée aux exercices préparatoires et aux échanges à venir dans les prochaines rencontres</a:t>
            </a:r>
          </a:p>
          <a:p>
            <a:pPr marL="0" indent="0">
              <a:buFont typeface="Arial" panose="020B0604020202020204" pitchFamily="34" charset="0"/>
              <a:buNone/>
            </a:pPr>
            <a:endParaRPr lang="fr-CA" dirty="0"/>
          </a:p>
          <a:p>
            <a:pPr marL="171450" indent="-171450">
              <a:buFont typeface="Arial" panose="020B0604020202020204" pitchFamily="34" charset="0"/>
              <a:buChar char="•"/>
            </a:pPr>
            <a:endParaRPr lang="fr-CA" dirty="0"/>
          </a:p>
          <a:p>
            <a:endParaRPr lang="fr-CA" dirty="0"/>
          </a:p>
        </p:txBody>
      </p:sp>
      <p:sp>
        <p:nvSpPr>
          <p:cNvPr id="4" name="Espace réservé du numéro de diapositive 3"/>
          <p:cNvSpPr>
            <a:spLocks noGrp="1"/>
          </p:cNvSpPr>
          <p:nvPr>
            <p:ph type="sldNum" sz="quarter" idx="5"/>
          </p:nvPr>
        </p:nvSpPr>
        <p:spPr/>
        <p:txBody>
          <a:bodyPr/>
          <a:lstStyle/>
          <a:p>
            <a:fld id="{8F280297-36DA-424B-AACA-C7D0EC9EFAA2}" type="slidenum">
              <a:rPr lang="fr-CA" smtClean="0"/>
              <a:t>14</a:t>
            </a:fld>
            <a:endParaRPr lang="fr-CA" dirty="0"/>
          </a:p>
        </p:txBody>
      </p:sp>
    </p:spTree>
    <p:extLst>
      <p:ext uri="{BB962C8B-B14F-4D97-AF65-F5344CB8AC3E}">
        <p14:creationId xmlns:p14="http://schemas.microsoft.com/office/powerpoint/2010/main" val="3221395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titre">
    <p:spTree>
      <p:nvGrpSpPr>
        <p:cNvPr id="1" name=""/>
        <p:cNvGrpSpPr/>
        <p:nvPr/>
      </p:nvGrpSpPr>
      <p:grpSpPr>
        <a:xfrm>
          <a:off x="0" y="0"/>
          <a:ext cx="0" cy="0"/>
          <a:chOff x="0" y="0"/>
          <a:chExt cx="0" cy="0"/>
        </a:xfrm>
      </p:grpSpPr>
      <p:sp>
        <p:nvSpPr>
          <p:cNvPr id="5" name="Espace réservé du texte 4"/>
          <p:cNvSpPr>
            <a:spLocks noGrp="1"/>
          </p:cNvSpPr>
          <p:nvPr>
            <p:ph type="body" sz="quarter" idx="10" hasCustomPrompt="1"/>
          </p:nvPr>
        </p:nvSpPr>
        <p:spPr>
          <a:xfrm>
            <a:off x="1822686" y="3689051"/>
            <a:ext cx="5489184" cy="936104"/>
          </a:xfrm>
          <a:prstGeom prst="rect">
            <a:avLst/>
          </a:prstGeom>
        </p:spPr>
        <p:txBody>
          <a:bodyPr lIns="0" tIns="0" rIns="0" bIns="0"/>
          <a:lstStyle>
            <a:lvl1pPr marL="0" indent="0" algn="l">
              <a:buNone/>
              <a:defRPr sz="3000" b="0" baseline="0">
                <a:solidFill>
                  <a:srgbClr val="072436"/>
                </a:solidFill>
                <a:latin typeface="Arial Narrow" panose="020B0606020202030204" pitchFamily="34" charset="0"/>
              </a:defRPr>
            </a:lvl1pPr>
          </a:lstStyle>
          <a:p>
            <a:pPr lvl="0"/>
            <a:r>
              <a:rPr lang="fr-CA" dirty="0"/>
              <a:t>Titre de la présentation</a:t>
            </a:r>
          </a:p>
        </p:txBody>
      </p:sp>
      <p:sp>
        <p:nvSpPr>
          <p:cNvPr id="3" name="Espace réservé du texte 4"/>
          <p:cNvSpPr>
            <a:spLocks noGrp="1"/>
          </p:cNvSpPr>
          <p:nvPr>
            <p:ph type="body" sz="quarter" idx="11" hasCustomPrompt="1"/>
          </p:nvPr>
        </p:nvSpPr>
        <p:spPr>
          <a:xfrm>
            <a:off x="1839262" y="4581128"/>
            <a:ext cx="5382598" cy="792088"/>
          </a:xfrm>
          <a:prstGeom prst="rect">
            <a:avLst/>
          </a:prstGeom>
        </p:spPr>
        <p:txBody>
          <a:bodyPr lIns="0" tIns="0" rIns="0" bIns="0"/>
          <a:lstStyle>
            <a:lvl1pPr marL="0" indent="0" algn="l">
              <a:buNone/>
              <a:defRPr sz="2000" b="0" baseline="0">
                <a:solidFill>
                  <a:srgbClr val="072436"/>
                </a:solidFill>
                <a:latin typeface="Arial Narrow" panose="020B0606020202030204" pitchFamily="34" charset="0"/>
              </a:defRPr>
            </a:lvl1pPr>
          </a:lstStyle>
          <a:p>
            <a:pPr lvl="0"/>
            <a:r>
              <a:rPr lang="fr-CA" dirty="0"/>
              <a:t>Présenté par </a:t>
            </a:r>
          </a:p>
        </p:txBody>
      </p:sp>
      <p:sp>
        <p:nvSpPr>
          <p:cNvPr id="6" name="Espace réservé du texte 4"/>
          <p:cNvSpPr>
            <a:spLocks noGrp="1"/>
          </p:cNvSpPr>
          <p:nvPr>
            <p:ph type="body" sz="quarter" idx="13" hasCustomPrompt="1"/>
          </p:nvPr>
        </p:nvSpPr>
        <p:spPr>
          <a:xfrm>
            <a:off x="1835696" y="5373216"/>
            <a:ext cx="5116133" cy="360040"/>
          </a:xfrm>
          <a:prstGeom prst="rect">
            <a:avLst/>
          </a:prstGeom>
        </p:spPr>
        <p:txBody>
          <a:bodyPr lIns="0" tIns="0" rIns="0" bIns="0"/>
          <a:lstStyle>
            <a:lvl1pPr marL="0" indent="0" algn="l">
              <a:buNone/>
              <a:defRPr sz="2000" b="0" baseline="0">
                <a:solidFill>
                  <a:srgbClr val="072436"/>
                </a:solidFill>
                <a:latin typeface="Arial Narrow" panose="020B0606020202030204" pitchFamily="34" charset="0"/>
              </a:defRPr>
            </a:lvl1pPr>
          </a:lstStyle>
          <a:p>
            <a:pPr lvl="0"/>
            <a:r>
              <a:rPr lang="fr-CA" dirty="0"/>
              <a:t>Date</a:t>
            </a:r>
          </a:p>
        </p:txBody>
      </p:sp>
    </p:spTree>
    <p:extLst>
      <p:ext uri="{BB962C8B-B14F-4D97-AF65-F5344CB8AC3E}">
        <p14:creationId xmlns:p14="http://schemas.microsoft.com/office/powerpoint/2010/main" val="187940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e sous-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671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sous-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47175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060" y="3045"/>
            <a:ext cx="9135877" cy="6851908"/>
          </a:xfrm>
          <a:prstGeom prst="rect">
            <a:avLst/>
          </a:prstGeom>
        </p:spPr>
      </p:pic>
    </p:spTree>
    <p:extLst>
      <p:ext uri="{BB962C8B-B14F-4D97-AF65-F5344CB8AC3E}">
        <p14:creationId xmlns:p14="http://schemas.microsoft.com/office/powerpoint/2010/main" val="201355941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062" y="3049"/>
            <a:ext cx="9137653" cy="6853240"/>
          </a:xfrm>
          <a:prstGeom prst="rect">
            <a:avLst/>
          </a:prstGeom>
        </p:spPr>
      </p:pic>
    </p:spTree>
    <p:extLst>
      <p:ext uri="{BB962C8B-B14F-4D97-AF65-F5344CB8AC3E}">
        <p14:creationId xmlns:p14="http://schemas.microsoft.com/office/powerpoint/2010/main" val="1480427543"/>
      </p:ext>
    </p:extLst>
  </p:cSld>
  <p:clrMap bg1="lt1" tx1="dk1" bg2="lt2" tx2="dk2" accent1="accent1" accent2="accent2" accent3="accent3" accent4="accent4" accent5="accent5" accent6="accent6" hlink="hlink" folHlink="folHlink"/>
  <p:sldLayoutIdLst>
    <p:sldLayoutId id="2147483656"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063" y="3046"/>
            <a:ext cx="9137652" cy="6853239"/>
          </a:xfrm>
          <a:prstGeom prst="rect">
            <a:avLst/>
          </a:prstGeom>
        </p:spPr>
      </p:pic>
    </p:spTree>
    <p:extLst>
      <p:ext uri="{BB962C8B-B14F-4D97-AF65-F5344CB8AC3E}">
        <p14:creationId xmlns:p14="http://schemas.microsoft.com/office/powerpoint/2010/main" val="1138096005"/>
      </p:ext>
    </p:extLst>
  </p:cSld>
  <p:clrMap bg1="lt1" tx1="dk1" bg2="lt2" tx2="dk2" accent1="accent1" accent2="accent2" accent3="accent3" accent4="accent4" accent5="accent5" accent6="accent6" hlink="hlink" folHlink="folHlink"/>
  <p:sldLayoutIdLst>
    <p:sldLayoutId id="2147483658"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4.png"/><Relationship Id="rId7" Type="http://schemas.openxmlformats.org/officeDocument/2006/relationships/hyperlink" Target="http://pixabay.com/fr/punaise-bureau-broches-red-taquet-147918/"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hyperlink" Target="https://www.publicdomainpictures.net/view-image.php?image=269147&amp;picture=mann-der-zum-fragezeichen-schaut" TargetMode="External"/><Relationship Id="rId4" Type="http://schemas.openxmlformats.org/officeDocument/2006/relationships/image" Target="../media/image5.jpg"/><Relationship Id="rId9" Type="http://schemas.openxmlformats.org/officeDocument/2006/relationships/hyperlink" Target="https://commons.wikimedia.org/wiki/File:Post-it-note-white-bg.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pixabay.com/fr/vectors/bulle-de-dialogue-discussion-parler-41392/"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3.png"/><Relationship Id="rId7" Type="http://schemas.openxmlformats.org/officeDocument/2006/relationships/diagramLayout" Target="../diagrams/layout2.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Data" Target="../diagrams/data2.xml"/><Relationship Id="rId5" Type="http://schemas.openxmlformats.org/officeDocument/2006/relationships/hyperlink" Target="https://pxhere.com/fr/photo/1431553" TargetMode="External"/><Relationship Id="rId10" Type="http://schemas.microsoft.com/office/2007/relationships/diagramDrawing" Target="../diagrams/drawing2.xml"/><Relationship Id="rId4" Type="http://schemas.microsoft.com/office/2007/relationships/hdphoto" Target="../media/hdphoto1.wdp"/><Relationship Id="rId9" Type="http://schemas.openxmlformats.org/officeDocument/2006/relationships/diagramColors" Target="../diagrams/colors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pixabay.com/fr/vectors/bulle-de-dialogue-discussion-parler-41392/" TargetMode="Externa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205704F8-6AC1-42B3-82B7-4AAADBD77094}"/>
              </a:ext>
            </a:extLst>
          </p:cNvPr>
          <p:cNvSpPr>
            <a:spLocks noGrp="1"/>
          </p:cNvSpPr>
          <p:nvPr>
            <p:ph type="body" sz="quarter" idx="10"/>
          </p:nvPr>
        </p:nvSpPr>
        <p:spPr>
          <a:xfrm>
            <a:off x="1822686" y="2996952"/>
            <a:ext cx="6565738" cy="1628203"/>
          </a:xfrm>
        </p:spPr>
        <p:txBody>
          <a:bodyPr/>
          <a:lstStyle/>
          <a:p>
            <a:r>
              <a:rPr lang="fr-CA" dirty="0">
                <a:latin typeface="Arial Rounded MT Bold" panose="020F0704030504030204" pitchFamily="34" charset="0"/>
              </a:rPr>
              <a:t>RENFORCER LA COLLABORATION INTERPROFESSIONNELLE AU SEIN DE SON ÉQUIPE</a:t>
            </a:r>
          </a:p>
        </p:txBody>
      </p:sp>
      <p:sp>
        <p:nvSpPr>
          <p:cNvPr id="3" name="Espace réservé du texte 2">
            <a:extLst>
              <a:ext uri="{FF2B5EF4-FFF2-40B4-BE49-F238E27FC236}">
                <a16:creationId xmlns:a16="http://schemas.microsoft.com/office/drawing/2014/main" id="{7D2A102B-5C8B-4AFF-ADBF-FA19A0BD5577}"/>
              </a:ext>
            </a:extLst>
          </p:cNvPr>
          <p:cNvSpPr>
            <a:spLocks noGrp="1"/>
          </p:cNvSpPr>
          <p:nvPr>
            <p:ph type="body" sz="quarter" idx="11"/>
          </p:nvPr>
        </p:nvSpPr>
        <p:spPr/>
        <p:txBody>
          <a:bodyPr/>
          <a:lstStyle/>
          <a:p>
            <a:r>
              <a:rPr lang="fr-CA" dirty="0"/>
              <a:t>Présenté par :</a:t>
            </a:r>
          </a:p>
          <a:p>
            <a:endParaRPr lang="fr-CA" dirty="0"/>
          </a:p>
        </p:txBody>
      </p:sp>
      <p:sp>
        <p:nvSpPr>
          <p:cNvPr id="5" name="Espace réservé du texte 4">
            <a:extLst>
              <a:ext uri="{FF2B5EF4-FFF2-40B4-BE49-F238E27FC236}">
                <a16:creationId xmlns:a16="http://schemas.microsoft.com/office/drawing/2014/main" id="{2B9C6247-DBB9-447A-A24D-620077EAA597}"/>
              </a:ext>
            </a:extLst>
          </p:cNvPr>
          <p:cNvSpPr>
            <a:spLocks noGrp="1"/>
          </p:cNvSpPr>
          <p:nvPr>
            <p:ph type="body" sz="quarter" idx="13"/>
          </p:nvPr>
        </p:nvSpPr>
        <p:spPr/>
        <p:txBody>
          <a:bodyPr/>
          <a:lstStyle/>
          <a:p>
            <a:endParaRPr lang="fr-CA" dirty="0"/>
          </a:p>
        </p:txBody>
      </p:sp>
    </p:spTree>
    <p:extLst>
      <p:ext uri="{BB962C8B-B14F-4D97-AF65-F5344CB8AC3E}">
        <p14:creationId xmlns:p14="http://schemas.microsoft.com/office/powerpoint/2010/main" val="2964782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A4E4C44B-A075-4E5B-ACEF-455A84455571}"/>
              </a:ext>
            </a:extLst>
          </p:cNvPr>
          <p:cNvSpPr/>
          <p:nvPr/>
        </p:nvSpPr>
        <p:spPr>
          <a:xfrm>
            <a:off x="1475656" y="2636912"/>
            <a:ext cx="6264696" cy="2376264"/>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0" name="ZoneTexte 9">
            <a:extLst>
              <a:ext uri="{FF2B5EF4-FFF2-40B4-BE49-F238E27FC236}">
                <a16:creationId xmlns:a16="http://schemas.microsoft.com/office/drawing/2014/main" id="{61F28804-7B73-4228-943D-95C1FA57AB62}"/>
              </a:ext>
            </a:extLst>
          </p:cNvPr>
          <p:cNvSpPr txBox="1"/>
          <p:nvPr/>
        </p:nvSpPr>
        <p:spPr>
          <a:xfrm>
            <a:off x="1979712" y="3286435"/>
            <a:ext cx="5256584" cy="1077218"/>
          </a:xfrm>
          <a:prstGeom prst="rect">
            <a:avLst/>
          </a:prstGeom>
          <a:noFill/>
        </p:spPr>
        <p:txBody>
          <a:bodyPr wrap="square" rtlCol="0">
            <a:spAutoFit/>
          </a:bodyPr>
          <a:lstStyle/>
          <a:p>
            <a:pPr algn="ctr"/>
            <a:r>
              <a:rPr lang="fr-CA" sz="3200" dirty="0">
                <a:latin typeface="Arial Rounded MT Bold" panose="020F0704030504030204" pitchFamily="34" charset="0"/>
              </a:rPr>
              <a:t>QUELQUES RAPPELS THÉORIQUES…</a:t>
            </a:r>
          </a:p>
        </p:txBody>
      </p:sp>
    </p:spTree>
    <p:extLst>
      <p:ext uri="{BB962C8B-B14F-4D97-AF65-F5344CB8AC3E}">
        <p14:creationId xmlns:p14="http://schemas.microsoft.com/office/powerpoint/2010/main" val="52999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3"/>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2303748" y="415697"/>
            <a:ext cx="4536504" cy="553998"/>
          </a:xfrm>
          <a:prstGeom prst="rect">
            <a:avLst/>
          </a:prstGeom>
          <a:noFill/>
        </p:spPr>
        <p:txBody>
          <a:bodyPr wrap="square" rtlCol="0">
            <a:spAutoFit/>
          </a:bodyPr>
          <a:lstStyle/>
          <a:p>
            <a:r>
              <a:rPr lang="fr-CA" sz="3000" dirty="0">
                <a:solidFill>
                  <a:schemeClr val="accent6">
                    <a:lumMod val="75000"/>
                  </a:schemeClr>
                </a:solidFill>
                <a:latin typeface="Arial Rounded MT Bold" panose="020F0704030504030204" pitchFamily="34" charset="0"/>
              </a:rPr>
              <a:t>La CIP… c’est quoi?</a:t>
            </a:r>
          </a:p>
        </p:txBody>
      </p:sp>
      <p:pic>
        <p:nvPicPr>
          <p:cNvPr id="9" name="Image 8">
            <a:extLst>
              <a:ext uri="{FF2B5EF4-FFF2-40B4-BE49-F238E27FC236}">
                <a16:creationId xmlns:a16="http://schemas.microsoft.com/office/drawing/2014/main" id="{C0B594F0-E215-43DE-B591-C7B1005C1E8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25770" y="491707"/>
            <a:ext cx="2414903" cy="1800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 name="Image 11">
            <a:extLst>
              <a:ext uri="{FF2B5EF4-FFF2-40B4-BE49-F238E27FC236}">
                <a16:creationId xmlns:a16="http://schemas.microsoft.com/office/drawing/2014/main" id="{B2BA24C0-A8C7-4EC7-8C72-F218FE340FA3}"/>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940395" y="223955"/>
            <a:ext cx="900067" cy="745740"/>
          </a:xfrm>
          <a:prstGeom prst="rect">
            <a:avLst/>
          </a:prstGeom>
        </p:spPr>
      </p:pic>
      <p:sp>
        <p:nvSpPr>
          <p:cNvPr id="13" name="ZoneTexte 12">
            <a:extLst>
              <a:ext uri="{FF2B5EF4-FFF2-40B4-BE49-F238E27FC236}">
                <a16:creationId xmlns:a16="http://schemas.microsoft.com/office/drawing/2014/main" id="{80E22748-1C49-4066-A03F-D07569F6A66F}"/>
              </a:ext>
            </a:extLst>
          </p:cNvPr>
          <p:cNvSpPr txBox="1"/>
          <p:nvPr/>
        </p:nvSpPr>
        <p:spPr>
          <a:xfrm>
            <a:off x="542107" y="1391807"/>
            <a:ext cx="5924857" cy="3785652"/>
          </a:xfrm>
          <a:prstGeom prst="rect">
            <a:avLst/>
          </a:prstGeom>
          <a:noFill/>
        </p:spPr>
        <p:txBody>
          <a:bodyPr wrap="square" rtlCol="0">
            <a:spAutoFit/>
          </a:bodyPr>
          <a:lstStyle/>
          <a:p>
            <a:pPr>
              <a:spcBef>
                <a:spcPts val="600"/>
              </a:spcBef>
            </a:pPr>
            <a:r>
              <a:rPr lang="fr-CA" sz="2000" dirty="0">
                <a:latin typeface="Century Gothic" panose="020B0502020202020204" pitchFamily="34" charset="0"/>
              </a:rPr>
              <a:t>« UN </a:t>
            </a:r>
            <a:r>
              <a:rPr lang="fr-CA" sz="2000" b="1" dirty="0">
                <a:solidFill>
                  <a:schemeClr val="accent6">
                    <a:lumMod val="75000"/>
                  </a:schemeClr>
                </a:solidFill>
                <a:latin typeface="Century Gothic" panose="020B0502020202020204" pitchFamily="34" charset="0"/>
              </a:rPr>
              <a:t>PARTENARIAT</a:t>
            </a:r>
            <a:r>
              <a:rPr lang="fr-CA" sz="2000" dirty="0">
                <a:latin typeface="Century Gothic" panose="020B0502020202020204" pitchFamily="34" charset="0"/>
              </a:rPr>
              <a:t> ENTRE UNE ÉQUIPE DE PROFESSIONNELS DE LA SANTÉ ET UNE </a:t>
            </a:r>
            <a:r>
              <a:rPr lang="fr-CA" sz="2000" b="1" dirty="0">
                <a:solidFill>
                  <a:schemeClr val="accent6">
                    <a:lumMod val="75000"/>
                  </a:schemeClr>
                </a:solidFill>
                <a:latin typeface="Century Gothic" panose="020B0502020202020204" pitchFamily="34" charset="0"/>
              </a:rPr>
              <a:t>PERSONNE ET SES PROCHES</a:t>
            </a:r>
          </a:p>
          <a:p>
            <a:pPr>
              <a:spcBef>
                <a:spcPts val="600"/>
              </a:spcBef>
            </a:pPr>
            <a:endParaRPr lang="fr-CA" sz="2000" dirty="0">
              <a:latin typeface="Century Gothic" panose="020B0502020202020204" pitchFamily="34" charset="0"/>
            </a:endParaRPr>
          </a:p>
          <a:p>
            <a:pPr>
              <a:spcBef>
                <a:spcPts val="600"/>
              </a:spcBef>
            </a:pPr>
            <a:r>
              <a:rPr lang="fr-CA" sz="2000" dirty="0">
                <a:latin typeface="Century Gothic" panose="020B0502020202020204" pitchFamily="34" charset="0"/>
              </a:rPr>
              <a:t>DANS UNE </a:t>
            </a:r>
            <a:r>
              <a:rPr lang="fr-CA" sz="2000" b="1" dirty="0">
                <a:solidFill>
                  <a:schemeClr val="accent6">
                    <a:lumMod val="75000"/>
                  </a:schemeClr>
                </a:solidFill>
                <a:latin typeface="Century Gothic" panose="020B0502020202020204" pitchFamily="34" charset="0"/>
              </a:rPr>
              <a:t>APPROCHE PARTICIPATIVE</a:t>
            </a:r>
            <a:r>
              <a:rPr lang="fr-CA" sz="2000" dirty="0">
                <a:latin typeface="Century Gothic" panose="020B0502020202020204" pitchFamily="34" charset="0"/>
              </a:rPr>
              <a:t>, DE COLLABORATION ET DE COORDINATION, EN VUE D’UNE </a:t>
            </a:r>
            <a:r>
              <a:rPr lang="fr-CA" sz="2000" b="1" dirty="0">
                <a:solidFill>
                  <a:schemeClr val="accent6">
                    <a:lumMod val="75000"/>
                  </a:schemeClr>
                </a:solidFill>
                <a:latin typeface="Century Gothic" panose="020B0502020202020204" pitchFamily="34" charset="0"/>
              </a:rPr>
              <a:t>PRISE DE DÉCISION PARTAGÉE</a:t>
            </a:r>
          </a:p>
          <a:p>
            <a:pPr>
              <a:spcBef>
                <a:spcPts val="600"/>
              </a:spcBef>
            </a:pPr>
            <a:endParaRPr lang="fr-CA" sz="2000" dirty="0">
              <a:latin typeface="Century Gothic" panose="020B0502020202020204" pitchFamily="34" charset="0"/>
            </a:endParaRPr>
          </a:p>
          <a:p>
            <a:pPr>
              <a:spcBef>
                <a:spcPts val="600"/>
              </a:spcBef>
            </a:pPr>
            <a:r>
              <a:rPr lang="fr-CA" sz="2000" dirty="0">
                <a:latin typeface="Century Gothic" panose="020B0502020202020204" pitchFamily="34" charset="0"/>
              </a:rPr>
              <a:t>CONCERNANT L’ATTEINTE DE </a:t>
            </a:r>
            <a:r>
              <a:rPr lang="fr-CA" sz="2000" b="1" dirty="0">
                <a:solidFill>
                  <a:schemeClr val="accent6">
                    <a:lumMod val="75000"/>
                  </a:schemeClr>
                </a:solidFill>
                <a:latin typeface="Century Gothic" panose="020B0502020202020204" pitchFamily="34" charset="0"/>
              </a:rPr>
              <a:t>RÉSULTATS OPTIMAUX</a:t>
            </a:r>
            <a:r>
              <a:rPr lang="fr-CA" sz="2000" dirty="0">
                <a:latin typeface="Century Gothic" panose="020B0502020202020204" pitchFamily="34" charset="0"/>
              </a:rPr>
              <a:t> EN MATIÈRE DE SANTÉ ET DE SERVICES SOCIAUX »</a:t>
            </a:r>
          </a:p>
        </p:txBody>
      </p:sp>
      <p:pic>
        <p:nvPicPr>
          <p:cNvPr id="21" name="Image 20">
            <a:extLst>
              <a:ext uri="{FF2B5EF4-FFF2-40B4-BE49-F238E27FC236}">
                <a16:creationId xmlns:a16="http://schemas.microsoft.com/office/drawing/2014/main" id="{D2CCDA1F-BC50-4DCF-A740-4D3C14837EF4}"/>
              </a:ext>
            </a:extLst>
          </p:cNvPr>
          <p:cNvPicPr>
            <a:picLocks noChangeAspect="1"/>
          </p:cNvPicPr>
          <p:nvPr/>
        </p:nvPicPr>
        <p:blipFill>
          <a:blip r:embed="rId8">
            <a:alphaModFix amt="85000"/>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6012160" y="2924944"/>
            <a:ext cx="3131840" cy="2903186"/>
          </a:xfrm>
          <a:prstGeom prst="rect">
            <a:avLst/>
          </a:prstGeom>
        </p:spPr>
      </p:pic>
      <p:sp>
        <p:nvSpPr>
          <p:cNvPr id="23" name="ZoneTexte 22">
            <a:extLst>
              <a:ext uri="{FF2B5EF4-FFF2-40B4-BE49-F238E27FC236}">
                <a16:creationId xmlns:a16="http://schemas.microsoft.com/office/drawing/2014/main" id="{D5E629B7-96F4-4EA5-88DF-93583AC1A842}"/>
              </a:ext>
            </a:extLst>
          </p:cNvPr>
          <p:cNvSpPr txBox="1"/>
          <p:nvPr/>
        </p:nvSpPr>
        <p:spPr>
          <a:xfrm>
            <a:off x="6370628" y="3423133"/>
            <a:ext cx="2414903" cy="1754326"/>
          </a:xfrm>
          <a:prstGeom prst="rect">
            <a:avLst/>
          </a:prstGeom>
          <a:noFill/>
        </p:spPr>
        <p:txBody>
          <a:bodyPr wrap="square" rtlCol="0">
            <a:spAutoFit/>
          </a:bodyPr>
          <a:lstStyle/>
          <a:p>
            <a:r>
              <a:rPr lang="fr-CA" dirty="0">
                <a:latin typeface="Ink Free" panose="03080402000500000000" pitchFamily="66" charset="0"/>
              </a:rPr>
              <a:t>La CIP s’actualise par différentes modalités de pratique.</a:t>
            </a:r>
          </a:p>
          <a:p>
            <a:r>
              <a:rPr lang="fr-CA" dirty="0">
                <a:latin typeface="Ink Free" panose="03080402000500000000" pitchFamily="66" charset="0"/>
              </a:rPr>
              <a:t>C’est une </a:t>
            </a:r>
            <a:r>
              <a:rPr lang="fr-CA" b="1" dirty="0">
                <a:solidFill>
                  <a:schemeClr val="accent6">
                    <a:lumMod val="75000"/>
                  </a:schemeClr>
                </a:solidFill>
                <a:latin typeface="Ink Free" panose="03080402000500000000" pitchFamily="66" charset="0"/>
              </a:rPr>
              <a:t>CULTURE </a:t>
            </a:r>
            <a:r>
              <a:rPr lang="fr-CA" dirty="0">
                <a:latin typeface="Ink Free" panose="03080402000500000000" pitchFamily="66" charset="0"/>
              </a:rPr>
              <a:t>au sein d’une équipe et d’une organisation !</a:t>
            </a:r>
          </a:p>
        </p:txBody>
      </p:sp>
    </p:spTree>
    <p:extLst>
      <p:ext uri="{BB962C8B-B14F-4D97-AF65-F5344CB8AC3E}">
        <p14:creationId xmlns:p14="http://schemas.microsoft.com/office/powerpoint/2010/main" val="3039756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3"/>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1529662" y="404664"/>
            <a:ext cx="6084676" cy="553998"/>
          </a:xfrm>
          <a:prstGeom prst="rect">
            <a:avLst/>
          </a:prstGeom>
          <a:noFill/>
        </p:spPr>
        <p:txBody>
          <a:bodyPr wrap="square" rtlCol="0">
            <a:spAutoFit/>
          </a:bodyPr>
          <a:lstStyle/>
          <a:p>
            <a:pPr algn="ctr"/>
            <a:r>
              <a:rPr lang="fr-CA" sz="3000" dirty="0">
                <a:solidFill>
                  <a:schemeClr val="accent6">
                    <a:lumMod val="75000"/>
                  </a:schemeClr>
                </a:solidFill>
                <a:latin typeface="Arial Rounded MT Bold" panose="020F0704030504030204" pitchFamily="34" charset="0"/>
              </a:rPr>
              <a:t>Les compétences à développer</a:t>
            </a:r>
          </a:p>
        </p:txBody>
      </p:sp>
      <p:sp>
        <p:nvSpPr>
          <p:cNvPr id="4" name="Rectangle 3">
            <a:extLst>
              <a:ext uri="{FF2B5EF4-FFF2-40B4-BE49-F238E27FC236}">
                <a16:creationId xmlns:a16="http://schemas.microsoft.com/office/drawing/2014/main" id="{0650FBD7-37C2-419F-8E5E-0303CF8017C8}"/>
              </a:ext>
            </a:extLst>
          </p:cNvPr>
          <p:cNvSpPr/>
          <p:nvPr/>
        </p:nvSpPr>
        <p:spPr>
          <a:xfrm>
            <a:off x="0" y="5733256"/>
            <a:ext cx="9144000" cy="1124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pic>
        <p:nvPicPr>
          <p:cNvPr id="3" name="Image 2">
            <a:extLst>
              <a:ext uri="{FF2B5EF4-FFF2-40B4-BE49-F238E27FC236}">
                <a16:creationId xmlns:a16="http://schemas.microsoft.com/office/drawing/2014/main" id="{4E5D0753-8C70-46FE-A716-BFFBD10B11FA}"/>
              </a:ext>
            </a:extLst>
          </p:cNvPr>
          <p:cNvPicPr>
            <a:picLocks noChangeAspect="1"/>
          </p:cNvPicPr>
          <p:nvPr/>
        </p:nvPicPr>
        <p:blipFill>
          <a:blip r:embed="rId4"/>
          <a:stretch>
            <a:fillRect/>
          </a:stretch>
        </p:blipFill>
        <p:spPr>
          <a:xfrm>
            <a:off x="847205" y="958662"/>
            <a:ext cx="7449590" cy="5563376"/>
          </a:xfrm>
          <a:prstGeom prst="rect">
            <a:avLst/>
          </a:prstGeom>
        </p:spPr>
      </p:pic>
    </p:spTree>
    <p:extLst>
      <p:ext uri="{BB962C8B-B14F-4D97-AF65-F5344CB8AC3E}">
        <p14:creationId xmlns:p14="http://schemas.microsoft.com/office/powerpoint/2010/main" val="156233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3"/>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2042719" y="404664"/>
            <a:ext cx="5058562" cy="553998"/>
          </a:xfrm>
          <a:prstGeom prst="rect">
            <a:avLst/>
          </a:prstGeom>
          <a:noFill/>
        </p:spPr>
        <p:txBody>
          <a:bodyPr wrap="square" rtlCol="0">
            <a:spAutoFit/>
          </a:bodyPr>
          <a:lstStyle/>
          <a:p>
            <a:pPr algn="ctr"/>
            <a:r>
              <a:rPr lang="fr-CA" sz="3000" dirty="0">
                <a:solidFill>
                  <a:schemeClr val="accent6">
                    <a:lumMod val="75000"/>
                  </a:schemeClr>
                </a:solidFill>
                <a:latin typeface="Arial Rounded MT Bold" panose="020F0704030504030204" pitchFamily="34" charset="0"/>
              </a:rPr>
              <a:t>Les bénéfices de la CIP</a:t>
            </a:r>
          </a:p>
        </p:txBody>
      </p:sp>
      <p:sp>
        <p:nvSpPr>
          <p:cNvPr id="6" name="Rectangle : coins arrondis 5">
            <a:extLst>
              <a:ext uri="{FF2B5EF4-FFF2-40B4-BE49-F238E27FC236}">
                <a16:creationId xmlns:a16="http://schemas.microsoft.com/office/drawing/2014/main" id="{62F4AB4F-6CE8-427E-ABD6-FBF3E51714A2}"/>
              </a:ext>
            </a:extLst>
          </p:cNvPr>
          <p:cNvSpPr/>
          <p:nvPr/>
        </p:nvSpPr>
        <p:spPr>
          <a:xfrm>
            <a:off x="380832" y="1419673"/>
            <a:ext cx="2448272" cy="3062502"/>
          </a:xfrm>
          <a:prstGeom prst="roundRect">
            <a:avLst/>
          </a:prstGeom>
          <a:noFill/>
          <a:ln w="28575">
            <a:solidFill>
              <a:srgbClr val="3F62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CA" dirty="0"/>
          </a:p>
        </p:txBody>
      </p:sp>
      <p:sp>
        <p:nvSpPr>
          <p:cNvPr id="10" name="Zone de texte 19">
            <a:extLst>
              <a:ext uri="{FF2B5EF4-FFF2-40B4-BE49-F238E27FC236}">
                <a16:creationId xmlns:a16="http://schemas.microsoft.com/office/drawing/2014/main" id="{FA910D6D-4320-4AB2-A83C-0001DC489FA6}"/>
              </a:ext>
            </a:extLst>
          </p:cNvPr>
          <p:cNvSpPr txBox="1"/>
          <p:nvPr/>
        </p:nvSpPr>
        <p:spPr>
          <a:xfrm>
            <a:off x="380832" y="1522512"/>
            <a:ext cx="2478211" cy="252204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fr-CA" sz="1600" b="1" u="sng" dirty="0">
                <a:effectLst/>
                <a:latin typeface="+mj-lt"/>
                <a:ea typeface="Calibri" panose="020F0502020204030204" pitchFamily="34" charset="0"/>
                <a:cs typeface="Arial" panose="020B0604020202020204" pitchFamily="34" charset="0"/>
              </a:rPr>
              <a:t>Pour l’usager et ses proches</a:t>
            </a:r>
            <a:endParaRPr lang="fr-CA" sz="1600" dirty="0">
              <a:effectLst/>
              <a:latin typeface="+mj-lt"/>
              <a:ea typeface="Calibri" panose="020F0502020204030204" pitchFamily="34" charset="0"/>
              <a:cs typeface="Arial" panose="020B0604020202020204" pitchFamily="34" charset="0"/>
            </a:endParaRPr>
          </a:p>
          <a:p>
            <a:pPr marL="92075" indent="-92075">
              <a:lnSpc>
                <a:spcPct val="107000"/>
              </a:lnSpc>
              <a:buFont typeface="Arial" panose="020B0604020202020204" pitchFamily="34" charset="0"/>
              <a:buChar char="•"/>
            </a:pPr>
            <a:r>
              <a:rPr lang="fr-CA" sz="1400" dirty="0">
                <a:effectLst/>
                <a:latin typeface="+mj-lt"/>
                <a:ea typeface="Calibri" panose="020F0502020204030204" pitchFamily="34" charset="0"/>
                <a:cs typeface="Arial" panose="020B0604020202020204" pitchFamily="34" charset="0"/>
              </a:rPr>
              <a:t>Favorise leur santé et bien-être;</a:t>
            </a:r>
            <a:endParaRPr lang="fr-CA" sz="1400" dirty="0">
              <a:latin typeface="+mj-lt"/>
              <a:ea typeface="Calibri" panose="020F0502020204030204" pitchFamily="34" charset="0"/>
              <a:cs typeface="Arial" panose="020B0604020202020204" pitchFamily="34" charset="0"/>
            </a:endParaRPr>
          </a:p>
          <a:p>
            <a:pPr marL="92075" indent="-92075">
              <a:lnSpc>
                <a:spcPct val="107000"/>
              </a:lnSpc>
              <a:buFont typeface="Arial" panose="020B0604020202020204" pitchFamily="34" charset="0"/>
              <a:buChar char="•"/>
            </a:pPr>
            <a:r>
              <a:rPr lang="fr-CA" sz="1400" dirty="0">
                <a:effectLst/>
                <a:latin typeface="+mj-lt"/>
                <a:ea typeface="Calibri" panose="020F0502020204030204" pitchFamily="34" charset="0"/>
                <a:cs typeface="Arial" panose="020B0604020202020204" pitchFamily="34" charset="0"/>
              </a:rPr>
              <a:t>Augmente leur satisfaction à l’égard des services;</a:t>
            </a:r>
            <a:endParaRPr lang="fr-CA" sz="1400" dirty="0">
              <a:latin typeface="+mj-lt"/>
              <a:ea typeface="Calibri" panose="020F0502020204030204" pitchFamily="34" charset="0"/>
              <a:cs typeface="Arial" panose="020B0604020202020204" pitchFamily="34" charset="0"/>
            </a:endParaRPr>
          </a:p>
          <a:p>
            <a:pPr marL="92075" indent="-92075">
              <a:lnSpc>
                <a:spcPct val="107000"/>
              </a:lnSpc>
              <a:buFont typeface="Arial" panose="020B0604020202020204" pitchFamily="34" charset="0"/>
              <a:buChar char="•"/>
            </a:pPr>
            <a:r>
              <a:rPr lang="fr-CA" sz="1400" dirty="0">
                <a:effectLst/>
                <a:latin typeface="+mj-lt"/>
                <a:ea typeface="Calibri" panose="020F0502020204030204" pitchFamily="34" charset="0"/>
                <a:cs typeface="Arial" panose="020B0604020202020204" pitchFamily="34" charset="0"/>
              </a:rPr>
              <a:t>Améliore l’adhésion au plan d’intervention;</a:t>
            </a:r>
            <a:endParaRPr lang="fr-CA" sz="1400" dirty="0">
              <a:latin typeface="+mj-lt"/>
              <a:ea typeface="Calibri" panose="020F0502020204030204" pitchFamily="34" charset="0"/>
              <a:cs typeface="Arial" panose="020B0604020202020204" pitchFamily="34" charset="0"/>
            </a:endParaRPr>
          </a:p>
          <a:p>
            <a:pPr marL="92075" indent="-92075">
              <a:lnSpc>
                <a:spcPct val="107000"/>
              </a:lnSpc>
              <a:buFont typeface="Arial" panose="020B0604020202020204" pitchFamily="34" charset="0"/>
              <a:buChar char="•"/>
            </a:pPr>
            <a:r>
              <a:rPr lang="fr-CA" sz="1400" dirty="0">
                <a:effectLst/>
                <a:latin typeface="+mj-lt"/>
                <a:ea typeface="Calibri" panose="020F0502020204030204" pitchFamily="34" charset="0"/>
                <a:cs typeface="Arial" panose="020B0604020202020204" pitchFamily="34" charset="0"/>
              </a:rPr>
              <a:t>Améliore leur qualité de vie par une meilleure réponse à leurs besoins.</a:t>
            </a:r>
          </a:p>
        </p:txBody>
      </p:sp>
      <p:sp>
        <p:nvSpPr>
          <p:cNvPr id="11" name="Rectangle : coins arrondis 10">
            <a:extLst>
              <a:ext uri="{FF2B5EF4-FFF2-40B4-BE49-F238E27FC236}">
                <a16:creationId xmlns:a16="http://schemas.microsoft.com/office/drawing/2014/main" id="{637E8CCA-F1FD-41EE-AF37-E15EE19D1A50}"/>
              </a:ext>
            </a:extLst>
          </p:cNvPr>
          <p:cNvSpPr/>
          <p:nvPr/>
        </p:nvSpPr>
        <p:spPr>
          <a:xfrm>
            <a:off x="3347864" y="1419672"/>
            <a:ext cx="2448272" cy="3062503"/>
          </a:xfrm>
          <a:prstGeom prst="roundRect">
            <a:avLst/>
          </a:prstGeom>
          <a:noFill/>
          <a:ln w="28575">
            <a:solidFill>
              <a:srgbClr val="3F62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CA" dirty="0"/>
          </a:p>
        </p:txBody>
      </p:sp>
      <p:sp>
        <p:nvSpPr>
          <p:cNvPr id="12" name="Rectangle : coins arrondis 11">
            <a:extLst>
              <a:ext uri="{FF2B5EF4-FFF2-40B4-BE49-F238E27FC236}">
                <a16:creationId xmlns:a16="http://schemas.microsoft.com/office/drawing/2014/main" id="{5EB80C0E-7F80-45A1-AB11-251DD207BFF1}"/>
              </a:ext>
            </a:extLst>
          </p:cNvPr>
          <p:cNvSpPr/>
          <p:nvPr/>
        </p:nvSpPr>
        <p:spPr>
          <a:xfrm>
            <a:off x="6344835" y="1419673"/>
            <a:ext cx="2448272" cy="3062502"/>
          </a:xfrm>
          <a:prstGeom prst="roundRect">
            <a:avLst/>
          </a:prstGeom>
          <a:noFill/>
          <a:ln w="28575">
            <a:solidFill>
              <a:srgbClr val="3F62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CA" dirty="0"/>
          </a:p>
        </p:txBody>
      </p:sp>
      <p:sp>
        <p:nvSpPr>
          <p:cNvPr id="13" name="Zone de texte 20">
            <a:extLst>
              <a:ext uri="{FF2B5EF4-FFF2-40B4-BE49-F238E27FC236}">
                <a16:creationId xmlns:a16="http://schemas.microsoft.com/office/drawing/2014/main" id="{889A87F7-16F4-4DBD-BF48-08EAF749489E}"/>
              </a:ext>
            </a:extLst>
          </p:cNvPr>
          <p:cNvSpPr txBox="1"/>
          <p:nvPr/>
        </p:nvSpPr>
        <p:spPr>
          <a:xfrm>
            <a:off x="3329512" y="1532987"/>
            <a:ext cx="2478211" cy="259060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fr-CA" sz="1600" b="1" u="sng" dirty="0">
                <a:latin typeface="+mj-lt"/>
                <a:ea typeface="Calibri" panose="020F0502020204030204" pitchFamily="34" charset="0"/>
                <a:cs typeface="Arial" panose="020B0604020202020204" pitchFamily="34" charset="0"/>
              </a:rPr>
              <a:t>Pour les intervenants</a:t>
            </a:r>
          </a:p>
          <a:p>
            <a:pPr marL="92075" indent="-92075">
              <a:lnSpc>
                <a:spcPct val="107000"/>
              </a:lnSpc>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Favorise le développement des compétences;</a:t>
            </a:r>
          </a:p>
          <a:p>
            <a:pPr marL="92075" indent="-92075">
              <a:lnSpc>
                <a:spcPct val="107000"/>
              </a:lnSpc>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Facilite le recours à une complémentarité d’expertises;</a:t>
            </a:r>
          </a:p>
          <a:p>
            <a:pPr marL="92075" indent="-92075">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Permet l’utilisation optimale du champ d’exercice de chacun;</a:t>
            </a:r>
          </a:p>
          <a:p>
            <a:pPr marL="92075" indent="-92075">
              <a:lnSpc>
                <a:spcPct val="107000"/>
              </a:lnSpc>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Contribue à une plus grande satisfaction professionnelle;</a:t>
            </a:r>
          </a:p>
          <a:p>
            <a:pPr marL="92075" indent="-92075">
              <a:lnSpc>
                <a:spcPct val="107000"/>
              </a:lnSpc>
              <a:spcAft>
                <a:spcPts val="800"/>
              </a:spcAft>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Diminue le stress et le risque d’épuisement professionnel.</a:t>
            </a:r>
          </a:p>
        </p:txBody>
      </p:sp>
      <p:sp>
        <p:nvSpPr>
          <p:cNvPr id="14" name="Zone de texte 21">
            <a:extLst>
              <a:ext uri="{FF2B5EF4-FFF2-40B4-BE49-F238E27FC236}">
                <a16:creationId xmlns:a16="http://schemas.microsoft.com/office/drawing/2014/main" id="{6D521315-8DEF-466C-9C38-7773DDA6AE09}"/>
              </a:ext>
            </a:extLst>
          </p:cNvPr>
          <p:cNvSpPr txBox="1"/>
          <p:nvPr/>
        </p:nvSpPr>
        <p:spPr>
          <a:xfrm>
            <a:off x="6325021" y="1522512"/>
            <a:ext cx="2433303" cy="2799468"/>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fr-CA" sz="1600" b="1" u="sng" dirty="0">
                <a:latin typeface="+mj-lt"/>
                <a:ea typeface="Calibri" panose="020F0502020204030204" pitchFamily="34" charset="0"/>
                <a:cs typeface="Arial" panose="020B0604020202020204" pitchFamily="34" charset="0"/>
              </a:rPr>
              <a:t>Pour l’organisation</a:t>
            </a:r>
          </a:p>
          <a:p>
            <a:pPr marL="92075" indent="-92075">
              <a:lnSpc>
                <a:spcPct val="107000"/>
              </a:lnSpc>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Permet d’offrir des soins et services plus pertinents et mieux coordonnés;</a:t>
            </a:r>
          </a:p>
          <a:p>
            <a:pPr marL="92075" indent="-92075">
              <a:lnSpc>
                <a:spcPct val="107000"/>
              </a:lnSpc>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Améliore la qualité et la sécurité des soins et services;</a:t>
            </a:r>
          </a:p>
          <a:p>
            <a:pPr marL="92075" indent="-92075">
              <a:lnSpc>
                <a:spcPct val="107000"/>
              </a:lnSpc>
              <a:spcAft>
                <a:spcPts val="800"/>
              </a:spcAft>
              <a:buFont typeface="Arial" panose="020B0604020202020204" pitchFamily="34" charset="0"/>
              <a:buChar char="•"/>
            </a:pPr>
            <a:r>
              <a:rPr lang="fr-CA" sz="1400" dirty="0">
                <a:latin typeface="+mj-lt"/>
                <a:ea typeface="Calibri" panose="020F0502020204030204" pitchFamily="34" charset="0"/>
                <a:cs typeface="Arial" panose="020B0604020202020204" pitchFamily="34" charset="0"/>
              </a:rPr>
              <a:t>Réduit les coûts par l’amélioration de l’expérience des usagers, des usagères, des proches, des intervenants et intervenantes.</a:t>
            </a:r>
          </a:p>
        </p:txBody>
      </p:sp>
      <p:sp>
        <p:nvSpPr>
          <p:cNvPr id="15" name="Rectangle : coins arrondis 14">
            <a:extLst>
              <a:ext uri="{FF2B5EF4-FFF2-40B4-BE49-F238E27FC236}">
                <a16:creationId xmlns:a16="http://schemas.microsoft.com/office/drawing/2014/main" id="{68DA790C-8975-4D83-B351-93169AF0D0FB}"/>
              </a:ext>
            </a:extLst>
          </p:cNvPr>
          <p:cNvSpPr/>
          <p:nvPr/>
        </p:nvSpPr>
        <p:spPr>
          <a:xfrm>
            <a:off x="380832" y="4630405"/>
            <a:ext cx="8412275" cy="1001077"/>
          </a:xfrm>
          <a:prstGeom prst="roundRect">
            <a:avLst/>
          </a:prstGeom>
          <a:solidFill>
            <a:schemeClr val="accent6">
              <a:lumMod val="75000"/>
            </a:schemeClr>
          </a:solidFill>
          <a:ln w="28575">
            <a:solidFill>
              <a:srgbClr val="3F62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CA" dirty="0"/>
          </a:p>
        </p:txBody>
      </p:sp>
      <p:sp>
        <p:nvSpPr>
          <p:cNvPr id="16" name="Zone de texte 19">
            <a:extLst>
              <a:ext uri="{FF2B5EF4-FFF2-40B4-BE49-F238E27FC236}">
                <a16:creationId xmlns:a16="http://schemas.microsoft.com/office/drawing/2014/main" id="{362C3812-F737-4704-A687-E24777463AC6}"/>
              </a:ext>
            </a:extLst>
          </p:cNvPr>
          <p:cNvSpPr txBox="1"/>
          <p:nvPr/>
        </p:nvSpPr>
        <p:spPr>
          <a:xfrm>
            <a:off x="3332137" y="4630405"/>
            <a:ext cx="2478211" cy="33737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fr-CA" sz="1600" b="1" u="sng" dirty="0">
                <a:solidFill>
                  <a:schemeClr val="bg1"/>
                </a:solidFill>
                <a:latin typeface="+mj-lt"/>
                <a:ea typeface="Calibri" panose="020F0502020204030204" pitchFamily="34" charset="0"/>
                <a:cs typeface="Arial" panose="020B0604020202020204" pitchFamily="34" charset="0"/>
              </a:rPr>
              <a:t>Pour le système de santé</a:t>
            </a:r>
            <a:endParaRPr lang="fr-CA" sz="1600" dirty="0">
              <a:solidFill>
                <a:schemeClr val="bg1"/>
              </a:solidFill>
              <a:effectLst/>
              <a:latin typeface="+mj-lt"/>
              <a:ea typeface="Calibri" panose="020F0502020204030204" pitchFamily="34" charset="0"/>
              <a:cs typeface="Arial" panose="020B0604020202020204" pitchFamily="34" charset="0"/>
            </a:endParaRPr>
          </a:p>
        </p:txBody>
      </p:sp>
      <p:sp>
        <p:nvSpPr>
          <p:cNvPr id="17" name="Zone de texte 19">
            <a:extLst>
              <a:ext uri="{FF2B5EF4-FFF2-40B4-BE49-F238E27FC236}">
                <a16:creationId xmlns:a16="http://schemas.microsoft.com/office/drawing/2014/main" id="{7DF68153-A2BF-4634-8CD1-2C3618BACE79}"/>
              </a:ext>
            </a:extLst>
          </p:cNvPr>
          <p:cNvSpPr txBox="1"/>
          <p:nvPr/>
        </p:nvSpPr>
        <p:spPr>
          <a:xfrm>
            <a:off x="871157" y="4973218"/>
            <a:ext cx="3915893" cy="60597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2075" indent="-92075">
              <a:lnSpc>
                <a:spcPct val="107000"/>
              </a:lnSpc>
              <a:buFont typeface="Arial" panose="020B0604020202020204" pitchFamily="34" charset="0"/>
              <a:buChar char="•"/>
            </a:pPr>
            <a:r>
              <a:rPr lang="fr-CA" sz="1400" dirty="0">
                <a:solidFill>
                  <a:schemeClr val="bg1"/>
                </a:solidFill>
                <a:effectLst/>
                <a:latin typeface="+mj-lt"/>
                <a:ea typeface="Calibri" panose="020F0502020204030204" pitchFamily="34" charset="0"/>
                <a:cs typeface="Arial" panose="020B0604020202020204" pitchFamily="34" charset="0"/>
              </a:rPr>
              <a:t>Améliore l’expérience des usagers</a:t>
            </a:r>
          </a:p>
          <a:p>
            <a:pPr marL="92075" indent="-92075">
              <a:lnSpc>
                <a:spcPct val="107000"/>
              </a:lnSpc>
              <a:buFont typeface="Arial" panose="020B0604020202020204" pitchFamily="34" charset="0"/>
              <a:buChar char="•"/>
            </a:pPr>
            <a:r>
              <a:rPr lang="fr-CA" sz="1400" dirty="0">
                <a:solidFill>
                  <a:schemeClr val="bg1"/>
                </a:solidFill>
                <a:latin typeface="+mj-lt"/>
                <a:ea typeface="Calibri" panose="020F0502020204030204" pitchFamily="34" charset="0"/>
                <a:cs typeface="Arial" panose="020B0604020202020204" pitchFamily="34" charset="0"/>
              </a:rPr>
              <a:t>Améliore l’expérience des intervenants</a:t>
            </a:r>
            <a:endParaRPr lang="fr-CA" sz="1400" dirty="0">
              <a:solidFill>
                <a:schemeClr val="bg1"/>
              </a:solidFill>
              <a:effectLst/>
              <a:latin typeface="+mj-lt"/>
              <a:ea typeface="Calibri" panose="020F0502020204030204" pitchFamily="34" charset="0"/>
              <a:cs typeface="Arial" panose="020B0604020202020204" pitchFamily="34" charset="0"/>
            </a:endParaRPr>
          </a:p>
        </p:txBody>
      </p:sp>
      <p:sp>
        <p:nvSpPr>
          <p:cNvPr id="18" name="Zone de texte 19">
            <a:extLst>
              <a:ext uri="{FF2B5EF4-FFF2-40B4-BE49-F238E27FC236}">
                <a16:creationId xmlns:a16="http://schemas.microsoft.com/office/drawing/2014/main" id="{FE39AA8C-C69D-4050-B012-F8284286ABBC}"/>
              </a:ext>
            </a:extLst>
          </p:cNvPr>
          <p:cNvSpPr txBox="1"/>
          <p:nvPr/>
        </p:nvSpPr>
        <p:spPr>
          <a:xfrm>
            <a:off x="5143334" y="4972249"/>
            <a:ext cx="3915893" cy="60597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92075" indent="-92075">
              <a:lnSpc>
                <a:spcPct val="107000"/>
              </a:lnSpc>
              <a:buFont typeface="Arial" panose="020B0604020202020204" pitchFamily="34" charset="0"/>
              <a:buChar char="•"/>
            </a:pPr>
            <a:r>
              <a:rPr lang="fr-CA" sz="1400" dirty="0">
                <a:solidFill>
                  <a:schemeClr val="bg1"/>
                </a:solidFill>
                <a:latin typeface="+mj-lt"/>
                <a:ea typeface="Calibri" panose="020F0502020204030204" pitchFamily="34" charset="0"/>
                <a:cs typeface="Arial" panose="020B0604020202020204" pitchFamily="34" charset="0"/>
              </a:rPr>
              <a:t>Favorise une meilleure santé de la population</a:t>
            </a:r>
          </a:p>
          <a:p>
            <a:pPr marL="92075" indent="-92075">
              <a:lnSpc>
                <a:spcPct val="107000"/>
              </a:lnSpc>
              <a:buFont typeface="Arial" panose="020B0604020202020204" pitchFamily="34" charset="0"/>
              <a:buChar char="•"/>
            </a:pPr>
            <a:r>
              <a:rPr lang="fr-CA" sz="1400" dirty="0">
                <a:solidFill>
                  <a:schemeClr val="bg1"/>
                </a:solidFill>
                <a:effectLst/>
                <a:latin typeface="+mj-lt"/>
                <a:ea typeface="Calibri" panose="020F0502020204030204" pitchFamily="34" charset="0"/>
                <a:cs typeface="Arial" panose="020B0604020202020204" pitchFamily="34" charset="0"/>
              </a:rPr>
              <a:t>Réduit les coûts des interventions</a:t>
            </a:r>
          </a:p>
        </p:txBody>
      </p:sp>
    </p:spTree>
    <p:extLst>
      <p:ext uri="{BB962C8B-B14F-4D97-AF65-F5344CB8AC3E}">
        <p14:creationId xmlns:p14="http://schemas.microsoft.com/office/powerpoint/2010/main" val="1444399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5CACA94B-FBDC-4541-931C-3868DC2BCBF7}"/>
              </a:ext>
            </a:extLst>
          </p:cNvPr>
          <p:cNvPicPr>
            <a:picLocks noChangeAspect="1"/>
          </p:cNvPicPr>
          <p:nvPr/>
        </p:nvPicPr>
        <p:blipFill>
          <a:blip r:embed="rId3"/>
          <a:stretch>
            <a:fillRect/>
          </a:stretch>
        </p:blipFill>
        <p:spPr>
          <a:xfrm>
            <a:off x="6714786" y="0"/>
            <a:ext cx="2429214" cy="1409897"/>
          </a:xfrm>
          <a:prstGeom prst="rect">
            <a:avLst/>
          </a:prstGeom>
        </p:spPr>
      </p:pic>
      <p:pic>
        <p:nvPicPr>
          <p:cNvPr id="15" name="Image 14">
            <a:extLst>
              <a:ext uri="{FF2B5EF4-FFF2-40B4-BE49-F238E27FC236}">
                <a16:creationId xmlns:a16="http://schemas.microsoft.com/office/drawing/2014/main" id="{A7DA4ED8-DEAA-4159-A113-0F7C318D0361}"/>
              </a:ext>
            </a:extLst>
          </p:cNvPr>
          <p:cNvPicPr>
            <a:picLocks noChangeAspect="1"/>
          </p:cNvPicPr>
          <p:nvPr/>
        </p:nvPicPr>
        <p:blipFill>
          <a:blip r:embed="rId4"/>
          <a:stretch>
            <a:fillRect/>
          </a:stretch>
        </p:blipFill>
        <p:spPr>
          <a:xfrm>
            <a:off x="107504" y="2346980"/>
            <a:ext cx="3240360" cy="3602300"/>
          </a:xfrm>
          <a:prstGeom prst="rect">
            <a:avLst/>
          </a:prstGeom>
        </p:spPr>
      </p:pic>
      <p:pic>
        <p:nvPicPr>
          <p:cNvPr id="17" name="Image 16">
            <a:extLst>
              <a:ext uri="{FF2B5EF4-FFF2-40B4-BE49-F238E27FC236}">
                <a16:creationId xmlns:a16="http://schemas.microsoft.com/office/drawing/2014/main" id="{B86205BE-5478-4E2F-A7D5-D59211A344B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rot="788058">
            <a:off x="2181893" y="1159995"/>
            <a:ext cx="5783012" cy="3496601"/>
          </a:xfrm>
          <a:prstGeom prst="rect">
            <a:avLst/>
          </a:prstGeom>
        </p:spPr>
      </p:pic>
      <p:sp>
        <p:nvSpPr>
          <p:cNvPr id="18" name="ZoneTexte 17">
            <a:extLst>
              <a:ext uri="{FF2B5EF4-FFF2-40B4-BE49-F238E27FC236}">
                <a16:creationId xmlns:a16="http://schemas.microsoft.com/office/drawing/2014/main" id="{2C9EF9C8-275E-434F-9729-7846B3FBA121}"/>
              </a:ext>
            </a:extLst>
          </p:cNvPr>
          <p:cNvSpPr txBox="1"/>
          <p:nvPr/>
        </p:nvSpPr>
        <p:spPr>
          <a:xfrm rot="711984">
            <a:off x="2922850" y="2020469"/>
            <a:ext cx="4301099" cy="1107996"/>
          </a:xfrm>
          <a:prstGeom prst="rect">
            <a:avLst/>
          </a:prstGeom>
          <a:noFill/>
        </p:spPr>
        <p:txBody>
          <a:bodyPr wrap="square" rtlCol="0">
            <a:spAutoFit/>
          </a:bodyPr>
          <a:lstStyle/>
          <a:p>
            <a:pPr algn="ctr"/>
            <a:r>
              <a:rPr lang="fr-CA" sz="2200" dirty="0">
                <a:latin typeface="Ink Free" panose="03080402000500000000" pitchFamily="66" charset="0"/>
              </a:rPr>
              <a:t>Mais, nous collaborons déjà non ???</a:t>
            </a:r>
          </a:p>
          <a:p>
            <a:pPr algn="ctr"/>
            <a:r>
              <a:rPr lang="fr-CA" sz="2200" dirty="0">
                <a:latin typeface="Ink Free" panose="03080402000500000000" pitchFamily="66" charset="0"/>
              </a:rPr>
              <a:t>Pourquoi l’</a:t>
            </a:r>
            <a:r>
              <a:rPr lang="fr-CA" sz="2200" b="1" dirty="0">
                <a:solidFill>
                  <a:schemeClr val="accent6">
                    <a:lumMod val="75000"/>
                  </a:schemeClr>
                </a:solidFill>
                <a:latin typeface="Ink Free" panose="03080402000500000000" pitchFamily="66" charset="0"/>
              </a:rPr>
              <a:t>implantation</a:t>
            </a:r>
            <a:r>
              <a:rPr lang="fr-CA" sz="2200" dirty="0">
                <a:latin typeface="Ink Free" panose="03080402000500000000" pitchFamily="66" charset="0"/>
              </a:rPr>
              <a:t> de la CIP demeure-t-elle un </a:t>
            </a:r>
            <a:r>
              <a:rPr lang="fr-CA" sz="2200" b="1" dirty="0">
                <a:solidFill>
                  <a:schemeClr val="accent6">
                    <a:lumMod val="75000"/>
                  </a:schemeClr>
                </a:solidFill>
                <a:latin typeface="Ink Free" panose="03080402000500000000" pitchFamily="66" charset="0"/>
              </a:rPr>
              <a:t>défi </a:t>
            </a:r>
            <a:r>
              <a:rPr lang="fr-CA" sz="2200" dirty="0">
                <a:latin typeface="Ink Free" panose="03080402000500000000" pitchFamily="66" charset="0"/>
              </a:rPr>
              <a:t>?</a:t>
            </a:r>
          </a:p>
        </p:txBody>
      </p:sp>
    </p:spTree>
    <p:extLst>
      <p:ext uri="{BB962C8B-B14F-4D97-AF65-F5344CB8AC3E}">
        <p14:creationId xmlns:p14="http://schemas.microsoft.com/office/powerpoint/2010/main" val="864241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0A1B3944-2185-41B8-B6BA-3144159D5A63}"/>
              </a:ext>
            </a:extLst>
          </p:cNvPr>
          <p:cNvPicPr>
            <a:picLocks noChangeAspect="1"/>
          </p:cNvPicPr>
          <p:nvPr/>
        </p:nvPicPr>
        <p:blipFill>
          <a:blip r:embed="rId3"/>
          <a:stretch>
            <a:fillRect/>
          </a:stretch>
        </p:blipFill>
        <p:spPr>
          <a:xfrm>
            <a:off x="5940152" y="3991623"/>
            <a:ext cx="3203848" cy="1953104"/>
          </a:xfrm>
          <a:prstGeom prst="rect">
            <a:avLst/>
          </a:prstGeom>
        </p:spPr>
      </p:pic>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4"/>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1529662" y="404664"/>
            <a:ext cx="6084676" cy="553998"/>
          </a:xfrm>
          <a:prstGeom prst="rect">
            <a:avLst/>
          </a:prstGeom>
          <a:noFill/>
        </p:spPr>
        <p:txBody>
          <a:bodyPr wrap="square" rtlCol="0">
            <a:spAutoFit/>
          </a:bodyPr>
          <a:lstStyle/>
          <a:p>
            <a:pPr algn="ctr"/>
            <a:r>
              <a:rPr lang="fr-CA" sz="3000" dirty="0">
                <a:solidFill>
                  <a:schemeClr val="accent6">
                    <a:lumMod val="75000"/>
                  </a:schemeClr>
                </a:solidFill>
                <a:latin typeface="Arial Rounded MT Bold" panose="020F0704030504030204" pitchFamily="34" charset="0"/>
              </a:rPr>
              <a:t>Pourquoi c’est complexe ?</a:t>
            </a:r>
          </a:p>
        </p:txBody>
      </p:sp>
      <p:sp>
        <p:nvSpPr>
          <p:cNvPr id="6" name="ZoneTexte 5">
            <a:extLst>
              <a:ext uri="{FF2B5EF4-FFF2-40B4-BE49-F238E27FC236}">
                <a16:creationId xmlns:a16="http://schemas.microsoft.com/office/drawing/2014/main" id="{DFE727AE-76DA-47CC-ABC6-B44CF761DC93}"/>
              </a:ext>
            </a:extLst>
          </p:cNvPr>
          <p:cNvSpPr txBox="1"/>
          <p:nvPr/>
        </p:nvSpPr>
        <p:spPr>
          <a:xfrm>
            <a:off x="612837" y="1396744"/>
            <a:ext cx="7918325" cy="2939266"/>
          </a:xfrm>
          <a:prstGeom prst="rect">
            <a:avLst/>
          </a:prstGeom>
          <a:noFill/>
        </p:spPr>
        <p:txBody>
          <a:bodyPr wrap="square" rtlCol="0">
            <a:spAutoFit/>
          </a:bodyPr>
          <a:lstStyle/>
          <a:p>
            <a:pPr marL="342900" indent="-342900">
              <a:spcBef>
                <a:spcPts val="600"/>
              </a:spcBef>
              <a:buFont typeface="Symbol" panose="05050102010706020507" pitchFamily="18" charset="2"/>
              <a:buChar char="®"/>
            </a:pPr>
            <a:r>
              <a:rPr lang="fr-CA" sz="2000" dirty="0">
                <a:latin typeface="Century Gothic" panose="020B0502020202020204" pitchFamily="34" charset="0"/>
              </a:rPr>
              <a:t>La CIP est avant tout une </a:t>
            </a:r>
            <a:r>
              <a:rPr lang="fr-CA" sz="2000" b="1" dirty="0">
                <a:solidFill>
                  <a:schemeClr val="accent6">
                    <a:lumMod val="75000"/>
                  </a:schemeClr>
                </a:solidFill>
                <a:latin typeface="Century Gothic" panose="020B0502020202020204" pitchFamily="34" charset="0"/>
              </a:rPr>
              <a:t>compétence relationnelle</a:t>
            </a:r>
          </a:p>
          <a:p>
            <a:pPr marL="800100" lvl="1" indent="-342900">
              <a:spcBef>
                <a:spcPts val="600"/>
              </a:spcBef>
              <a:buFont typeface="Arial" panose="020B0604020202020204" pitchFamily="34" charset="0"/>
              <a:buChar char="•"/>
            </a:pPr>
            <a:r>
              <a:rPr lang="fr-CA" sz="1600" dirty="0">
                <a:latin typeface="Century Gothic" panose="020B0502020202020204" pitchFamily="34" charset="0"/>
              </a:rPr>
              <a:t>L’attitude de chaque personne est importante : ouverture et respect doivent être priorisés</a:t>
            </a:r>
          </a:p>
          <a:p>
            <a:pPr marL="342900" indent="-342900">
              <a:spcBef>
                <a:spcPts val="600"/>
              </a:spcBef>
              <a:buFont typeface="Symbol" panose="05050102010706020507" pitchFamily="18" charset="2"/>
              <a:buChar char="®"/>
            </a:pPr>
            <a:r>
              <a:rPr lang="fr-CA" sz="2000" dirty="0">
                <a:latin typeface="Century Gothic" panose="020B0502020202020204" pitchFamily="34" charset="0"/>
              </a:rPr>
              <a:t>La CIP est basée d’abord sur la </a:t>
            </a:r>
            <a:r>
              <a:rPr lang="fr-CA" sz="2000" b="1" dirty="0">
                <a:solidFill>
                  <a:schemeClr val="accent6">
                    <a:lumMod val="75000"/>
                  </a:schemeClr>
                </a:solidFill>
                <a:latin typeface="Century Gothic" panose="020B0502020202020204" pitchFamily="34" charset="0"/>
              </a:rPr>
              <a:t>volonté individuelle </a:t>
            </a:r>
            <a:r>
              <a:rPr lang="fr-CA" sz="2000" dirty="0">
                <a:latin typeface="Century Gothic" panose="020B0502020202020204" pitchFamily="34" charset="0"/>
              </a:rPr>
              <a:t>de chacun à vouloir collaborer</a:t>
            </a:r>
          </a:p>
          <a:p>
            <a:pPr marL="342900" indent="-342900">
              <a:spcBef>
                <a:spcPts val="600"/>
              </a:spcBef>
              <a:buFont typeface="Symbol" panose="05050102010706020507" pitchFamily="18" charset="2"/>
              <a:buChar char="®"/>
            </a:pPr>
            <a:r>
              <a:rPr lang="fr-CA" sz="2000" dirty="0">
                <a:latin typeface="Century Gothic" panose="020B0502020202020204" pitchFamily="34" charset="0"/>
              </a:rPr>
              <a:t>Elle est influencée par de nombreux </a:t>
            </a:r>
            <a:r>
              <a:rPr lang="fr-CA" sz="2000" b="1" dirty="0">
                <a:solidFill>
                  <a:schemeClr val="accent6">
                    <a:lumMod val="75000"/>
                  </a:schemeClr>
                </a:solidFill>
                <a:latin typeface="Century Gothic" panose="020B0502020202020204" pitchFamily="34" charset="0"/>
              </a:rPr>
              <a:t>facteurs externes </a:t>
            </a:r>
            <a:r>
              <a:rPr lang="fr-CA" sz="2000" dirty="0">
                <a:latin typeface="Century Gothic" panose="020B0502020202020204" pitchFamily="34" charset="0"/>
              </a:rPr>
              <a:t>:</a:t>
            </a:r>
          </a:p>
          <a:p>
            <a:pPr marL="800100" lvl="1" indent="-342900">
              <a:spcBef>
                <a:spcPts val="600"/>
              </a:spcBef>
              <a:buFont typeface="Arial" panose="020B0604020202020204" pitchFamily="34" charset="0"/>
              <a:buChar char="•"/>
            </a:pPr>
            <a:r>
              <a:rPr lang="fr-CA" sz="1600" dirty="0">
                <a:latin typeface="Century Gothic" panose="020B0502020202020204" pitchFamily="34" charset="0"/>
              </a:rPr>
              <a:t>Des facteurs organisationnels</a:t>
            </a:r>
          </a:p>
          <a:p>
            <a:pPr marL="800100" lvl="1" indent="-342900">
              <a:spcBef>
                <a:spcPts val="600"/>
              </a:spcBef>
              <a:buFont typeface="Arial" panose="020B0604020202020204" pitchFamily="34" charset="0"/>
              <a:buChar char="•"/>
            </a:pPr>
            <a:r>
              <a:rPr lang="fr-CA" sz="1600" dirty="0">
                <a:latin typeface="Century Gothic" panose="020B0502020202020204" pitchFamily="34" charset="0"/>
              </a:rPr>
              <a:t>Des facteurs interactionnels (ex : sentiment d’appartenance à son équipe)</a:t>
            </a:r>
          </a:p>
        </p:txBody>
      </p:sp>
    </p:spTree>
    <p:extLst>
      <p:ext uri="{BB962C8B-B14F-4D97-AF65-F5344CB8AC3E}">
        <p14:creationId xmlns:p14="http://schemas.microsoft.com/office/powerpoint/2010/main" val="2940461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3"/>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818582" y="404664"/>
            <a:ext cx="7506834" cy="553998"/>
          </a:xfrm>
          <a:prstGeom prst="rect">
            <a:avLst/>
          </a:prstGeom>
          <a:noFill/>
        </p:spPr>
        <p:txBody>
          <a:bodyPr wrap="square" rtlCol="0">
            <a:spAutoFit/>
          </a:bodyPr>
          <a:lstStyle/>
          <a:p>
            <a:pPr algn="ctr"/>
            <a:r>
              <a:rPr lang="fr-CA" sz="3000" dirty="0">
                <a:solidFill>
                  <a:schemeClr val="accent6">
                    <a:lumMod val="75000"/>
                  </a:schemeClr>
                </a:solidFill>
                <a:latin typeface="Arial Rounded MT Bold" panose="020F0704030504030204" pitchFamily="34" charset="0"/>
              </a:rPr>
              <a:t>Qu’est-ce qui facilite la collaboration?</a:t>
            </a:r>
          </a:p>
        </p:txBody>
      </p:sp>
      <p:grpSp>
        <p:nvGrpSpPr>
          <p:cNvPr id="4" name="Groupe 3">
            <a:extLst>
              <a:ext uri="{FF2B5EF4-FFF2-40B4-BE49-F238E27FC236}">
                <a16:creationId xmlns:a16="http://schemas.microsoft.com/office/drawing/2014/main" id="{D14B1AA8-6066-4904-B812-06A9ADD1F21D}"/>
              </a:ext>
            </a:extLst>
          </p:cNvPr>
          <p:cNvGrpSpPr/>
          <p:nvPr/>
        </p:nvGrpSpPr>
        <p:grpSpPr>
          <a:xfrm>
            <a:off x="1754038" y="1198786"/>
            <a:ext cx="6606735" cy="4580082"/>
            <a:chOff x="1754038" y="1198786"/>
            <a:chExt cx="6606735" cy="4580082"/>
          </a:xfrm>
        </p:grpSpPr>
        <p:sp>
          <p:nvSpPr>
            <p:cNvPr id="8" name="Forme libre : forme 7">
              <a:extLst>
                <a:ext uri="{FF2B5EF4-FFF2-40B4-BE49-F238E27FC236}">
                  <a16:creationId xmlns:a16="http://schemas.microsoft.com/office/drawing/2014/main" id="{B55AD7E6-8C33-40F1-AA57-D9ED88BB5591}"/>
                </a:ext>
              </a:extLst>
            </p:cNvPr>
            <p:cNvSpPr/>
            <p:nvPr/>
          </p:nvSpPr>
          <p:spPr>
            <a:xfrm rot="2563406">
              <a:off x="3598868" y="4395416"/>
              <a:ext cx="696999" cy="53349"/>
            </a:xfrm>
            <a:custGeom>
              <a:avLst/>
              <a:gdLst/>
              <a:ahLst/>
              <a:cxnLst/>
              <a:rect l="0" t="0" r="0" b="0"/>
              <a:pathLst>
                <a:path>
                  <a:moveTo>
                    <a:pt x="0" y="26674"/>
                  </a:moveTo>
                  <a:lnTo>
                    <a:pt x="696999" y="26674"/>
                  </a:lnTo>
                </a:path>
              </a:pathLst>
            </a:custGeom>
          </p:spPr>
          <p:style>
            <a:lnRef idx="1">
              <a:schemeClr val="accent3"/>
            </a:lnRef>
            <a:fillRef idx="0">
              <a:schemeClr val="accent3"/>
            </a:fillRef>
            <a:effectRef idx="0">
              <a:schemeClr val="accent3"/>
            </a:effectRef>
            <a:fontRef idx="minor">
              <a:schemeClr val="tx1"/>
            </a:fontRef>
          </p:style>
        </p:sp>
        <p:sp>
          <p:nvSpPr>
            <p:cNvPr id="9" name="Forme libre : forme 8">
              <a:extLst>
                <a:ext uri="{FF2B5EF4-FFF2-40B4-BE49-F238E27FC236}">
                  <a16:creationId xmlns:a16="http://schemas.microsoft.com/office/drawing/2014/main" id="{3FD24F67-1FD0-4858-93ED-450FEEB8A456}"/>
                </a:ext>
              </a:extLst>
            </p:cNvPr>
            <p:cNvSpPr/>
            <p:nvPr/>
          </p:nvSpPr>
          <p:spPr>
            <a:xfrm>
              <a:off x="3691347" y="3439796"/>
              <a:ext cx="775673" cy="53349"/>
            </a:xfrm>
            <a:custGeom>
              <a:avLst/>
              <a:gdLst/>
              <a:ahLst/>
              <a:cxnLst/>
              <a:rect l="0" t="0" r="0" b="0"/>
              <a:pathLst>
                <a:path>
                  <a:moveTo>
                    <a:pt x="0" y="26674"/>
                  </a:moveTo>
                  <a:lnTo>
                    <a:pt x="775673" y="26674"/>
                  </a:lnTo>
                </a:path>
              </a:pathLst>
            </a:custGeom>
          </p:spPr>
          <p:style>
            <a:lnRef idx="1">
              <a:schemeClr val="accent3"/>
            </a:lnRef>
            <a:fillRef idx="0">
              <a:schemeClr val="accent3"/>
            </a:fillRef>
            <a:effectRef idx="0">
              <a:schemeClr val="accent3"/>
            </a:effectRef>
            <a:fontRef idx="minor">
              <a:schemeClr val="tx1"/>
            </a:fontRef>
          </p:style>
        </p:sp>
        <p:sp>
          <p:nvSpPr>
            <p:cNvPr id="10" name="Forme libre : forme 9">
              <a:extLst>
                <a:ext uri="{FF2B5EF4-FFF2-40B4-BE49-F238E27FC236}">
                  <a16:creationId xmlns:a16="http://schemas.microsoft.com/office/drawing/2014/main" id="{2A7BF97E-18C2-4D60-AC03-B6B7E0E476C3}"/>
                </a:ext>
              </a:extLst>
            </p:cNvPr>
            <p:cNvSpPr/>
            <p:nvPr/>
          </p:nvSpPr>
          <p:spPr>
            <a:xfrm rot="19103947">
              <a:off x="3588774" y="2478373"/>
              <a:ext cx="813385" cy="53349"/>
            </a:xfrm>
            <a:custGeom>
              <a:avLst/>
              <a:gdLst/>
              <a:ahLst/>
              <a:cxnLst/>
              <a:rect l="0" t="0" r="0" b="0"/>
              <a:pathLst>
                <a:path>
                  <a:moveTo>
                    <a:pt x="0" y="26674"/>
                  </a:moveTo>
                  <a:lnTo>
                    <a:pt x="813385" y="26674"/>
                  </a:lnTo>
                </a:path>
              </a:pathLst>
            </a:custGeom>
          </p:spPr>
          <p:style>
            <a:lnRef idx="1">
              <a:schemeClr val="accent3"/>
            </a:lnRef>
            <a:fillRef idx="0">
              <a:schemeClr val="accent3"/>
            </a:fillRef>
            <a:effectRef idx="0">
              <a:schemeClr val="accent3"/>
            </a:effectRef>
            <a:fontRef idx="minor">
              <a:schemeClr val="tx1"/>
            </a:fontRef>
          </p:style>
        </p:sp>
        <p:sp>
          <p:nvSpPr>
            <p:cNvPr id="12" name="Ellipse 11">
              <a:extLst>
                <a:ext uri="{FF2B5EF4-FFF2-40B4-BE49-F238E27FC236}">
                  <a16:creationId xmlns:a16="http://schemas.microsoft.com/office/drawing/2014/main" id="{206D7097-12E1-4496-AEE2-C1E302E4DA2C}"/>
                </a:ext>
              </a:extLst>
            </p:cNvPr>
            <p:cNvSpPr/>
            <p:nvPr/>
          </p:nvSpPr>
          <p:spPr>
            <a:xfrm>
              <a:off x="1754038" y="2317764"/>
              <a:ext cx="2224925" cy="2224925"/>
            </a:xfrm>
            <a:prstGeom prst="ellipse">
              <a:avLst/>
            </a:prstGeom>
            <a:solidFill>
              <a:schemeClr val="bg2">
                <a:lumMod val="50000"/>
              </a:schemeClr>
            </a:solidFill>
          </p:spPr>
          <p:style>
            <a:lnRef idx="2">
              <a:schemeClr val="lt1">
                <a:hueOff val="0"/>
                <a:satOff val="0"/>
                <a:lumOff val="0"/>
                <a:alphaOff val="0"/>
              </a:schemeClr>
            </a:lnRef>
            <a:fillRef idx="1">
              <a:scrgbClr r="0" g="0" b="0"/>
            </a:fillRef>
            <a:effectRef idx="0">
              <a:schemeClr val="accent6">
                <a:shade val="50000"/>
                <a:hueOff val="0"/>
                <a:satOff val="0"/>
                <a:lumOff val="0"/>
                <a:alphaOff val="0"/>
              </a:schemeClr>
            </a:effectRef>
            <a:fontRef idx="minor">
              <a:schemeClr val="lt1"/>
            </a:fontRef>
          </p:style>
        </p:sp>
        <p:sp>
          <p:nvSpPr>
            <p:cNvPr id="13" name="Forme libre : forme 12">
              <a:extLst>
                <a:ext uri="{FF2B5EF4-FFF2-40B4-BE49-F238E27FC236}">
                  <a16:creationId xmlns:a16="http://schemas.microsoft.com/office/drawing/2014/main" id="{2565893E-85D2-4D5C-A017-A95C66272536}"/>
                </a:ext>
              </a:extLst>
            </p:cNvPr>
            <p:cNvSpPr/>
            <p:nvPr/>
          </p:nvSpPr>
          <p:spPr>
            <a:xfrm>
              <a:off x="4142518" y="1198786"/>
              <a:ext cx="1245530" cy="1245530"/>
            </a:xfrm>
            <a:custGeom>
              <a:avLst/>
              <a:gdLst>
                <a:gd name="connsiteX0" fmla="*/ 0 w 1245530"/>
                <a:gd name="connsiteY0" fmla="*/ 622765 h 1245530"/>
                <a:gd name="connsiteX1" fmla="*/ 622765 w 1245530"/>
                <a:gd name="connsiteY1" fmla="*/ 0 h 1245530"/>
                <a:gd name="connsiteX2" fmla="*/ 1245530 w 1245530"/>
                <a:gd name="connsiteY2" fmla="*/ 622765 h 1245530"/>
                <a:gd name="connsiteX3" fmla="*/ 622765 w 1245530"/>
                <a:gd name="connsiteY3" fmla="*/ 1245530 h 1245530"/>
                <a:gd name="connsiteX4" fmla="*/ 0 w 1245530"/>
                <a:gd name="connsiteY4" fmla="*/ 622765 h 12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5530" h="1245530">
                  <a:moveTo>
                    <a:pt x="0" y="622765"/>
                  </a:moveTo>
                  <a:cubicBezTo>
                    <a:pt x="0" y="278821"/>
                    <a:pt x="278821" y="0"/>
                    <a:pt x="622765" y="0"/>
                  </a:cubicBezTo>
                  <a:cubicBezTo>
                    <a:pt x="966709" y="0"/>
                    <a:pt x="1245530" y="278821"/>
                    <a:pt x="1245530" y="622765"/>
                  </a:cubicBezTo>
                  <a:cubicBezTo>
                    <a:pt x="1245530" y="966709"/>
                    <a:pt x="966709" y="1245530"/>
                    <a:pt x="622765" y="1245530"/>
                  </a:cubicBezTo>
                  <a:cubicBezTo>
                    <a:pt x="278821" y="1245530"/>
                    <a:pt x="0" y="966709"/>
                    <a:pt x="0" y="622765"/>
                  </a:cubicBezTo>
                  <a:close/>
                </a:path>
              </a:pathLst>
            </a:custGeom>
            <a:solidFill>
              <a:schemeClr val="bg1">
                <a:lumMod val="85000"/>
              </a:schemeClr>
            </a:solidFill>
          </p:spPr>
          <p:style>
            <a:lnRef idx="2">
              <a:schemeClr val="lt1">
                <a:hueOff val="0"/>
                <a:satOff val="0"/>
                <a:lumOff val="0"/>
                <a:alphaOff val="0"/>
              </a:schemeClr>
            </a:lnRef>
            <a:fillRef idx="1">
              <a:schemeClr val="accent6">
                <a:shade val="50000"/>
                <a:hueOff val="184212"/>
                <a:satOff val="-8053"/>
                <a:lumOff val="21981"/>
                <a:alphaOff val="0"/>
              </a:schemeClr>
            </a:fillRef>
            <a:effectRef idx="0">
              <a:schemeClr val="accent6">
                <a:shade val="50000"/>
                <a:hueOff val="184212"/>
                <a:satOff val="-8053"/>
                <a:lumOff val="21981"/>
                <a:alphaOff val="0"/>
              </a:schemeClr>
            </a:effectRef>
            <a:fontRef idx="minor">
              <a:schemeClr val="lt1"/>
            </a:fontRef>
          </p:style>
          <p:txBody>
            <a:bodyPr spcFirstLastPara="0" vert="horz" wrap="square" lIns="192564" tIns="192564" rIns="192564" bIns="192564"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rgbClr val="072436"/>
                  </a:solidFill>
                  <a:latin typeface="Ink Free" panose="03080402000500000000" pitchFamily="66" charset="0"/>
                </a:rPr>
                <a:t>Personne</a:t>
              </a:r>
            </a:p>
          </p:txBody>
        </p:sp>
        <p:sp>
          <p:nvSpPr>
            <p:cNvPr id="14" name="Forme libre : forme 13">
              <a:extLst>
                <a:ext uri="{FF2B5EF4-FFF2-40B4-BE49-F238E27FC236}">
                  <a16:creationId xmlns:a16="http://schemas.microsoft.com/office/drawing/2014/main" id="{6125C541-C872-4B06-997F-66E28D98D66B}"/>
                </a:ext>
              </a:extLst>
            </p:cNvPr>
            <p:cNvSpPr/>
            <p:nvPr/>
          </p:nvSpPr>
          <p:spPr>
            <a:xfrm>
              <a:off x="5512602" y="1198786"/>
              <a:ext cx="2425302" cy="1245530"/>
            </a:xfrm>
            <a:custGeom>
              <a:avLst/>
              <a:gdLst>
                <a:gd name="connsiteX0" fmla="*/ 0 w 1868295"/>
                <a:gd name="connsiteY0" fmla="*/ 0 h 1245530"/>
                <a:gd name="connsiteX1" fmla="*/ 1868295 w 1868295"/>
                <a:gd name="connsiteY1" fmla="*/ 0 h 1245530"/>
                <a:gd name="connsiteX2" fmla="*/ 1868295 w 1868295"/>
                <a:gd name="connsiteY2" fmla="*/ 1245530 h 1245530"/>
                <a:gd name="connsiteX3" fmla="*/ 0 w 1868295"/>
                <a:gd name="connsiteY3" fmla="*/ 1245530 h 1245530"/>
                <a:gd name="connsiteX4" fmla="*/ 0 w 1868295"/>
                <a:gd name="connsiteY4" fmla="*/ 0 h 1245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8295" h="1245530">
                  <a:moveTo>
                    <a:pt x="0" y="0"/>
                  </a:moveTo>
                  <a:lnTo>
                    <a:pt x="1868295" y="0"/>
                  </a:lnTo>
                  <a:lnTo>
                    <a:pt x="1868295" y="1245530"/>
                  </a:lnTo>
                  <a:lnTo>
                    <a:pt x="0" y="124553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14300" lvl="1" indent="-114300" algn="l" defTabSz="622300">
                <a:lnSpc>
                  <a:spcPct val="90000"/>
                </a:lnSpc>
                <a:spcBef>
                  <a:spcPct val="0"/>
                </a:spcBef>
                <a:spcAft>
                  <a:spcPct val="15000"/>
                </a:spcAft>
                <a:buChar char="•"/>
              </a:pPr>
              <a:r>
                <a:rPr lang="fr-CA" sz="1400" kern="1200" dirty="0">
                  <a:latin typeface="+mj-lt"/>
                </a:rPr>
                <a:t>Caractéristiques personnelles</a:t>
              </a:r>
            </a:p>
            <a:p>
              <a:pPr marL="114300" lvl="1" indent="-114300" algn="l" defTabSz="622300">
                <a:lnSpc>
                  <a:spcPct val="90000"/>
                </a:lnSpc>
                <a:spcBef>
                  <a:spcPct val="0"/>
                </a:spcBef>
                <a:spcAft>
                  <a:spcPct val="15000"/>
                </a:spcAft>
                <a:buChar char="•"/>
              </a:pPr>
              <a:r>
                <a:rPr lang="fr-CA" sz="1400" kern="1200" dirty="0">
                  <a:latin typeface="+mj-lt"/>
                </a:rPr>
                <a:t>Identité professionnelle claire</a:t>
              </a:r>
            </a:p>
          </p:txBody>
        </p:sp>
        <p:sp>
          <p:nvSpPr>
            <p:cNvPr id="15" name="Forme libre : forme 14">
              <a:extLst>
                <a:ext uri="{FF2B5EF4-FFF2-40B4-BE49-F238E27FC236}">
                  <a16:creationId xmlns:a16="http://schemas.microsoft.com/office/drawing/2014/main" id="{CD75FF27-5BEC-41E5-841C-56CABC0FBF19}"/>
                </a:ext>
              </a:extLst>
            </p:cNvPr>
            <p:cNvSpPr/>
            <p:nvPr/>
          </p:nvSpPr>
          <p:spPr>
            <a:xfrm>
              <a:off x="4467020" y="2798993"/>
              <a:ext cx="1334955" cy="1334955"/>
            </a:xfrm>
            <a:custGeom>
              <a:avLst/>
              <a:gdLst>
                <a:gd name="connsiteX0" fmla="*/ 0 w 1334955"/>
                <a:gd name="connsiteY0" fmla="*/ 667478 h 1334955"/>
                <a:gd name="connsiteX1" fmla="*/ 667478 w 1334955"/>
                <a:gd name="connsiteY1" fmla="*/ 0 h 1334955"/>
                <a:gd name="connsiteX2" fmla="*/ 1334956 w 1334955"/>
                <a:gd name="connsiteY2" fmla="*/ 667478 h 1334955"/>
                <a:gd name="connsiteX3" fmla="*/ 667478 w 1334955"/>
                <a:gd name="connsiteY3" fmla="*/ 1334956 h 1334955"/>
                <a:gd name="connsiteX4" fmla="*/ 0 w 1334955"/>
                <a:gd name="connsiteY4" fmla="*/ 667478 h 133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4955" h="1334955">
                  <a:moveTo>
                    <a:pt x="0" y="667478"/>
                  </a:moveTo>
                  <a:cubicBezTo>
                    <a:pt x="0" y="298840"/>
                    <a:pt x="298840" y="0"/>
                    <a:pt x="667478" y="0"/>
                  </a:cubicBezTo>
                  <a:cubicBezTo>
                    <a:pt x="1036116" y="0"/>
                    <a:pt x="1334956" y="298840"/>
                    <a:pt x="1334956" y="667478"/>
                  </a:cubicBezTo>
                  <a:cubicBezTo>
                    <a:pt x="1334956" y="1036116"/>
                    <a:pt x="1036116" y="1334956"/>
                    <a:pt x="667478" y="1334956"/>
                  </a:cubicBezTo>
                  <a:cubicBezTo>
                    <a:pt x="298840" y="1334956"/>
                    <a:pt x="0" y="1036116"/>
                    <a:pt x="0" y="667478"/>
                  </a:cubicBezTo>
                  <a:close/>
                </a:path>
              </a:pathLst>
            </a:custGeom>
            <a:solidFill>
              <a:schemeClr val="bg1">
                <a:lumMod val="95000"/>
              </a:schemeClr>
            </a:solidFill>
          </p:spPr>
          <p:style>
            <a:lnRef idx="2">
              <a:schemeClr val="lt1">
                <a:hueOff val="0"/>
                <a:satOff val="0"/>
                <a:lumOff val="0"/>
                <a:alphaOff val="0"/>
              </a:schemeClr>
            </a:lnRef>
            <a:fillRef idx="1">
              <a:schemeClr val="accent6">
                <a:shade val="50000"/>
                <a:hueOff val="368424"/>
                <a:satOff val="-16105"/>
                <a:lumOff val="43961"/>
                <a:alphaOff val="0"/>
              </a:schemeClr>
            </a:fillRef>
            <a:effectRef idx="0">
              <a:schemeClr val="accent6">
                <a:shade val="50000"/>
                <a:hueOff val="368424"/>
                <a:satOff val="-16105"/>
                <a:lumOff val="43961"/>
                <a:alphaOff val="0"/>
              </a:schemeClr>
            </a:effectRef>
            <a:fontRef idx="minor">
              <a:schemeClr val="lt1"/>
            </a:fontRef>
          </p:style>
          <p:txBody>
            <a:bodyPr spcFirstLastPara="0" vert="horz" wrap="square" lIns="205660" tIns="205660" rIns="205660" bIns="205660" numCol="1" spcCol="1270" anchor="ctr" anchorCtr="0">
              <a:noAutofit/>
            </a:bodyPr>
            <a:lstStyle/>
            <a:p>
              <a:pPr marL="0" lvl="0" indent="0" algn="ctr" defTabSz="711200">
                <a:lnSpc>
                  <a:spcPct val="90000"/>
                </a:lnSpc>
                <a:spcBef>
                  <a:spcPct val="0"/>
                </a:spcBef>
                <a:spcAft>
                  <a:spcPct val="35000"/>
                </a:spcAft>
                <a:buNone/>
              </a:pPr>
              <a:r>
                <a:rPr lang="fr-CA" sz="1600" b="1" kern="1200" dirty="0">
                  <a:solidFill>
                    <a:srgbClr val="072436"/>
                  </a:solidFill>
                  <a:latin typeface="Ink Free" panose="03080402000500000000" pitchFamily="66" charset="0"/>
                  <a:ea typeface="+mn-ea"/>
                  <a:cs typeface="+mn-cs"/>
                </a:rPr>
                <a:t>Équipe</a:t>
              </a:r>
            </a:p>
          </p:txBody>
        </p:sp>
        <p:sp>
          <p:nvSpPr>
            <p:cNvPr id="16" name="Forme libre : forme 15">
              <a:extLst>
                <a:ext uri="{FF2B5EF4-FFF2-40B4-BE49-F238E27FC236}">
                  <a16:creationId xmlns:a16="http://schemas.microsoft.com/office/drawing/2014/main" id="{8A7BAC0C-A3A5-4495-9C3D-6F93B41C5942}"/>
                </a:ext>
              </a:extLst>
            </p:cNvPr>
            <p:cNvSpPr/>
            <p:nvPr/>
          </p:nvSpPr>
          <p:spPr>
            <a:xfrm>
              <a:off x="5935471" y="2798993"/>
              <a:ext cx="2425302" cy="1334955"/>
            </a:xfrm>
            <a:custGeom>
              <a:avLst/>
              <a:gdLst>
                <a:gd name="connsiteX0" fmla="*/ 0 w 2002433"/>
                <a:gd name="connsiteY0" fmla="*/ 0 h 1334955"/>
                <a:gd name="connsiteX1" fmla="*/ 2002433 w 2002433"/>
                <a:gd name="connsiteY1" fmla="*/ 0 h 1334955"/>
                <a:gd name="connsiteX2" fmla="*/ 2002433 w 2002433"/>
                <a:gd name="connsiteY2" fmla="*/ 1334955 h 1334955"/>
                <a:gd name="connsiteX3" fmla="*/ 0 w 2002433"/>
                <a:gd name="connsiteY3" fmla="*/ 1334955 h 1334955"/>
                <a:gd name="connsiteX4" fmla="*/ 0 w 2002433"/>
                <a:gd name="connsiteY4" fmla="*/ 0 h 133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433" h="1334955">
                  <a:moveTo>
                    <a:pt x="0" y="0"/>
                  </a:moveTo>
                  <a:lnTo>
                    <a:pt x="2002433" y="0"/>
                  </a:lnTo>
                  <a:lnTo>
                    <a:pt x="2002433" y="1334955"/>
                  </a:lnTo>
                  <a:lnTo>
                    <a:pt x="0" y="13349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14300" lvl="1" indent="-114300" algn="l" defTabSz="622300">
                <a:lnSpc>
                  <a:spcPct val="90000"/>
                </a:lnSpc>
                <a:spcBef>
                  <a:spcPct val="0"/>
                </a:spcBef>
                <a:spcAft>
                  <a:spcPct val="15000"/>
                </a:spcAft>
                <a:buChar char="•"/>
              </a:pPr>
              <a:r>
                <a:rPr lang="fr-CA" sz="1400" kern="1200" dirty="0">
                  <a:latin typeface="+mj-lt"/>
                </a:rPr>
                <a:t>Répartition du leadership</a:t>
              </a:r>
            </a:p>
            <a:p>
              <a:pPr marL="114300" lvl="1" indent="-114300" algn="l" defTabSz="622300">
                <a:lnSpc>
                  <a:spcPct val="90000"/>
                </a:lnSpc>
                <a:spcBef>
                  <a:spcPct val="0"/>
                </a:spcBef>
                <a:spcAft>
                  <a:spcPct val="15000"/>
                </a:spcAft>
                <a:buChar char="•"/>
              </a:pPr>
              <a:r>
                <a:rPr lang="fr-CA" sz="1400" kern="1200" dirty="0">
                  <a:latin typeface="+mj-lt"/>
                </a:rPr>
                <a:t>Sentiment d’appartenance fort</a:t>
              </a:r>
            </a:p>
            <a:p>
              <a:pPr marL="114300" lvl="1" indent="-114300" algn="l" defTabSz="622300">
                <a:lnSpc>
                  <a:spcPct val="90000"/>
                </a:lnSpc>
                <a:spcBef>
                  <a:spcPct val="0"/>
                </a:spcBef>
                <a:spcAft>
                  <a:spcPct val="15000"/>
                </a:spcAft>
                <a:buChar char="•"/>
              </a:pPr>
              <a:r>
                <a:rPr lang="fr-CA" sz="1400" kern="1200" dirty="0">
                  <a:latin typeface="+mj-lt"/>
                </a:rPr>
                <a:t>Objectifs communs</a:t>
              </a:r>
            </a:p>
            <a:p>
              <a:pPr marL="114300" lvl="1" indent="-114300" algn="l" defTabSz="622300">
                <a:lnSpc>
                  <a:spcPct val="90000"/>
                </a:lnSpc>
                <a:spcBef>
                  <a:spcPct val="0"/>
                </a:spcBef>
                <a:spcAft>
                  <a:spcPct val="15000"/>
                </a:spcAft>
                <a:buChar char="•"/>
              </a:pPr>
              <a:r>
                <a:rPr lang="fr-CA" sz="1400" kern="1200" dirty="0">
                  <a:latin typeface="+mj-lt"/>
                </a:rPr>
                <a:t>Partage des expériences et apprentissages</a:t>
              </a:r>
            </a:p>
          </p:txBody>
        </p:sp>
        <p:sp>
          <p:nvSpPr>
            <p:cNvPr id="17" name="Forme libre : forme 16">
              <a:extLst>
                <a:ext uri="{FF2B5EF4-FFF2-40B4-BE49-F238E27FC236}">
                  <a16:creationId xmlns:a16="http://schemas.microsoft.com/office/drawing/2014/main" id="{5542DFEF-966C-42E7-9EB8-08991B63FF8E}"/>
                </a:ext>
              </a:extLst>
            </p:cNvPr>
            <p:cNvSpPr/>
            <p:nvPr/>
          </p:nvSpPr>
          <p:spPr>
            <a:xfrm>
              <a:off x="4026265" y="4443913"/>
              <a:ext cx="1334955" cy="1334955"/>
            </a:xfrm>
            <a:custGeom>
              <a:avLst/>
              <a:gdLst>
                <a:gd name="connsiteX0" fmla="*/ 0 w 1334955"/>
                <a:gd name="connsiteY0" fmla="*/ 667478 h 1334955"/>
                <a:gd name="connsiteX1" fmla="*/ 667478 w 1334955"/>
                <a:gd name="connsiteY1" fmla="*/ 0 h 1334955"/>
                <a:gd name="connsiteX2" fmla="*/ 1334956 w 1334955"/>
                <a:gd name="connsiteY2" fmla="*/ 667478 h 1334955"/>
                <a:gd name="connsiteX3" fmla="*/ 667478 w 1334955"/>
                <a:gd name="connsiteY3" fmla="*/ 1334956 h 1334955"/>
                <a:gd name="connsiteX4" fmla="*/ 0 w 1334955"/>
                <a:gd name="connsiteY4" fmla="*/ 667478 h 133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4955" h="1334955">
                  <a:moveTo>
                    <a:pt x="0" y="667478"/>
                  </a:moveTo>
                  <a:cubicBezTo>
                    <a:pt x="0" y="298840"/>
                    <a:pt x="298840" y="0"/>
                    <a:pt x="667478" y="0"/>
                  </a:cubicBezTo>
                  <a:cubicBezTo>
                    <a:pt x="1036116" y="0"/>
                    <a:pt x="1334956" y="298840"/>
                    <a:pt x="1334956" y="667478"/>
                  </a:cubicBezTo>
                  <a:cubicBezTo>
                    <a:pt x="1334956" y="1036116"/>
                    <a:pt x="1036116" y="1334956"/>
                    <a:pt x="667478" y="1334956"/>
                  </a:cubicBezTo>
                  <a:cubicBezTo>
                    <a:pt x="298840" y="1334956"/>
                    <a:pt x="0" y="1036116"/>
                    <a:pt x="0" y="667478"/>
                  </a:cubicBezTo>
                  <a:close/>
                </a:path>
              </a:pathLst>
            </a:custGeom>
            <a:solidFill>
              <a:schemeClr val="bg1">
                <a:lumMod val="65000"/>
              </a:schemeClr>
            </a:solidFill>
          </p:spPr>
          <p:style>
            <a:lnRef idx="2">
              <a:schemeClr val="lt1">
                <a:hueOff val="0"/>
                <a:satOff val="0"/>
                <a:lumOff val="0"/>
                <a:alphaOff val="0"/>
              </a:schemeClr>
            </a:lnRef>
            <a:fillRef idx="1">
              <a:schemeClr val="accent6">
                <a:shade val="50000"/>
                <a:hueOff val="184212"/>
                <a:satOff val="-8053"/>
                <a:lumOff val="21981"/>
                <a:alphaOff val="0"/>
              </a:schemeClr>
            </a:fillRef>
            <a:effectRef idx="0">
              <a:schemeClr val="accent6">
                <a:shade val="50000"/>
                <a:hueOff val="184212"/>
                <a:satOff val="-8053"/>
                <a:lumOff val="21981"/>
                <a:alphaOff val="0"/>
              </a:schemeClr>
            </a:effectRef>
            <a:fontRef idx="minor">
              <a:schemeClr val="lt1"/>
            </a:fontRef>
          </p:style>
          <p:txBody>
            <a:bodyPr spcFirstLastPara="0" vert="horz" wrap="square" lIns="203755" tIns="203755" rIns="203755" bIns="203755" numCol="1" spcCol="1270" anchor="ctr" anchorCtr="0">
              <a:noAutofit/>
            </a:bodyPr>
            <a:lstStyle/>
            <a:p>
              <a:pPr marL="0" lvl="0" indent="0" algn="ctr" defTabSz="711200">
                <a:lnSpc>
                  <a:spcPct val="90000"/>
                </a:lnSpc>
                <a:spcBef>
                  <a:spcPct val="0"/>
                </a:spcBef>
                <a:spcAft>
                  <a:spcPct val="35000"/>
                </a:spcAft>
                <a:buNone/>
              </a:pPr>
              <a:r>
                <a:rPr lang="fr-CA" sz="1300" b="1" kern="1200" dirty="0">
                  <a:solidFill>
                    <a:srgbClr val="072436"/>
                  </a:solidFill>
                  <a:latin typeface="Ink Free" panose="03080402000500000000" pitchFamily="66" charset="0"/>
                  <a:ea typeface="+mn-ea"/>
                  <a:cs typeface="+mn-cs"/>
                </a:rPr>
                <a:t>Organisation</a:t>
              </a:r>
            </a:p>
          </p:txBody>
        </p:sp>
        <p:sp>
          <p:nvSpPr>
            <p:cNvPr id="18" name="Forme libre : forme 17">
              <a:extLst>
                <a:ext uri="{FF2B5EF4-FFF2-40B4-BE49-F238E27FC236}">
                  <a16:creationId xmlns:a16="http://schemas.microsoft.com/office/drawing/2014/main" id="{FA78BBF4-6B97-41E7-B100-3DE71F5FAE42}"/>
                </a:ext>
              </a:extLst>
            </p:cNvPr>
            <p:cNvSpPr/>
            <p:nvPr/>
          </p:nvSpPr>
          <p:spPr>
            <a:xfrm>
              <a:off x="5494717" y="4443913"/>
              <a:ext cx="2317643" cy="1334955"/>
            </a:xfrm>
            <a:custGeom>
              <a:avLst/>
              <a:gdLst>
                <a:gd name="connsiteX0" fmla="*/ 0 w 2002433"/>
                <a:gd name="connsiteY0" fmla="*/ 0 h 1334955"/>
                <a:gd name="connsiteX1" fmla="*/ 2002433 w 2002433"/>
                <a:gd name="connsiteY1" fmla="*/ 0 h 1334955"/>
                <a:gd name="connsiteX2" fmla="*/ 2002433 w 2002433"/>
                <a:gd name="connsiteY2" fmla="*/ 1334955 h 1334955"/>
                <a:gd name="connsiteX3" fmla="*/ 0 w 2002433"/>
                <a:gd name="connsiteY3" fmla="*/ 1334955 h 1334955"/>
                <a:gd name="connsiteX4" fmla="*/ 0 w 2002433"/>
                <a:gd name="connsiteY4" fmla="*/ 0 h 1334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433" h="1334955">
                  <a:moveTo>
                    <a:pt x="0" y="0"/>
                  </a:moveTo>
                  <a:lnTo>
                    <a:pt x="2002433" y="0"/>
                  </a:lnTo>
                  <a:lnTo>
                    <a:pt x="2002433" y="1334955"/>
                  </a:lnTo>
                  <a:lnTo>
                    <a:pt x="0" y="13349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14300" lvl="1" indent="-114300" algn="l" defTabSz="622300">
                <a:lnSpc>
                  <a:spcPct val="90000"/>
                </a:lnSpc>
                <a:spcBef>
                  <a:spcPct val="0"/>
                </a:spcBef>
                <a:spcAft>
                  <a:spcPct val="15000"/>
                </a:spcAft>
                <a:buChar char="•"/>
              </a:pPr>
              <a:r>
                <a:rPr lang="fr-CA" sz="1400" kern="1200" dirty="0">
                  <a:latin typeface="+mj-lt"/>
                </a:rPr>
                <a:t>Organisation du travail</a:t>
              </a:r>
            </a:p>
            <a:p>
              <a:pPr marL="114300" lvl="1" indent="-114300" algn="l" defTabSz="622300">
                <a:lnSpc>
                  <a:spcPct val="90000"/>
                </a:lnSpc>
                <a:spcBef>
                  <a:spcPct val="0"/>
                </a:spcBef>
                <a:spcAft>
                  <a:spcPct val="15000"/>
                </a:spcAft>
                <a:buChar char="•"/>
              </a:pPr>
              <a:r>
                <a:rPr lang="fr-CA" sz="1400" kern="1200" dirty="0">
                  <a:latin typeface="+mj-lt"/>
                </a:rPr>
                <a:t>Répartition du pouvoir</a:t>
              </a:r>
            </a:p>
            <a:p>
              <a:pPr marL="114300" lvl="1" indent="-114300" algn="l" defTabSz="622300">
                <a:lnSpc>
                  <a:spcPct val="90000"/>
                </a:lnSpc>
                <a:spcBef>
                  <a:spcPct val="0"/>
                </a:spcBef>
                <a:spcAft>
                  <a:spcPct val="15000"/>
                </a:spcAft>
                <a:buChar char="•"/>
              </a:pPr>
              <a:r>
                <a:rPr lang="fr-CA" sz="1400" kern="1200" dirty="0">
                  <a:latin typeface="+mj-lt"/>
                </a:rPr>
                <a:t>Environnement de travail</a:t>
              </a:r>
            </a:p>
          </p:txBody>
        </p:sp>
      </p:grpSp>
      <p:sp>
        <p:nvSpPr>
          <p:cNvPr id="3" name="ZoneTexte 2">
            <a:extLst>
              <a:ext uri="{FF2B5EF4-FFF2-40B4-BE49-F238E27FC236}">
                <a16:creationId xmlns:a16="http://schemas.microsoft.com/office/drawing/2014/main" id="{058B5CD1-6CA5-4FD5-95D3-2129008ECBC2}"/>
              </a:ext>
            </a:extLst>
          </p:cNvPr>
          <p:cNvSpPr txBox="1"/>
          <p:nvPr/>
        </p:nvSpPr>
        <p:spPr>
          <a:xfrm>
            <a:off x="1907704" y="2921168"/>
            <a:ext cx="1944216" cy="1015663"/>
          </a:xfrm>
          <a:prstGeom prst="rect">
            <a:avLst/>
          </a:prstGeom>
          <a:noFill/>
        </p:spPr>
        <p:txBody>
          <a:bodyPr wrap="square" rtlCol="0">
            <a:spAutoFit/>
          </a:bodyPr>
          <a:lstStyle/>
          <a:p>
            <a:pPr algn="ctr"/>
            <a:r>
              <a:rPr lang="fr-CA" sz="2000" dirty="0">
                <a:solidFill>
                  <a:schemeClr val="bg1"/>
                </a:solidFill>
                <a:latin typeface="Bahnschrift SemiBold SemiConden" panose="020B0502040204020203" pitchFamily="34" charset="0"/>
              </a:rPr>
              <a:t>COMMUNICATION</a:t>
            </a:r>
          </a:p>
          <a:p>
            <a:pPr algn="ctr"/>
            <a:r>
              <a:rPr lang="fr-CA" sz="2000" dirty="0">
                <a:solidFill>
                  <a:schemeClr val="bg1"/>
                </a:solidFill>
                <a:latin typeface="Bahnschrift SemiBold SemiConden" panose="020B0502040204020203" pitchFamily="34" charset="0"/>
              </a:rPr>
              <a:t>RESPECT</a:t>
            </a:r>
          </a:p>
          <a:p>
            <a:pPr algn="ctr"/>
            <a:r>
              <a:rPr lang="fr-CA" sz="2000" dirty="0">
                <a:solidFill>
                  <a:schemeClr val="bg1"/>
                </a:solidFill>
                <a:latin typeface="Bahnschrift SemiBold SemiConden" panose="020B0502040204020203" pitchFamily="34" charset="0"/>
              </a:rPr>
              <a:t>CONFIANCE</a:t>
            </a:r>
          </a:p>
        </p:txBody>
      </p:sp>
    </p:spTree>
    <p:extLst>
      <p:ext uri="{BB962C8B-B14F-4D97-AF65-F5344CB8AC3E}">
        <p14:creationId xmlns:p14="http://schemas.microsoft.com/office/powerpoint/2010/main" val="127432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3"/>
          <a:stretch>
            <a:fillRect/>
          </a:stretch>
        </p:blipFill>
        <p:spPr>
          <a:xfrm>
            <a:off x="0" y="5980184"/>
            <a:ext cx="9144000" cy="882481"/>
          </a:xfrm>
          <a:prstGeom prst="rect">
            <a:avLst/>
          </a:prstGeom>
        </p:spPr>
      </p:pic>
      <p:sp>
        <p:nvSpPr>
          <p:cNvPr id="7" name="ZoneTexte 6">
            <a:extLst>
              <a:ext uri="{FF2B5EF4-FFF2-40B4-BE49-F238E27FC236}">
                <a16:creationId xmlns:a16="http://schemas.microsoft.com/office/drawing/2014/main" id="{3A4EDEA9-DF93-42F7-9A47-C3AA0702C1FB}"/>
              </a:ext>
            </a:extLst>
          </p:cNvPr>
          <p:cNvSpPr txBox="1"/>
          <p:nvPr/>
        </p:nvSpPr>
        <p:spPr>
          <a:xfrm>
            <a:off x="818582" y="404664"/>
            <a:ext cx="7506834" cy="553998"/>
          </a:xfrm>
          <a:prstGeom prst="rect">
            <a:avLst/>
          </a:prstGeom>
          <a:noFill/>
        </p:spPr>
        <p:txBody>
          <a:bodyPr wrap="square" rtlCol="0">
            <a:spAutoFit/>
          </a:bodyPr>
          <a:lstStyle/>
          <a:p>
            <a:pPr algn="ctr"/>
            <a:r>
              <a:rPr lang="fr-CA" sz="3000" dirty="0">
                <a:solidFill>
                  <a:schemeClr val="accent6">
                    <a:lumMod val="75000"/>
                  </a:schemeClr>
                </a:solidFill>
                <a:latin typeface="Arial Rounded MT Bold" panose="020F0704030504030204" pitchFamily="34" charset="0"/>
              </a:rPr>
              <a:t>L’importance de la confiance en CIP</a:t>
            </a:r>
          </a:p>
        </p:txBody>
      </p:sp>
      <p:sp>
        <p:nvSpPr>
          <p:cNvPr id="3" name="ZoneTexte 2">
            <a:extLst>
              <a:ext uri="{FF2B5EF4-FFF2-40B4-BE49-F238E27FC236}">
                <a16:creationId xmlns:a16="http://schemas.microsoft.com/office/drawing/2014/main" id="{058B5CD1-6CA5-4FD5-95D3-2129008ECBC2}"/>
              </a:ext>
            </a:extLst>
          </p:cNvPr>
          <p:cNvSpPr txBox="1"/>
          <p:nvPr/>
        </p:nvSpPr>
        <p:spPr>
          <a:xfrm>
            <a:off x="1907704" y="2921168"/>
            <a:ext cx="1944216" cy="1015663"/>
          </a:xfrm>
          <a:prstGeom prst="rect">
            <a:avLst/>
          </a:prstGeom>
          <a:noFill/>
        </p:spPr>
        <p:txBody>
          <a:bodyPr wrap="square" rtlCol="0">
            <a:spAutoFit/>
          </a:bodyPr>
          <a:lstStyle/>
          <a:p>
            <a:pPr algn="ctr"/>
            <a:r>
              <a:rPr lang="fr-CA" sz="2000" dirty="0">
                <a:solidFill>
                  <a:schemeClr val="bg1"/>
                </a:solidFill>
                <a:latin typeface="Bahnschrift SemiBold SemiConden" panose="020B0502040204020203" pitchFamily="34" charset="0"/>
              </a:rPr>
              <a:t>CONFIANCE</a:t>
            </a:r>
          </a:p>
          <a:p>
            <a:pPr algn="ctr"/>
            <a:r>
              <a:rPr lang="fr-CA" sz="2000" dirty="0">
                <a:solidFill>
                  <a:schemeClr val="bg1"/>
                </a:solidFill>
                <a:latin typeface="Bahnschrift SemiBold SemiConden" panose="020B0502040204020203" pitchFamily="34" charset="0"/>
              </a:rPr>
              <a:t>RESPECT</a:t>
            </a:r>
          </a:p>
          <a:p>
            <a:pPr algn="ctr"/>
            <a:r>
              <a:rPr lang="fr-CA" sz="2000" dirty="0">
                <a:solidFill>
                  <a:schemeClr val="bg1"/>
                </a:solidFill>
                <a:latin typeface="Bahnschrift SemiBold SemiConden" panose="020B0502040204020203" pitchFamily="34" charset="0"/>
              </a:rPr>
              <a:t>COMMUNICATION</a:t>
            </a:r>
          </a:p>
        </p:txBody>
      </p:sp>
      <p:graphicFrame>
        <p:nvGraphicFramePr>
          <p:cNvPr id="19" name="Diagramme 18">
            <a:extLst>
              <a:ext uri="{FF2B5EF4-FFF2-40B4-BE49-F238E27FC236}">
                <a16:creationId xmlns:a16="http://schemas.microsoft.com/office/drawing/2014/main" id="{88CDF4A4-F42B-4D5F-900A-2B3F02EA4725}"/>
              </a:ext>
            </a:extLst>
          </p:cNvPr>
          <p:cNvGraphicFramePr/>
          <p:nvPr>
            <p:extLst>
              <p:ext uri="{D42A27DB-BD31-4B8C-83A1-F6EECF244321}">
                <p14:modId xmlns:p14="http://schemas.microsoft.com/office/powerpoint/2010/main" val="71659207"/>
              </p:ext>
            </p:extLst>
          </p:nvPr>
        </p:nvGraphicFramePr>
        <p:xfrm>
          <a:off x="-1404664" y="1116855"/>
          <a:ext cx="6144344" cy="46242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ZoneTexte 19">
            <a:extLst>
              <a:ext uri="{FF2B5EF4-FFF2-40B4-BE49-F238E27FC236}">
                <a16:creationId xmlns:a16="http://schemas.microsoft.com/office/drawing/2014/main" id="{B4DBB25A-557A-4EAB-ABC4-0869828281C6}"/>
              </a:ext>
            </a:extLst>
          </p:cNvPr>
          <p:cNvSpPr txBox="1"/>
          <p:nvPr/>
        </p:nvSpPr>
        <p:spPr>
          <a:xfrm>
            <a:off x="3419872" y="1772816"/>
            <a:ext cx="5616624" cy="3077766"/>
          </a:xfrm>
          <a:prstGeom prst="rect">
            <a:avLst/>
          </a:prstGeom>
          <a:noFill/>
        </p:spPr>
        <p:txBody>
          <a:bodyPr wrap="square" rtlCol="0">
            <a:spAutoFit/>
          </a:bodyPr>
          <a:lstStyle/>
          <a:p>
            <a:pPr marL="0" lvl="1">
              <a:spcBef>
                <a:spcPts val="600"/>
              </a:spcBef>
            </a:pPr>
            <a:r>
              <a:rPr lang="fr-CA" sz="2400" dirty="0">
                <a:latin typeface="Century Gothic" panose="020B0502020202020204" pitchFamily="34" charset="0"/>
              </a:rPr>
              <a:t>La confiance se développe par :</a:t>
            </a:r>
          </a:p>
          <a:p>
            <a:pPr marL="342900" indent="-342900">
              <a:spcBef>
                <a:spcPts val="600"/>
              </a:spcBef>
              <a:buFont typeface="Symbol" panose="05050102010706020507" pitchFamily="18" charset="2"/>
              <a:buChar char="®"/>
            </a:pPr>
            <a:r>
              <a:rPr lang="fr-CA" dirty="0">
                <a:latin typeface="Century Gothic" panose="020B0502020202020204" pitchFamily="34" charset="0"/>
              </a:rPr>
              <a:t>L’</a:t>
            </a:r>
            <a:r>
              <a:rPr lang="fr-CA" b="1" dirty="0">
                <a:solidFill>
                  <a:schemeClr val="accent6">
                    <a:lumMod val="75000"/>
                  </a:schemeClr>
                </a:solidFill>
                <a:latin typeface="Century Gothic" panose="020B0502020202020204" pitchFamily="34" charset="0"/>
              </a:rPr>
              <a:t>expérience</a:t>
            </a:r>
            <a:r>
              <a:rPr lang="fr-CA" dirty="0">
                <a:latin typeface="Century Gothic" panose="020B0502020202020204" pitchFamily="34" charset="0"/>
              </a:rPr>
              <a:t> humaine</a:t>
            </a:r>
          </a:p>
          <a:p>
            <a:pPr marL="342900" indent="-342900">
              <a:spcBef>
                <a:spcPts val="600"/>
              </a:spcBef>
              <a:buFont typeface="Symbol" panose="05050102010706020507" pitchFamily="18" charset="2"/>
              <a:buChar char="®"/>
            </a:pPr>
            <a:r>
              <a:rPr lang="fr-CA" dirty="0">
                <a:latin typeface="Century Gothic" panose="020B0502020202020204" pitchFamily="34" charset="0"/>
              </a:rPr>
              <a:t>L’</a:t>
            </a:r>
            <a:r>
              <a:rPr lang="fr-CA" b="1" dirty="0">
                <a:solidFill>
                  <a:schemeClr val="accent6">
                    <a:lumMod val="75000"/>
                  </a:schemeClr>
                </a:solidFill>
                <a:latin typeface="Century Gothic" panose="020B0502020202020204" pitchFamily="34" charset="0"/>
              </a:rPr>
              <a:t>authenticité</a:t>
            </a:r>
            <a:r>
              <a:rPr lang="fr-CA" dirty="0">
                <a:latin typeface="Century Gothic" panose="020B0502020202020204" pitchFamily="34" charset="0"/>
              </a:rPr>
              <a:t> et l’</a:t>
            </a:r>
            <a:r>
              <a:rPr lang="fr-CA" b="1" dirty="0">
                <a:solidFill>
                  <a:schemeClr val="accent6">
                    <a:lumMod val="75000"/>
                  </a:schemeClr>
                </a:solidFill>
                <a:latin typeface="Century Gothic" panose="020B0502020202020204" pitchFamily="34" charset="0"/>
              </a:rPr>
              <a:t>humilité</a:t>
            </a:r>
          </a:p>
          <a:p>
            <a:pPr marL="342900" indent="-342900">
              <a:spcBef>
                <a:spcPts val="600"/>
              </a:spcBef>
              <a:buFont typeface="Symbol" panose="05050102010706020507" pitchFamily="18" charset="2"/>
              <a:buChar char="®"/>
            </a:pPr>
            <a:r>
              <a:rPr lang="fr-CA" dirty="0">
                <a:latin typeface="Century Gothic" panose="020B0502020202020204" pitchFamily="34" charset="0"/>
              </a:rPr>
              <a:t>La </a:t>
            </a:r>
            <a:r>
              <a:rPr lang="fr-CA" b="1" dirty="0">
                <a:solidFill>
                  <a:schemeClr val="accent6">
                    <a:lumMod val="75000"/>
                  </a:schemeClr>
                </a:solidFill>
                <a:latin typeface="Century Gothic" panose="020B0502020202020204" pitchFamily="34" charset="0"/>
              </a:rPr>
              <a:t>flexibilité</a:t>
            </a:r>
            <a:r>
              <a:rPr lang="fr-CA" dirty="0">
                <a:latin typeface="Century Gothic" panose="020B0502020202020204" pitchFamily="34" charset="0"/>
              </a:rPr>
              <a:t> dans ses relations et interventions</a:t>
            </a:r>
          </a:p>
          <a:p>
            <a:pPr marL="342900" indent="-342900">
              <a:spcBef>
                <a:spcPts val="600"/>
              </a:spcBef>
              <a:buFont typeface="Symbol" panose="05050102010706020507" pitchFamily="18" charset="2"/>
              <a:buChar char="®"/>
            </a:pPr>
            <a:r>
              <a:rPr lang="fr-CA" dirty="0">
                <a:latin typeface="Century Gothic" panose="020B0502020202020204" pitchFamily="34" charset="0"/>
              </a:rPr>
              <a:t>L’</a:t>
            </a:r>
            <a:r>
              <a:rPr lang="fr-CA" b="1" dirty="0">
                <a:solidFill>
                  <a:schemeClr val="accent6">
                    <a:lumMod val="75000"/>
                  </a:schemeClr>
                </a:solidFill>
                <a:latin typeface="Century Gothic" panose="020B0502020202020204" pitchFamily="34" charset="0"/>
              </a:rPr>
              <a:t>ouverture</a:t>
            </a:r>
            <a:r>
              <a:rPr lang="fr-CA" dirty="0">
                <a:latin typeface="Century Gothic" panose="020B0502020202020204" pitchFamily="34" charset="0"/>
              </a:rPr>
              <a:t> de se laisser influencer</a:t>
            </a:r>
          </a:p>
          <a:p>
            <a:pPr marL="342900" indent="-342900">
              <a:spcBef>
                <a:spcPts val="600"/>
              </a:spcBef>
              <a:buFont typeface="Symbol" panose="05050102010706020507" pitchFamily="18" charset="2"/>
              <a:buChar char="®"/>
            </a:pPr>
            <a:r>
              <a:rPr lang="fr-CA" dirty="0">
                <a:latin typeface="Century Gothic" panose="020B0502020202020204" pitchFamily="34" charset="0"/>
              </a:rPr>
              <a:t>Le développement de son </a:t>
            </a:r>
            <a:r>
              <a:rPr lang="fr-CA" b="1" dirty="0">
                <a:solidFill>
                  <a:schemeClr val="accent6">
                    <a:lumMod val="75000"/>
                  </a:schemeClr>
                </a:solidFill>
                <a:latin typeface="Century Gothic" panose="020B0502020202020204" pitchFamily="34" charset="0"/>
              </a:rPr>
              <a:t>identité professionnelle</a:t>
            </a:r>
          </a:p>
          <a:p>
            <a:pPr marL="800100" lvl="1" indent="-342900">
              <a:spcBef>
                <a:spcPts val="600"/>
              </a:spcBef>
              <a:buFont typeface="Arial" panose="020B0604020202020204" pitchFamily="34" charset="0"/>
              <a:buChar char="•"/>
            </a:pPr>
            <a:r>
              <a:rPr lang="fr-CA" sz="1600" dirty="0">
                <a:latin typeface="Century Gothic" panose="020B0502020202020204" pitchFamily="34" charset="0"/>
              </a:rPr>
              <a:t>Capacité à prendre sa place… et à comprendre celle de l’autre!</a:t>
            </a:r>
          </a:p>
        </p:txBody>
      </p:sp>
    </p:spTree>
    <p:extLst>
      <p:ext uri="{BB962C8B-B14F-4D97-AF65-F5344CB8AC3E}">
        <p14:creationId xmlns:p14="http://schemas.microsoft.com/office/powerpoint/2010/main" val="3712458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F25CDA3-DBC1-4584-936C-4D276137C759}"/>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0" y="332656"/>
            <a:ext cx="9144000" cy="5616624"/>
          </a:xfrm>
          <a:prstGeom prst="rect">
            <a:avLst/>
          </a:prstGeom>
        </p:spPr>
      </p:pic>
      <p:graphicFrame>
        <p:nvGraphicFramePr>
          <p:cNvPr id="6" name="Diagramme 5">
            <a:extLst>
              <a:ext uri="{FF2B5EF4-FFF2-40B4-BE49-F238E27FC236}">
                <a16:creationId xmlns:a16="http://schemas.microsoft.com/office/drawing/2014/main" id="{EC03D73F-ED69-4348-B387-48B2B32ED642}"/>
              </a:ext>
            </a:extLst>
          </p:cNvPr>
          <p:cNvGraphicFramePr/>
          <p:nvPr>
            <p:extLst>
              <p:ext uri="{D42A27DB-BD31-4B8C-83A1-F6EECF244321}">
                <p14:modId xmlns:p14="http://schemas.microsoft.com/office/powerpoint/2010/main" val="3394157681"/>
              </p:ext>
            </p:extLst>
          </p:nvPr>
        </p:nvGraphicFramePr>
        <p:xfrm>
          <a:off x="503548" y="404664"/>
          <a:ext cx="8136904" cy="547260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664830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A4E4C44B-A075-4E5B-ACEF-455A84455571}"/>
              </a:ext>
            </a:extLst>
          </p:cNvPr>
          <p:cNvSpPr/>
          <p:nvPr/>
        </p:nvSpPr>
        <p:spPr>
          <a:xfrm>
            <a:off x="1475656" y="2636912"/>
            <a:ext cx="6264696" cy="2376264"/>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0" name="ZoneTexte 9">
            <a:extLst>
              <a:ext uri="{FF2B5EF4-FFF2-40B4-BE49-F238E27FC236}">
                <a16:creationId xmlns:a16="http://schemas.microsoft.com/office/drawing/2014/main" id="{61F28804-7B73-4228-943D-95C1FA57AB62}"/>
              </a:ext>
            </a:extLst>
          </p:cNvPr>
          <p:cNvSpPr txBox="1"/>
          <p:nvPr/>
        </p:nvSpPr>
        <p:spPr>
          <a:xfrm>
            <a:off x="1979712" y="3040214"/>
            <a:ext cx="5256584" cy="1569660"/>
          </a:xfrm>
          <a:prstGeom prst="rect">
            <a:avLst/>
          </a:prstGeom>
          <a:noFill/>
        </p:spPr>
        <p:txBody>
          <a:bodyPr wrap="square" rtlCol="0">
            <a:spAutoFit/>
          </a:bodyPr>
          <a:lstStyle/>
          <a:p>
            <a:pPr algn="ctr"/>
            <a:r>
              <a:rPr lang="fr-CA" sz="3200" dirty="0">
                <a:latin typeface="Arial Rounded MT Bold" panose="020F0704030504030204" pitchFamily="34" charset="0"/>
              </a:rPr>
              <a:t>Démarche proposée pour renforcer la CIP au sein de l’équipe</a:t>
            </a:r>
          </a:p>
        </p:txBody>
      </p:sp>
    </p:spTree>
    <p:extLst>
      <p:ext uri="{BB962C8B-B14F-4D97-AF65-F5344CB8AC3E}">
        <p14:creationId xmlns:p14="http://schemas.microsoft.com/office/powerpoint/2010/main" val="2821452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C3B14BC7-E4A5-42FE-8ED7-CC39F93D66A1}"/>
              </a:ext>
            </a:extLst>
          </p:cNvPr>
          <p:cNvPicPr>
            <a:picLocks noChangeAspect="1"/>
          </p:cNvPicPr>
          <p:nvPr/>
        </p:nvPicPr>
        <p:blipFill>
          <a:blip r:embed="rId3"/>
          <a:stretch>
            <a:fillRect/>
          </a:stretch>
        </p:blipFill>
        <p:spPr>
          <a:xfrm rot="21084572">
            <a:off x="5055514" y="2091074"/>
            <a:ext cx="4048392" cy="1957310"/>
          </a:xfrm>
          <a:prstGeom prst="rect">
            <a:avLst/>
          </a:prstGeom>
        </p:spPr>
      </p:pic>
      <p:pic>
        <p:nvPicPr>
          <p:cNvPr id="5" name="Image 4">
            <a:extLst>
              <a:ext uri="{FF2B5EF4-FFF2-40B4-BE49-F238E27FC236}">
                <a16:creationId xmlns:a16="http://schemas.microsoft.com/office/drawing/2014/main" id="{BE6BFC91-98D6-4A90-800A-39C972E2C8BB}"/>
              </a:ext>
            </a:extLst>
          </p:cNvPr>
          <p:cNvPicPr>
            <a:picLocks noChangeAspect="1"/>
          </p:cNvPicPr>
          <p:nvPr/>
        </p:nvPicPr>
        <p:blipFill>
          <a:blip r:embed="rId4"/>
          <a:stretch>
            <a:fillRect/>
          </a:stretch>
        </p:blipFill>
        <p:spPr>
          <a:xfrm>
            <a:off x="0" y="5980184"/>
            <a:ext cx="9144000" cy="882481"/>
          </a:xfrm>
          <a:prstGeom prst="rect">
            <a:avLst/>
          </a:prstGeom>
        </p:spPr>
      </p:pic>
      <p:sp>
        <p:nvSpPr>
          <p:cNvPr id="4" name="Rectangle 3">
            <a:extLst>
              <a:ext uri="{FF2B5EF4-FFF2-40B4-BE49-F238E27FC236}">
                <a16:creationId xmlns:a16="http://schemas.microsoft.com/office/drawing/2014/main" id="{0650FBD7-37C2-419F-8E5E-0303CF8017C8}"/>
              </a:ext>
            </a:extLst>
          </p:cNvPr>
          <p:cNvSpPr/>
          <p:nvPr/>
        </p:nvSpPr>
        <p:spPr>
          <a:xfrm>
            <a:off x="0" y="5733256"/>
            <a:ext cx="9144000" cy="1124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pic>
        <p:nvPicPr>
          <p:cNvPr id="6" name="Image 5">
            <a:extLst>
              <a:ext uri="{FF2B5EF4-FFF2-40B4-BE49-F238E27FC236}">
                <a16:creationId xmlns:a16="http://schemas.microsoft.com/office/drawing/2014/main" id="{51EB69BC-B8AD-441E-9D4B-2A36A91D14C3}"/>
              </a:ext>
            </a:extLst>
          </p:cNvPr>
          <p:cNvPicPr>
            <a:picLocks noChangeAspect="1"/>
          </p:cNvPicPr>
          <p:nvPr/>
        </p:nvPicPr>
        <p:blipFill>
          <a:blip r:embed="rId5"/>
          <a:stretch>
            <a:fillRect/>
          </a:stretch>
        </p:blipFill>
        <p:spPr>
          <a:xfrm>
            <a:off x="0" y="1154"/>
            <a:ext cx="5231568" cy="6858000"/>
          </a:xfrm>
          <a:prstGeom prst="rect">
            <a:avLst/>
          </a:prstGeom>
        </p:spPr>
      </p:pic>
    </p:spTree>
    <p:extLst>
      <p:ext uri="{BB962C8B-B14F-4D97-AF65-F5344CB8AC3E}">
        <p14:creationId xmlns:p14="http://schemas.microsoft.com/office/powerpoint/2010/main" val="3736240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A4E4C44B-A075-4E5B-ACEF-455A84455571}"/>
              </a:ext>
            </a:extLst>
          </p:cNvPr>
          <p:cNvSpPr/>
          <p:nvPr/>
        </p:nvSpPr>
        <p:spPr>
          <a:xfrm>
            <a:off x="1475656" y="2636912"/>
            <a:ext cx="6264696" cy="2376264"/>
          </a:xfrm>
          <a:prstGeom prst="round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dirty="0"/>
          </a:p>
        </p:txBody>
      </p:sp>
      <p:sp>
        <p:nvSpPr>
          <p:cNvPr id="10" name="ZoneTexte 9">
            <a:extLst>
              <a:ext uri="{FF2B5EF4-FFF2-40B4-BE49-F238E27FC236}">
                <a16:creationId xmlns:a16="http://schemas.microsoft.com/office/drawing/2014/main" id="{61F28804-7B73-4228-943D-95C1FA57AB62}"/>
              </a:ext>
            </a:extLst>
          </p:cNvPr>
          <p:cNvSpPr txBox="1"/>
          <p:nvPr/>
        </p:nvSpPr>
        <p:spPr>
          <a:xfrm>
            <a:off x="1979712" y="3532656"/>
            <a:ext cx="5256584" cy="584775"/>
          </a:xfrm>
          <a:prstGeom prst="rect">
            <a:avLst/>
          </a:prstGeom>
          <a:noFill/>
        </p:spPr>
        <p:txBody>
          <a:bodyPr wrap="square" rtlCol="0">
            <a:spAutoFit/>
          </a:bodyPr>
          <a:lstStyle/>
          <a:p>
            <a:pPr algn="ctr"/>
            <a:r>
              <a:rPr lang="fr-CA" sz="3200" dirty="0">
                <a:latin typeface="Arial Rounded MT Bold" panose="020F0704030504030204" pitchFamily="34" charset="0"/>
              </a:rPr>
              <a:t>Prochaine rencontre</a:t>
            </a:r>
          </a:p>
        </p:txBody>
      </p:sp>
    </p:spTree>
    <p:extLst>
      <p:ext uri="{BB962C8B-B14F-4D97-AF65-F5344CB8AC3E}">
        <p14:creationId xmlns:p14="http://schemas.microsoft.com/office/powerpoint/2010/main" val="3645851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EF669F2-464F-47C8-BB2A-D79C0D0EF480}"/>
              </a:ext>
            </a:extLst>
          </p:cNvPr>
          <p:cNvSpPr txBox="1"/>
          <p:nvPr/>
        </p:nvSpPr>
        <p:spPr>
          <a:xfrm>
            <a:off x="611560" y="1643529"/>
            <a:ext cx="8208912" cy="3000821"/>
          </a:xfrm>
          <a:prstGeom prst="rect">
            <a:avLst/>
          </a:prstGeom>
          <a:noFill/>
        </p:spPr>
        <p:txBody>
          <a:bodyPr wrap="square" rtlCol="0">
            <a:spAutoFit/>
          </a:bodyPr>
          <a:lstStyle/>
          <a:p>
            <a:pPr marL="0" lvl="1">
              <a:spcBef>
                <a:spcPts val="600"/>
              </a:spcBef>
            </a:pPr>
            <a:r>
              <a:rPr lang="fr-CA" sz="2000" u="sng" dirty="0">
                <a:latin typeface="Century Gothic" panose="020B0502020202020204" pitchFamily="34" charset="0"/>
              </a:rPr>
              <a:t>S’assurer d’avoir complété :</a:t>
            </a:r>
          </a:p>
          <a:p>
            <a:pPr marL="342900" indent="-342900">
              <a:spcBef>
                <a:spcPts val="600"/>
              </a:spcBef>
              <a:buFont typeface="Symbol" panose="05050102010706020507" pitchFamily="18" charset="2"/>
              <a:buChar char="®"/>
            </a:pPr>
            <a:r>
              <a:rPr lang="fr-CA" dirty="0">
                <a:latin typeface="Century Gothic" panose="020B0502020202020204" pitchFamily="34" charset="0"/>
              </a:rPr>
              <a:t>La capsule de formation </a:t>
            </a:r>
            <a:r>
              <a:rPr lang="fr-CA" b="1" i="1" dirty="0">
                <a:solidFill>
                  <a:schemeClr val="accent6">
                    <a:lumMod val="75000"/>
                  </a:schemeClr>
                </a:solidFill>
                <a:latin typeface="Century Gothic" panose="020B0502020202020204" pitchFamily="34" charset="0"/>
              </a:rPr>
              <a:t>La collaboration interprofessionnelle en santé et services sociaux – Collaborer pour mieux travailler ensemble</a:t>
            </a:r>
            <a:r>
              <a:rPr lang="fr-CA" dirty="0">
                <a:solidFill>
                  <a:schemeClr val="accent6">
                    <a:lumMod val="75000"/>
                  </a:schemeClr>
                </a:solidFill>
                <a:latin typeface="Century Gothic" panose="020B0502020202020204" pitchFamily="34" charset="0"/>
              </a:rPr>
              <a:t>  </a:t>
            </a:r>
            <a:r>
              <a:rPr lang="fr-CA" dirty="0">
                <a:solidFill>
                  <a:srgbClr val="072436"/>
                </a:solidFill>
                <a:latin typeface="Century Gothic" panose="020B0502020202020204" pitchFamily="34" charset="0"/>
              </a:rPr>
              <a:t>(ENA #16034)</a:t>
            </a:r>
            <a:endParaRPr lang="fr-CA" i="1" dirty="0">
              <a:solidFill>
                <a:srgbClr val="072436"/>
              </a:solidFill>
              <a:latin typeface="Century Gothic" panose="020B0502020202020204" pitchFamily="34" charset="0"/>
            </a:endParaRPr>
          </a:p>
          <a:p>
            <a:pPr marL="342900" indent="-342900">
              <a:spcBef>
                <a:spcPts val="600"/>
              </a:spcBef>
              <a:buFont typeface="Symbol" panose="05050102010706020507" pitchFamily="18" charset="2"/>
              <a:buChar char="®"/>
            </a:pPr>
            <a:r>
              <a:rPr lang="fr-CA" dirty="0">
                <a:latin typeface="Century Gothic" panose="020B0502020202020204" pitchFamily="34" charset="0"/>
              </a:rPr>
              <a:t>Votre analyse réflexive sur votre pratique de collaboration :</a:t>
            </a:r>
          </a:p>
          <a:p>
            <a:pPr marL="800100" lvl="1" indent="-342900">
              <a:spcBef>
                <a:spcPts val="600"/>
              </a:spcBef>
              <a:buFont typeface="Arial" panose="020B0604020202020204" pitchFamily="34" charset="0"/>
              <a:buChar char="•"/>
            </a:pPr>
            <a:r>
              <a:rPr lang="fr-CA" dirty="0">
                <a:solidFill>
                  <a:schemeClr val="accent6">
                    <a:lumMod val="75000"/>
                  </a:schemeClr>
                </a:solidFill>
                <a:latin typeface="Century Gothic" panose="020B0502020202020204" pitchFamily="34" charset="0"/>
              </a:rPr>
              <a:t>Grille d’autoévaluation des compétences en CIP</a:t>
            </a:r>
          </a:p>
          <a:p>
            <a:pPr marL="800100" lvl="1" indent="-342900">
              <a:spcBef>
                <a:spcPts val="600"/>
              </a:spcBef>
              <a:buFont typeface="Arial" panose="020B0604020202020204" pitchFamily="34" charset="0"/>
              <a:buChar char="•"/>
            </a:pPr>
            <a:r>
              <a:rPr lang="fr-CA" dirty="0">
                <a:solidFill>
                  <a:schemeClr val="accent6">
                    <a:lumMod val="75000"/>
                  </a:schemeClr>
                </a:solidFill>
                <a:latin typeface="Century Gothic" panose="020B0502020202020204" pitchFamily="34" charset="0"/>
              </a:rPr>
              <a:t>Grille d’appréciation de la collaboration au sein de l’équipe</a:t>
            </a:r>
            <a:endParaRPr lang="fr-CA" dirty="0">
              <a:solidFill>
                <a:srgbClr val="072436"/>
              </a:solidFill>
              <a:latin typeface="Century Gothic" panose="020B0502020202020204" pitchFamily="34" charset="0"/>
            </a:endParaRPr>
          </a:p>
          <a:p>
            <a:pPr marL="342900" indent="-342900">
              <a:spcBef>
                <a:spcPts val="600"/>
              </a:spcBef>
              <a:buFont typeface="Symbol" panose="05050102010706020507" pitchFamily="18" charset="2"/>
              <a:buChar char="®"/>
            </a:pPr>
            <a:r>
              <a:rPr lang="fr-CA" dirty="0">
                <a:latin typeface="Century Gothic" panose="020B0502020202020204" pitchFamily="34" charset="0"/>
              </a:rPr>
              <a:t>Vos objectifs de développement personnel et l’identification de quelques défis de collaboration au sein de votre équipe</a:t>
            </a:r>
          </a:p>
        </p:txBody>
      </p:sp>
      <p:pic>
        <p:nvPicPr>
          <p:cNvPr id="6" name="Image 5">
            <a:extLst>
              <a:ext uri="{FF2B5EF4-FFF2-40B4-BE49-F238E27FC236}">
                <a16:creationId xmlns:a16="http://schemas.microsoft.com/office/drawing/2014/main" id="{67C1418A-B62F-476B-9535-967B51C02566}"/>
              </a:ext>
            </a:extLst>
          </p:cNvPr>
          <p:cNvPicPr>
            <a:picLocks noChangeAspect="1"/>
          </p:cNvPicPr>
          <p:nvPr/>
        </p:nvPicPr>
        <p:blipFill>
          <a:blip r:embed="rId3"/>
          <a:stretch>
            <a:fillRect/>
          </a:stretch>
        </p:blipFill>
        <p:spPr>
          <a:xfrm>
            <a:off x="-1" y="5154324"/>
            <a:ext cx="3141153" cy="1703676"/>
          </a:xfrm>
          <a:prstGeom prst="rect">
            <a:avLst/>
          </a:prstGeom>
        </p:spPr>
      </p:pic>
      <p:pic>
        <p:nvPicPr>
          <p:cNvPr id="7" name="Image 6">
            <a:extLst>
              <a:ext uri="{FF2B5EF4-FFF2-40B4-BE49-F238E27FC236}">
                <a16:creationId xmlns:a16="http://schemas.microsoft.com/office/drawing/2014/main" id="{85410B55-3350-4F8A-AF79-664B3FB2871F}"/>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788058">
            <a:off x="1923636" y="4767649"/>
            <a:ext cx="5812847" cy="2076994"/>
          </a:xfrm>
          <a:prstGeom prst="rect">
            <a:avLst/>
          </a:prstGeom>
        </p:spPr>
      </p:pic>
      <p:sp>
        <p:nvSpPr>
          <p:cNvPr id="8" name="ZoneTexte 7">
            <a:extLst>
              <a:ext uri="{FF2B5EF4-FFF2-40B4-BE49-F238E27FC236}">
                <a16:creationId xmlns:a16="http://schemas.microsoft.com/office/drawing/2014/main" id="{EDBA393E-C4CF-4148-98DB-81283AAC22D9}"/>
              </a:ext>
            </a:extLst>
          </p:cNvPr>
          <p:cNvSpPr txBox="1"/>
          <p:nvPr/>
        </p:nvSpPr>
        <p:spPr>
          <a:xfrm rot="711984">
            <a:off x="2679509" y="5138330"/>
            <a:ext cx="4301099" cy="784830"/>
          </a:xfrm>
          <a:prstGeom prst="rect">
            <a:avLst/>
          </a:prstGeom>
          <a:noFill/>
        </p:spPr>
        <p:txBody>
          <a:bodyPr wrap="square" rtlCol="0">
            <a:spAutoFit/>
          </a:bodyPr>
          <a:lstStyle/>
          <a:p>
            <a:pPr algn="ctr"/>
            <a:r>
              <a:rPr lang="fr-CA" sz="1500" b="1" dirty="0">
                <a:latin typeface="Ink Free" panose="03080402000500000000" pitchFamily="66" charset="0"/>
              </a:rPr>
              <a:t>Prenez le temps d’observer vos </a:t>
            </a:r>
            <a:r>
              <a:rPr lang="fr-CA" sz="1500" b="1" dirty="0">
                <a:solidFill>
                  <a:schemeClr val="accent6">
                    <a:lumMod val="75000"/>
                  </a:schemeClr>
                </a:solidFill>
                <a:latin typeface="Ink Free" panose="03080402000500000000" pitchFamily="66" charset="0"/>
              </a:rPr>
              <a:t>attitudes</a:t>
            </a:r>
            <a:r>
              <a:rPr lang="fr-CA" sz="1500" b="1" dirty="0">
                <a:latin typeface="Ink Free" panose="03080402000500000000" pitchFamily="66" charset="0"/>
              </a:rPr>
              <a:t> et de porter attention aux </a:t>
            </a:r>
            <a:r>
              <a:rPr lang="fr-CA" sz="1500" b="1" dirty="0">
                <a:solidFill>
                  <a:schemeClr val="accent6">
                    <a:lumMod val="75000"/>
                  </a:schemeClr>
                </a:solidFill>
                <a:latin typeface="Ink Free" panose="03080402000500000000" pitchFamily="66" charset="0"/>
              </a:rPr>
              <a:t>situations de CIP </a:t>
            </a:r>
            <a:r>
              <a:rPr lang="fr-CA" sz="1500" b="1" dirty="0">
                <a:latin typeface="Ink Free" panose="03080402000500000000" pitchFamily="66" charset="0"/>
              </a:rPr>
              <a:t>qui se présentent à vous d’ici la prochaine rencontre!!</a:t>
            </a:r>
          </a:p>
        </p:txBody>
      </p:sp>
    </p:spTree>
    <p:extLst>
      <p:ext uri="{BB962C8B-B14F-4D97-AF65-F5344CB8AC3E}">
        <p14:creationId xmlns:p14="http://schemas.microsoft.com/office/powerpoint/2010/main" val="760736474"/>
      </p:ext>
    </p:extLst>
  </p:cSld>
  <p:clrMapOvr>
    <a:masterClrMapping/>
  </p:clrMapOvr>
</p:sld>
</file>

<file path=ppt/theme/theme1.xml><?xml version="1.0" encoding="utf-8"?>
<a:theme xmlns:a="http://schemas.openxmlformats.org/drawingml/2006/main" name=" Page tit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able des matières-2 sujet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ble des matières-3 sujet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3804</TotalTime>
  <Words>3829</Words>
  <Application>Microsoft Office PowerPoint</Application>
  <PresentationFormat>Affichage à l'écran (4:3)</PresentationFormat>
  <Paragraphs>425</Paragraphs>
  <Slides>14</Slides>
  <Notes>14</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14</vt:i4>
      </vt:variant>
    </vt:vector>
  </HeadingPairs>
  <TitlesOfParts>
    <vt:vector size="26" baseType="lpstr">
      <vt:lpstr>Arial</vt:lpstr>
      <vt:lpstr>Arial Narrow</vt:lpstr>
      <vt:lpstr>Arial Rounded MT Bold</vt:lpstr>
      <vt:lpstr>Bahnschrift SemiBold SemiConden</vt:lpstr>
      <vt:lpstr>Calibri</vt:lpstr>
      <vt:lpstr>Calibri Light</vt:lpstr>
      <vt:lpstr>Century Gothic</vt:lpstr>
      <vt:lpstr>Ink Free</vt:lpstr>
      <vt:lpstr>Symbol</vt:lpstr>
      <vt:lpstr> Page titre</vt:lpstr>
      <vt:lpstr>Table des matières-2 sujets</vt:lpstr>
      <vt:lpstr>Table des matières-3 sujets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CISSS Chaudière-Appalaches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TITRE, ARIAL NARROW OU CHALOULT CONDENSÉ, GRAS, 28 POINTS ET MAJUSCULES</dc:title>
  <dc:creator>Marie-Eve Moisan</dc:creator>
  <cp:lastModifiedBy>Marilou Dubé-Girard (CISSSCA DREISSaM)</cp:lastModifiedBy>
  <cp:revision>99</cp:revision>
  <dcterms:created xsi:type="dcterms:W3CDTF">2017-05-01T13:41:13Z</dcterms:created>
  <dcterms:modified xsi:type="dcterms:W3CDTF">2026-05-11T15:46:32Z</dcterms:modified>
</cp:coreProperties>
</file>