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9" r:id="rId2"/>
    <p:sldMasterId id="2147483671" r:id="rId3"/>
  </p:sldMasterIdLst>
  <p:notesMasterIdLst>
    <p:notesMasterId r:id="rId15"/>
  </p:notesMasterIdLst>
  <p:sldIdLst>
    <p:sldId id="259" r:id="rId4"/>
    <p:sldId id="257" r:id="rId5"/>
    <p:sldId id="260" r:id="rId6"/>
    <p:sldId id="264" r:id="rId7"/>
    <p:sldId id="261" r:id="rId8"/>
    <p:sldId id="263" r:id="rId9"/>
    <p:sldId id="262" r:id="rId10"/>
    <p:sldId id="268" r:id="rId11"/>
    <p:sldId id="267" r:id="rId12"/>
    <p:sldId id="265" r:id="rId13"/>
    <p:sldId id="266"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79">
          <p15:clr>
            <a:srgbClr val="A4A3A4"/>
          </p15:clr>
        </p15:guide>
        <p15:guide id="2" pos="52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5369E"/>
    <a:srgbClr val="E55B12"/>
    <a:srgbClr val="94BC10"/>
    <a:srgbClr val="453B8B"/>
    <a:srgbClr val="004796"/>
    <a:srgbClr val="005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5" d="100"/>
          <a:sy n="105" d="100"/>
        </p:scale>
        <p:origin x="1716" y="114"/>
      </p:cViewPr>
      <p:guideLst>
        <p:guide orient="horz" pos="1979"/>
        <p:guide pos="52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D8D0EC-EAC9-492C-B6C9-EB2988CCA47C}" type="datetimeFigureOut">
              <a:rPr lang="fr-CA" smtClean="0"/>
              <a:t>2023-11-02</a:t>
            </a:fld>
            <a:endParaRPr lang="fr-CA"/>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78F042-5AC1-4F0B-88C6-C0E41F4134D8}" type="slidenum">
              <a:rPr lang="fr-CA" smtClean="0"/>
              <a:t>‹N°›</a:t>
            </a:fld>
            <a:endParaRPr lang="fr-CA"/>
          </a:p>
        </p:txBody>
      </p:sp>
    </p:spTree>
    <p:extLst>
      <p:ext uri="{BB962C8B-B14F-4D97-AF65-F5344CB8AC3E}">
        <p14:creationId xmlns:p14="http://schemas.microsoft.com/office/powerpoint/2010/main" val="1239207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smtClean="0"/>
              <a:t>Vous pouvez constater</a:t>
            </a:r>
            <a:r>
              <a:rPr lang="fr-CA" baseline="0" dirty="0" smtClean="0"/>
              <a:t> que dans le niveau d’alerte 2, tous sont responsable de ….</a:t>
            </a:r>
          </a:p>
          <a:p>
            <a:r>
              <a:rPr lang="fr-CA" baseline="0" dirty="0" smtClean="0"/>
              <a:t>Mais les adjoints DRLS sont responsable d’applique le plan de surcapacité. Évidemment c’est un travail de collaboration, mais il ne faudrait pas ce surprendre que ce dernier vous interpelle à cet effet. D’ailleurs la surcapacité est définit au </a:t>
            </a:r>
            <a:r>
              <a:rPr lang="fr-CA" baseline="0" smtClean="0"/>
              <a:t>niveau provincial.  </a:t>
            </a:r>
            <a:endParaRPr lang="fr-CA" dirty="0"/>
          </a:p>
        </p:txBody>
      </p:sp>
      <p:sp>
        <p:nvSpPr>
          <p:cNvPr id="4" name="Espace réservé du numéro de diapositive 3"/>
          <p:cNvSpPr>
            <a:spLocks noGrp="1"/>
          </p:cNvSpPr>
          <p:nvPr>
            <p:ph type="sldNum" sz="quarter" idx="10"/>
          </p:nvPr>
        </p:nvSpPr>
        <p:spPr/>
        <p:txBody>
          <a:bodyPr/>
          <a:lstStyle/>
          <a:p>
            <a:fld id="{1278F042-5AC1-4F0B-88C6-C0E41F4134D8}" type="slidenum">
              <a:rPr lang="fr-CA" smtClean="0"/>
              <a:t>8</a:t>
            </a:fld>
            <a:endParaRPr lang="fr-CA"/>
          </a:p>
        </p:txBody>
      </p:sp>
    </p:spTree>
    <p:extLst>
      <p:ext uri="{BB962C8B-B14F-4D97-AF65-F5344CB8AC3E}">
        <p14:creationId xmlns:p14="http://schemas.microsoft.com/office/powerpoint/2010/main" val="1427651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Ref idx="1001">
        <a:schemeClr val="bg1"/>
      </p:bgRef>
    </p:bg>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572000" y="3573016"/>
            <a:ext cx="4320480" cy="2376264"/>
          </a:xfrm>
          <a:prstGeom prst="rect">
            <a:avLst/>
          </a:prstGeom>
        </p:spPr>
        <p:txBody>
          <a:bodyPr lIns="0" tIns="0" rIns="0" bIns="0"/>
          <a:lstStyle>
            <a:lvl1pPr marL="0" indent="0" algn="l">
              <a:buNone/>
              <a:defRPr sz="2400">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A" dirty="0"/>
          </a:p>
        </p:txBody>
      </p:sp>
      <p:sp>
        <p:nvSpPr>
          <p:cNvPr id="7" name="Titre 6"/>
          <p:cNvSpPr>
            <a:spLocks noGrp="1"/>
          </p:cNvSpPr>
          <p:nvPr>
            <p:ph type="title"/>
          </p:nvPr>
        </p:nvSpPr>
        <p:spPr>
          <a:xfrm>
            <a:off x="4572000" y="404663"/>
            <a:ext cx="4320480" cy="2736999"/>
          </a:xfrm>
          <a:prstGeom prst="rect">
            <a:avLst/>
          </a:prstGeom>
        </p:spPr>
        <p:txBody>
          <a:bodyPr lIns="0" tIns="0" rIns="0" bIns="0" anchor="ctr" anchorCtr="1"/>
          <a:lstStyle>
            <a:lvl1pPr algn="l">
              <a:defRPr sz="3000">
                <a:solidFill>
                  <a:schemeClr val="bg1"/>
                </a:solidFill>
                <a:latin typeface="Arial" panose="020B0604020202020204" pitchFamily="34" charset="0"/>
                <a:cs typeface="Arial" panose="020B0604020202020204" pitchFamily="34" charset="0"/>
              </a:defRPr>
            </a:lvl1pPr>
          </a:lstStyle>
          <a:p>
            <a:r>
              <a:rPr lang="fr-FR" smtClean="0"/>
              <a:t>Modifiez le style du titre</a:t>
            </a:r>
            <a:endParaRPr lang="fr-CA" dirty="0"/>
          </a:p>
        </p:txBody>
      </p:sp>
    </p:spTree>
    <p:extLst>
      <p:ext uri="{BB962C8B-B14F-4D97-AF65-F5344CB8AC3E}">
        <p14:creationId xmlns:p14="http://schemas.microsoft.com/office/powerpoint/2010/main" val="187940547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a:xfrm>
            <a:off x="457200" y="2852936"/>
            <a:ext cx="2133600" cy="365125"/>
          </a:xfrm>
          <a:prstGeom prst="rect">
            <a:avLst/>
          </a:prstGeom>
        </p:spPr>
        <p:txBody>
          <a:bodyPr/>
          <a:lstStyle/>
          <a:p>
            <a:fld id="{741BE60B-7D16-48DE-84CD-9591051C1279}" type="datetimeFigureOut">
              <a:rPr lang="fr-CA" smtClean="0"/>
              <a:t>2023-11-02</a:t>
            </a:fld>
            <a:endParaRPr lang="fr-CA"/>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CA"/>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35127FF1-316C-4CFF-828D-BCF8D9BECD4D}" type="slidenum">
              <a:rPr lang="fr-CA" smtClean="0"/>
              <a:t>‹N°›</a:t>
            </a:fld>
            <a:endParaRPr lang="fr-CA"/>
          </a:p>
        </p:txBody>
      </p:sp>
    </p:spTree>
    <p:extLst>
      <p:ext uri="{BB962C8B-B14F-4D97-AF65-F5344CB8AC3E}">
        <p14:creationId xmlns:p14="http://schemas.microsoft.com/office/powerpoint/2010/main" val="1566549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A"/>
          </a:p>
        </p:txBody>
      </p:sp>
      <p:sp>
        <p:nvSpPr>
          <p:cNvPr id="4" name="Espace réservé de la date 3"/>
          <p:cNvSpPr>
            <a:spLocks noGrp="1"/>
          </p:cNvSpPr>
          <p:nvPr>
            <p:ph type="dt" sz="half" idx="10"/>
          </p:nvPr>
        </p:nvSpPr>
        <p:spPr/>
        <p:txBody>
          <a:bodyPr/>
          <a:lstStyle/>
          <a:p>
            <a:fld id="{2BEB7F3D-0BB0-42D4-ABED-6BCFEFF2E5A7}" type="datetimeFigureOut">
              <a:rPr lang="fr-CA" smtClean="0"/>
              <a:t>2023-11-02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26EAB57E-16DB-4787-9D18-9D32C0BC9255}" type="slidenum">
              <a:rPr lang="fr-CA" smtClean="0"/>
              <a:t>‹N°›</a:t>
            </a:fld>
            <a:endParaRPr lang="fr-CA"/>
          </a:p>
        </p:txBody>
      </p:sp>
    </p:spTree>
    <p:extLst>
      <p:ext uri="{BB962C8B-B14F-4D97-AF65-F5344CB8AC3E}">
        <p14:creationId xmlns:p14="http://schemas.microsoft.com/office/powerpoint/2010/main" val="2665840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2BEB7F3D-0BB0-42D4-ABED-6BCFEFF2E5A7}" type="datetimeFigureOut">
              <a:rPr lang="fr-CA" smtClean="0"/>
              <a:t>2023-11-02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26EAB57E-16DB-4787-9D18-9D32C0BC9255}" type="slidenum">
              <a:rPr lang="fr-CA" smtClean="0"/>
              <a:t>‹N°›</a:t>
            </a:fld>
            <a:endParaRPr lang="fr-CA"/>
          </a:p>
        </p:txBody>
      </p:sp>
    </p:spTree>
    <p:extLst>
      <p:ext uri="{BB962C8B-B14F-4D97-AF65-F5344CB8AC3E}">
        <p14:creationId xmlns:p14="http://schemas.microsoft.com/office/powerpoint/2010/main" val="39436687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BEB7F3D-0BB0-42D4-ABED-6BCFEFF2E5A7}" type="datetimeFigureOut">
              <a:rPr lang="fr-CA" smtClean="0"/>
              <a:t>2023-11-02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26EAB57E-16DB-4787-9D18-9D32C0BC9255}" type="slidenum">
              <a:rPr lang="fr-CA" smtClean="0"/>
              <a:t>‹N°›</a:t>
            </a:fld>
            <a:endParaRPr lang="fr-CA"/>
          </a:p>
        </p:txBody>
      </p:sp>
    </p:spTree>
    <p:extLst>
      <p:ext uri="{BB962C8B-B14F-4D97-AF65-F5344CB8AC3E}">
        <p14:creationId xmlns:p14="http://schemas.microsoft.com/office/powerpoint/2010/main" val="16294690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p>
            <a:fld id="{2BEB7F3D-0BB0-42D4-ABED-6BCFEFF2E5A7}" type="datetimeFigureOut">
              <a:rPr lang="fr-CA" smtClean="0"/>
              <a:t>2023-11-02</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26EAB57E-16DB-4787-9D18-9D32C0BC9255}" type="slidenum">
              <a:rPr lang="fr-CA" smtClean="0"/>
              <a:t>‹N°›</a:t>
            </a:fld>
            <a:endParaRPr lang="fr-CA"/>
          </a:p>
        </p:txBody>
      </p:sp>
    </p:spTree>
    <p:extLst>
      <p:ext uri="{BB962C8B-B14F-4D97-AF65-F5344CB8AC3E}">
        <p14:creationId xmlns:p14="http://schemas.microsoft.com/office/powerpoint/2010/main" val="19970704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p>
            <a:fld id="{2BEB7F3D-0BB0-42D4-ABED-6BCFEFF2E5A7}" type="datetimeFigureOut">
              <a:rPr lang="fr-CA" smtClean="0"/>
              <a:t>2023-11-02</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26EAB57E-16DB-4787-9D18-9D32C0BC9255}" type="slidenum">
              <a:rPr lang="fr-CA" smtClean="0"/>
              <a:t>‹N°›</a:t>
            </a:fld>
            <a:endParaRPr lang="fr-CA"/>
          </a:p>
        </p:txBody>
      </p:sp>
    </p:spTree>
    <p:extLst>
      <p:ext uri="{BB962C8B-B14F-4D97-AF65-F5344CB8AC3E}">
        <p14:creationId xmlns:p14="http://schemas.microsoft.com/office/powerpoint/2010/main" val="16885337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e la date 2"/>
          <p:cNvSpPr>
            <a:spLocks noGrp="1"/>
          </p:cNvSpPr>
          <p:nvPr>
            <p:ph type="dt" sz="half" idx="10"/>
          </p:nvPr>
        </p:nvSpPr>
        <p:spPr/>
        <p:txBody>
          <a:bodyPr/>
          <a:lstStyle/>
          <a:p>
            <a:fld id="{2BEB7F3D-0BB0-42D4-ABED-6BCFEFF2E5A7}" type="datetimeFigureOut">
              <a:rPr lang="fr-CA" smtClean="0"/>
              <a:t>2023-11-02</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26EAB57E-16DB-4787-9D18-9D32C0BC9255}" type="slidenum">
              <a:rPr lang="fr-CA" smtClean="0"/>
              <a:t>‹N°›</a:t>
            </a:fld>
            <a:endParaRPr lang="fr-CA"/>
          </a:p>
        </p:txBody>
      </p:sp>
    </p:spTree>
    <p:extLst>
      <p:ext uri="{BB962C8B-B14F-4D97-AF65-F5344CB8AC3E}">
        <p14:creationId xmlns:p14="http://schemas.microsoft.com/office/powerpoint/2010/main" val="422598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BEB7F3D-0BB0-42D4-ABED-6BCFEFF2E5A7}" type="datetimeFigureOut">
              <a:rPr lang="fr-CA" smtClean="0"/>
              <a:t>2023-11-02</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26EAB57E-16DB-4787-9D18-9D32C0BC9255}" type="slidenum">
              <a:rPr lang="fr-CA" smtClean="0"/>
              <a:t>‹N°›</a:t>
            </a:fld>
            <a:endParaRPr lang="fr-CA"/>
          </a:p>
        </p:txBody>
      </p:sp>
    </p:spTree>
    <p:extLst>
      <p:ext uri="{BB962C8B-B14F-4D97-AF65-F5344CB8AC3E}">
        <p14:creationId xmlns:p14="http://schemas.microsoft.com/office/powerpoint/2010/main" val="14326754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BEB7F3D-0BB0-42D4-ABED-6BCFEFF2E5A7}" type="datetimeFigureOut">
              <a:rPr lang="fr-CA" smtClean="0"/>
              <a:t>2023-11-02</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26EAB57E-16DB-4787-9D18-9D32C0BC9255}" type="slidenum">
              <a:rPr lang="fr-CA" smtClean="0"/>
              <a:t>‹N°›</a:t>
            </a:fld>
            <a:endParaRPr lang="fr-CA"/>
          </a:p>
        </p:txBody>
      </p:sp>
    </p:spTree>
    <p:extLst>
      <p:ext uri="{BB962C8B-B14F-4D97-AF65-F5344CB8AC3E}">
        <p14:creationId xmlns:p14="http://schemas.microsoft.com/office/powerpoint/2010/main" val="12727348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BEB7F3D-0BB0-42D4-ABED-6BCFEFF2E5A7}" type="datetimeFigureOut">
              <a:rPr lang="fr-CA" smtClean="0"/>
              <a:t>2023-11-02</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26EAB57E-16DB-4787-9D18-9D32C0BC9255}" type="slidenum">
              <a:rPr lang="fr-CA" smtClean="0"/>
              <a:t>‹N°›</a:t>
            </a:fld>
            <a:endParaRPr lang="fr-CA"/>
          </a:p>
        </p:txBody>
      </p:sp>
    </p:spTree>
    <p:extLst>
      <p:ext uri="{BB962C8B-B14F-4D97-AF65-F5344CB8AC3E}">
        <p14:creationId xmlns:p14="http://schemas.microsoft.com/office/powerpoint/2010/main" val="375312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re et contenu">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684213" y="0"/>
            <a:ext cx="8459787" cy="1350000"/>
          </a:xfrm>
          <a:prstGeom prst="rect">
            <a:avLst/>
          </a:prstGeom>
          <a:solidFill>
            <a:srgbClr val="7536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solidFill>
                <a:srgbClr val="E55B12"/>
              </a:solidFill>
            </a:endParaRPr>
          </a:p>
        </p:txBody>
      </p:sp>
      <p:sp>
        <p:nvSpPr>
          <p:cNvPr id="2" name="Titre 1"/>
          <p:cNvSpPr>
            <a:spLocks noGrp="1"/>
          </p:cNvSpPr>
          <p:nvPr>
            <p:ph type="title"/>
          </p:nvPr>
        </p:nvSpPr>
        <p:spPr>
          <a:xfrm>
            <a:off x="827583" y="274638"/>
            <a:ext cx="8065591" cy="994122"/>
          </a:xfrm>
          <a:prstGeom prst="rect">
            <a:avLst/>
          </a:prstGeom>
        </p:spPr>
        <p:txBody>
          <a:bodyPr lIns="0" tIns="0" rIns="0" bIns="0"/>
          <a:lstStyle>
            <a:lvl1pPr algn="l">
              <a:defRPr sz="3200">
                <a:solidFill>
                  <a:schemeClr val="bg1"/>
                </a:solidFill>
                <a:latin typeface="Arial" panose="020B0604020202020204" pitchFamily="34" charset="0"/>
                <a:cs typeface="Arial" panose="020B0604020202020204" pitchFamily="34" charset="0"/>
              </a:defRPr>
            </a:lvl1pPr>
          </a:lstStyle>
          <a:p>
            <a:r>
              <a:rPr lang="fr-FR" smtClean="0"/>
              <a:t>Modifiez le style du titre</a:t>
            </a:r>
            <a:endParaRPr lang="fr-CA" dirty="0"/>
          </a:p>
        </p:txBody>
      </p:sp>
      <p:sp>
        <p:nvSpPr>
          <p:cNvPr id="3" name="Espace réservé du contenu 2"/>
          <p:cNvSpPr>
            <a:spLocks noGrp="1"/>
          </p:cNvSpPr>
          <p:nvPr>
            <p:ph idx="1"/>
          </p:nvPr>
        </p:nvSpPr>
        <p:spPr>
          <a:xfrm>
            <a:off x="827088" y="1600201"/>
            <a:ext cx="8066087" cy="4421088"/>
          </a:xfrm>
          <a:prstGeom prst="rect">
            <a:avLst/>
          </a:prstGeom>
        </p:spPr>
        <p:txBody>
          <a:bodyPr lIns="0" tIns="0" rIns="0" bIns="0"/>
          <a:lstStyle>
            <a:lvl1pPr marL="342900" indent="-342900">
              <a:buClr>
                <a:srgbClr val="004796"/>
              </a:buClr>
              <a:buFont typeface="Wingdings" panose="05000000000000000000" pitchFamily="2" charset="2"/>
              <a:buChar char="§"/>
              <a:defRPr sz="2800"/>
            </a:lvl1pPr>
            <a:lvl2pPr marL="742950" indent="-285750">
              <a:buClr>
                <a:schemeClr val="bg1">
                  <a:lumMod val="50000"/>
                </a:schemeClr>
              </a:buClr>
              <a:buFont typeface="Wingdings" panose="05000000000000000000" pitchFamily="2" charset="2"/>
              <a:buChar char="§"/>
              <a:defRPr sz="2400">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stStyle>
          <a:p>
            <a:pPr lvl="0"/>
            <a:r>
              <a:rPr lang="fr-FR" smtClean="0"/>
              <a:t>Modifiez les styles du texte du masque</a:t>
            </a:r>
          </a:p>
          <a:p>
            <a:pPr lvl="1"/>
            <a:r>
              <a:rPr lang="fr-FR" smtClean="0"/>
              <a:t>Deuxième niveau</a:t>
            </a:r>
          </a:p>
          <a:p>
            <a:pPr lvl="2"/>
            <a:r>
              <a:rPr lang="fr-FR" smtClean="0"/>
              <a:t>Troisième niveau</a:t>
            </a:r>
          </a:p>
        </p:txBody>
      </p:sp>
      <p:pic>
        <p:nvPicPr>
          <p:cNvPr id="9" name="Imag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96150" y="6113463"/>
            <a:ext cx="159702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a:xfrm>
            <a:off x="0" y="6427788"/>
            <a:ext cx="684213" cy="261610"/>
          </a:xfrm>
          <a:prstGeom prst="rect">
            <a:avLst/>
          </a:prstGeom>
          <a:solidFill>
            <a:srgbClr val="004796"/>
          </a:solidFill>
        </p:spPr>
        <p:txBody>
          <a:bodyPr wrap="square">
            <a:spAutoFit/>
          </a:bodyPr>
          <a:lstStyle/>
          <a:p>
            <a:pPr algn="r"/>
            <a:fld id="{AE4C273B-9DDE-404A-8294-F4C425AE9C0F}" type="slidenum">
              <a:rPr lang="fr-CA" sz="1100" smtClean="0">
                <a:solidFill>
                  <a:schemeClr val="bg1"/>
                </a:solidFill>
                <a:latin typeface="Arial" panose="020B0604020202020204" pitchFamily="34" charset="0"/>
                <a:cs typeface="Arial" panose="020B0604020202020204" pitchFamily="34" charset="0"/>
              </a:rPr>
              <a:pPr algn="r"/>
              <a:t>‹N°›</a:t>
            </a:fld>
            <a:endParaRPr lang="fr-CA" sz="1100" dirty="0">
              <a:solidFill>
                <a:schemeClr val="bg1"/>
              </a:solidFill>
              <a:latin typeface="Arial" panose="020B0604020202020204" pitchFamily="34" charset="0"/>
              <a:cs typeface="Arial" panose="020B0604020202020204" pitchFamily="34" charset="0"/>
            </a:endParaRPr>
          </a:p>
        </p:txBody>
      </p:sp>
      <p:sp>
        <p:nvSpPr>
          <p:cNvPr id="7" name="Rectangle 6"/>
          <p:cNvSpPr/>
          <p:nvPr userDrawn="1"/>
        </p:nvSpPr>
        <p:spPr>
          <a:xfrm>
            <a:off x="-1" y="1"/>
            <a:ext cx="684213" cy="270000"/>
          </a:xfrm>
          <a:prstGeom prst="rect">
            <a:avLst/>
          </a:prstGeom>
          <a:solidFill>
            <a:srgbClr val="4A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8" name="Rectangle 7"/>
          <p:cNvSpPr/>
          <p:nvPr userDrawn="1"/>
        </p:nvSpPr>
        <p:spPr>
          <a:xfrm>
            <a:off x="-1" y="270001"/>
            <a:ext cx="684213" cy="270000"/>
          </a:xfrm>
          <a:prstGeom prst="rect">
            <a:avLst/>
          </a:prstGeom>
          <a:solidFill>
            <a:srgbClr val="E542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2" name="Rectangle 11"/>
          <p:cNvSpPr/>
          <p:nvPr userDrawn="1"/>
        </p:nvSpPr>
        <p:spPr>
          <a:xfrm>
            <a:off x="-1" y="540001"/>
            <a:ext cx="684213" cy="270000"/>
          </a:xfrm>
          <a:prstGeom prst="rect">
            <a:avLst/>
          </a:prstGeom>
          <a:solidFill>
            <a:srgbClr val="94BC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3" name="Rectangle 12"/>
          <p:cNvSpPr/>
          <p:nvPr userDrawn="1"/>
        </p:nvSpPr>
        <p:spPr>
          <a:xfrm>
            <a:off x="-1" y="810001"/>
            <a:ext cx="684213" cy="270000"/>
          </a:xfrm>
          <a:prstGeom prst="rect">
            <a:avLst/>
          </a:prstGeom>
          <a:solidFill>
            <a:srgbClr val="7536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4" name="Rectangle 13"/>
          <p:cNvSpPr/>
          <p:nvPr userDrawn="1"/>
        </p:nvSpPr>
        <p:spPr>
          <a:xfrm>
            <a:off x="-1" y="1080000"/>
            <a:ext cx="684213" cy="270000"/>
          </a:xfrm>
          <a:prstGeom prst="rect">
            <a:avLst/>
          </a:prstGeom>
          <a:solidFill>
            <a:srgbClr val="E55B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3993490865"/>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2BEB7F3D-0BB0-42D4-ABED-6BCFEFF2E5A7}" type="datetimeFigureOut">
              <a:rPr lang="fr-CA" smtClean="0"/>
              <a:t>2023-11-02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26EAB57E-16DB-4787-9D18-9D32C0BC9255}" type="slidenum">
              <a:rPr lang="fr-CA" smtClean="0"/>
              <a:t>‹N°›</a:t>
            </a:fld>
            <a:endParaRPr lang="fr-CA"/>
          </a:p>
        </p:txBody>
      </p:sp>
    </p:spTree>
    <p:extLst>
      <p:ext uri="{BB962C8B-B14F-4D97-AF65-F5344CB8AC3E}">
        <p14:creationId xmlns:p14="http://schemas.microsoft.com/office/powerpoint/2010/main" val="26058163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2BEB7F3D-0BB0-42D4-ABED-6BCFEFF2E5A7}" type="datetimeFigureOut">
              <a:rPr lang="fr-CA" smtClean="0"/>
              <a:t>2023-11-02</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26EAB57E-16DB-4787-9D18-9D32C0BC9255}" type="slidenum">
              <a:rPr lang="fr-CA" smtClean="0"/>
              <a:t>‹N°›</a:t>
            </a:fld>
            <a:endParaRPr lang="fr-CA"/>
          </a:p>
        </p:txBody>
      </p:sp>
    </p:spTree>
    <p:extLst>
      <p:ext uri="{BB962C8B-B14F-4D97-AF65-F5344CB8AC3E}">
        <p14:creationId xmlns:p14="http://schemas.microsoft.com/office/powerpoint/2010/main" val="12481713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572000" y="3573016"/>
            <a:ext cx="4320480" cy="2376264"/>
          </a:xfrm>
          <a:prstGeom prst="rect">
            <a:avLst/>
          </a:prstGeom>
        </p:spPr>
        <p:txBody>
          <a:bodyPr lIns="0" tIns="0" rIns="0" bIns="0"/>
          <a:lstStyle>
            <a:lvl1pPr marL="0" indent="0" algn="l">
              <a:buNone/>
              <a:defRPr sz="2400">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smtClean="0"/>
              <a:t>Modifiez le style des sous-titres du masque</a:t>
            </a:r>
            <a:endParaRPr lang="fr-CA" dirty="0"/>
          </a:p>
        </p:txBody>
      </p:sp>
      <p:sp>
        <p:nvSpPr>
          <p:cNvPr id="7" name="Titre 6"/>
          <p:cNvSpPr>
            <a:spLocks noGrp="1"/>
          </p:cNvSpPr>
          <p:nvPr>
            <p:ph type="title"/>
          </p:nvPr>
        </p:nvSpPr>
        <p:spPr>
          <a:xfrm>
            <a:off x="4572000" y="404663"/>
            <a:ext cx="4320480" cy="2736999"/>
          </a:xfrm>
          <a:prstGeom prst="rect">
            <a:avLst/>
          </a:prstGeom>
        </p:spPr>
        <p:txBody>
          <a:bodyPr lIns="0" tIns="0" rIns="0" bIns="0" anchor="ctr" anchorCtr="1"/>
          <a:lstStyle>
            <a:lvl1pPr algn="l">
              <a:defRPr sz="3000">
                <a:solidFill>
                  <a:schemeClr val="bg1"/>
                </a:solidFill>
                <a:latin typeface="Arial" panose="020B0604020202020204" pitchFamily="34" charset="0"/>
                <a:cs typeface="Arial" panose="020B0604020202020204" pitchFamily="34" charset="0"/>
              </a:defRPr>
            </a:lvl1pPr>
          </a:lstStyle>
          <a:p>
            <a:r>
              <a:rPr lang="fr-FR" dirty="0" smtClean="0"/>
              <a:t>Modifiez le style du titre</a:t>
            </a:r>
            <a:endParaRPr lang="fr-CA" dirty="0"/>
          </a:p>
        </p:txBody>
      </p:sp>
    </p:spTree>
    <p:extLst>
      <p:ext uri="{BB962C8B-B14F-4D97-AF65-F5344CB8AC3E}">
        <p14:creationId xmlns:p14="http://schemas.microsoft.com/office/powerpoint/2010/main" val="24028284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 preserve="1">
  <p:cSld name="Titre et contenu">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Rectangle 10"/>
          <p:cNvSpPr/>
          <p:nvPr userDrawn="1"/>
        </p:nvSpPr>
        <p:spPr>
          <a:xfrm>
            <a:off x="684213" y="0"/>
            <a:ext cx="8459787" cy="1350000"/>
          </a:xfrm>
          <a:prstGeom prst="rect">
            <a:avLst/>
          </a:prstGeom>
          <a:solidFill>
            <a:srgbClr val="7536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solidFill>
                <a:srgbClr val="E55B12"/>
              </a:solidFill>
            </a:endParaRPr>
          </a:p>
        </p:txBody>
      </p:sp>
      <p:sp>
        <p:nvSpPr>
          <p:cNvPr id="2" name="Titre 1"/>
          <p:cNvSpPr>
            <a:spLocks noGrp="1"/>
          </p:cNvSpPr>
          <p:nvPr>
            <p:ph type="title"/>
          </p:nvPr>
        </p:nvSpPr>
        <p:spPr>
          <a:xfrm>
            <a:off x="827583" y="274638"/>
            <a:ext cx="8065591" cy="994122"/>
          </a:xfrm>
          <a:prstGeom prst="rect">
            <a:avLst/>
          </a:prstGeom>
        </p:spPr>
        <p:txBody>
          <a:bodyPr lIns="0" tIns="0" rIns="0" bIns="0"/>
          <a:lstStyle>
            <a:lvl1pPr algn="l">
              <a:defRPr sz="3200">
                <a:solidFill>
                  <a:schemeClr val="bg1"/>
                </a:solidFill>
                <a:latin typeface="Arial" panose="020B0604020202020204" pitchFamily="34" charset="0"/>
                <a:cs typeface="Arial" panose="020B0604020202020204" pitchFamily="34" charset="0"/>
              </a:defRPr>
            </a:lvl1pPr>
          </a:lstStyle>
          <a:p>
            <a:r>
              <a:rPr lang="fr-FR" dirty="0" smtClean="0"/>
              <a:t>Modifiez le style du titre</a:t>
            </a:r>
            <a:endParaRPr lang="fr-CA" dirty="0"/>
          </a:p>
        </p:txBody>
      </p:sp>
      <p:sp>
        <p:nvSpPr>
          <p:cNvPr id="3" name="Espace réservé du contenu 2"/>
          <p:cNvSpPr>
            <a:spLocks noGrp="1"/>
          </p:cNvSpPr>
          <p:nvPr>
            <p:ph idx="1"/>
          </p:nvPr>
        </p:nvSpPr>
        <p:spPr>
          <a:xfrm>
            <a:off x="827088" y="1600201"/>
            <a:ext cx="8066087" cy="4421088"/>
          </a:xfrm>
          <a:prstGeom prst="rect">
            <a:avLst/>
          </a:prstGeom>
        </p:spPr>
        <p:txBody>
          <a:bodyPr lIns="0" tIns="0" rIns="0" bIns="0"/>
          <a:lstStyle>
            <a:lvl1pPr marL="342900" indent="-342900">
              <a:buClr>
                <a:srgbClr val="004796"/>
              </a:buClr>
              <a:buFont typeface="Wingdings" panose="05000000000000000000" pitchFamily="2" charset="2"/>
              <a:buChar char="§"/>
              <a:defRPr sz="2800"/>
            </a:lvl1pPr>
            <a:lvl2pPr marL="742950" indent="-285750">
              <a:buClr>
                <a:schemeClr val="bg1">
                  <a:lumMod val="50000"/>
                </a:schemeClr>
              </a:buClr>
              <a:buFont typeface="Wingdings" panose="05000000000000000000" pitchFamily="2" charset="2"/>
              <a:buChar char="§"/>
              <a:defRPr sz="2400">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stStyle>
          <a:p>
            <a:pPr lvl="0"/>
            <a:r>
              <a:rPr lang="fr-FR" dirty="0" smtClean="0"/>
              <a:t>Modifiez les styles du texte du masque</a:t>
            </a:r>
          </a:p>
          <a:p>
            <a:pPr lvl="1"/>
            <a:r>
              <a:rPr lang="fr-FR" dirty="0" smtClean="0"/>
              <a:t>Deuxième niveau</a:t>
            </a:r>
          </a:p>
          <a:p>
            <a:pPr lvl="2"/>
            <a:r>
              <a:rPr lang="fr-FR" dirty="0" smtClean="0"/>
              <a:t>Troisième niveau</a:t>
            </a:r>
          </a:p>
        </p:txBody>
      </p:sp>
      <p:pic>
        <p:nvPicPr>
          <p:cNvPr id="9" name="Imag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296150" y="6113463"/>
            <a:ext cx="159702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userDrawn="1"/>
        </p:nvSpPr>
        <p:spPr>
          <a:xfrm>
            <a:off x="0" y="6427788"/>
            <a:ext cx="684213" cy="261610"/>
          </a:xfrm>
          <a:prstGeom prst="rect">
            <a:avLst/>
          </a:prstGeom>
          <a:solidFill>
            <a:srgbClr val="004796"/>
          </a:solidFill>
        </p:spPr>
        <p:txBody>
          <a:bodyPr wrap="square">
            <a:spAutoFit/>
          </a:bodyPr>
          <a:lstStyle/>
          <a:p>
            <a:pPr algn="r"/>
            <a:fld id="{AE4C273B-9DDE-404A-8294-F4C425AE9C0F}" type="slidenum">
              <a:rPr lang="fr-CA" sz="1100" smtClean="0">
                <a:solidFill>
                  <a:prstClr val="white"/>
                </a:solidFill>
                <a:latin typeface="Arial" panose="020B0604020202020204" pitchFamily="34" charset="0"/>
                <a:cs typeface="Arial" panose="020B0604020202020204" pitchFamily="34" charset="0"/>
              </a:rPr>
              <a:pPr algn="r"/>
              <a:t>‹N°›</a:t>
            </a:fld>
            <a:endParaRPr lang="fr-CA" sz="1100" dirty="0">
              <a:solidFill>
                <a:prstClr val="white"/>
              </a:solidFill>
              <a:latin typeface="Arial" panose="020B0604020202020204" pitchFamily="34" charset="0"/>
              <a:cs typeface="Arial" panose="020B0604020202020204" pitchFamily="34" charset="0"/>
            </a:endParaRPr>
          </a:p>
        </p:txBody>
      </p:sp>
      <p:sp>
        <p:nvSpPr>
          <p:cNvPr id="7" name="Rectangle 6"/>
          <p:cNvSpPr/>
          <p:nvPr userDrawn="1"/>
        </p:nvSpPr>
        <p:spPr>
          <a:xfrm>
            <a:off x="-1" y="1"/>
            <a:ext cx="684213" cy="270000"/>
          </a:xfrm>
          <a:prstGeom prst="rect">
            <a:avLst/>
          </a:prstGeom>
          <a:solidFill>
            <a:srgbClr val="4A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sp>
        <p:nvSpPr>
          <p:cNvPr id="8" name="Rectangle 7"/>
          <p:cNvSpPr/>
          <p:nvPr userDrawn="1"/>
        </p:nvSpPr>
        <p:spPr>
          <a:xfrm>
            <a:off x="-1" y="270001"/>
            <a:ext cx="684213" cy="270000"/>
          </a:xfrm>
          <a:prstGeom prst="rect">
            <a:avLst/>
          </a:prstGeom>
          <a:solidFill>
            <a:srgbClr val="E542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sp>
        <p:nvSpPr>
          <p:cNvPr id="12" name="Rectangle 11"/>
          <p:cNvSpPr/>
          <p:nvPr userDrawn="1"/>
        </p:nvSpPr>
        <p:spPr>
          <a:xfrm>
            <a:off x="-1" y="540001"/>
            <a:ext cx="684213" cy="270000"/>
          </a:xfrm>
          <a:prstGeom prst="rect">
            <a:avLst/>
          </a:prstGeom>
          <a:solidFill>
            <a:srgbClr val="94BC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sp>
        <p:nvSpPr>
          <p:cNvPr id="13" name="Rectangle 12"/>
          <p:cNvSpPr/>
          <p:nvPr userDrawn="1"/>
        </p:nvSpPr>
        <p:spPr>
          <a:xfrm>
            <a:off x="-1" y="810001"/>
            <a:ext cx="684213" cy="270000"/>
          </a:xfrm>
          <a:prstGeom prst="rect">
            <a:avLst/>
          </a:prstGeom>
          <a:solidFill>
            <a:srgbClr val="7536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sp>
        <p:nvSpPr>
          <p:cNvPr id="14" name="Rectangle 13"/>
          <p:cNvSpPr/>
          <p:nvPr userDrawn="1"/>
        </p:nvSpPr>
        <p:spPr>
          <a:xfrm>
            <a:off x="-1" y="1080000"/>
            <a:ext cx="684213" cy="270000"/>
          </a:xfrm>
          <a:prstGeom prst="rect">
            <a:avLst/>
          </a:prstGeom>
          <a:solidFill>
            <a:srgbClr val="E55B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solidFill>
                <a:prstClr val="white"/>
              </a:solidFill>
            </a:endParaRPr>
          </a:p>
        </p:txBody>
      </p:sp>
    </p:spTree>
    <p:extLst>
      <p:ext uri="{BB962C8B-B14F-4D97-AF65-F5344CB8AC3E}">
        <p14:creationId xmlns:p14="http://schemas.microsoft.com/office/powerpoint/2010/main" val="32089575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Modifiez le style du titre</a:t>
            </a:r>
            <a:endParaRPr lang="fr-CA"/>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a:xfrm>
            <a:off x="457200" y="2852936"/>
            <a:ext cx="2133600" cy="365125"/>
          </a:xfrm>
          <a:prstGeom prst="rect">
            <a:avLst/>
          </a:prstGeom>
        </p:spPr>
        <p:txBody>
          <a:bodyPr/>
          <a:lstStyle/>
          <a:p>
            <a:fld id="{741BE60B-7D16-48DE-84CD-9591051C1279}" type="datetimeFigureOut">
              <a:rPr lang="fr-CA" smtClean="0">
                <a:solidFill>
                  <a:prstClr val="black"/>
                </a:solidFill>
              </a:rPr>
              <a:pPr/>
              <a:t>2023-11-02</a:t>
            </a:fld>
            <a:endParaRPr lang="fr-CA">
              <a:solidFill>
                <a:prstClr val="black"/>
              </a:solidFill>
            </a:endParaRP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CA">
              <a:solidFill>
                <a:prstClr val="black"/>
              </a:solidFill>
            </a:endParaRP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35127FF1-316C-4CFF-828D-BCF8D9BECD4D}" type="slidenum">
              <a:rPr lang="fr-CA" smtClean="0">
                <a:solidFill>
                  <a:prstClr val="black"/>
                </a:solidFill>
              </a:rPr>
              <a:pPr/>
              <a:t>‹N°›</a:t>
            </a:fld>
            <a:endParaRPr lang="fr-CA">
              <a:solidFill>
                <a:prstClr val="black"/>
              </a:solidFill>
            </a:endParaRPr>
          </a:p>
        </p:txBody>
      </p:sp>
    </p:spTree>
    <p:extLst>
      <p:ext uri="{BB962C8B-B14F-4D97-AF65-F5344CB8AC3E}">
        <p14:creationId xmlns:p14="http://schemas.microsoft.com/office/powerpoint/2010/main" val="33448803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CA"/>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a:xfrm>
            <a:off x="457200" y="2852936"/>
            <a:ext cx="2133600" cy="365125"/>
          </a:xfrm>
          <a:prstGeom prst="rect">
            <a:avLst/>
          </a:prstGeom>
        </p:spPr>
        <p:txBody>
          <a:bodyPr/>
          <a:lstStyle/>
          <a:p>
            <a:fld id="{741BE60B-7D16-48DE-84CD-9591051C1279}" type="datetimeFigureOut">
              <a:rPr lang="fr-CA" smtClean="0">
                <a:solidFill>
                  <a:prstClr val="black"/>
                </a:solidFill>
              </a:rPr>
              <a:pPr/>
              <a:t>2023-11-02</a:t>
            </a:fld>
            <a:endParaRPr lang="fr-CA">
              <a:solidFill>
                <a:prstClr val="black"/>
              </a:solidFill>
            </a:endParaRP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CA">
              <a:solidFill>
                <a:prstClr val="black"/>
              </a:solidFill>
            </a:endParaRP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35127FF1-316C-4CFF-828D-BCF8D9BECD4D}" type="slidenum">
              <a:rPr lang="fr-CA" smtClean="0">
                <a:solidFill>
                  <a:prstClr val="black"/>
                </a:solidFill>
              </a:rPr>
              <a:pPr/>
              <a:t>‹N°›</a:t>
            </a:fld>
            <a:endParaRPr lang="fr-CA">
              <a:solidFill>
                <a:prstClr val="black"/>
              </a:solidFill>
            </a:endParaRPr>
          </a:p>
        </p:txBody>
      </p:sp>
    </p:spTree>
    <p:extLst>
      <p:ext uri="{BB962C8B-B14F-4D97-AF65-F5344CB8AC3E}">
        <p14:creationId xmlns:p14="http://schemas.microsoft.com/office/powerpoint/2010/main" val="27467499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Modifiez le style du titre</a:t>
            </a:r>
            <a:endParaRPr lang="fr-CA"/>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a:xfrm>
            <a:off x="457200" y="2852936"/>
            <a:ext cx="2133600" cy="365125"/>
          </a:xfrm>
          <a:prstGeom prst="rect">
            <a:avLst/>
          </a:prstGeom>
        </p:spPr>
        <p:txBody>
          <a:bodyPr/>
          <a:lstStyle/>
          <a:p>
            <a:fld id="{741BE60B-7D16-48DE-84CD-9591051C1279}" type="datetimeFigureOut">
              <a:rPr lang="fr-CA" smtClean="0">
                <a:solidFill>
                  <a:prstClr val="black"/>
                </a:solidFill>
              </a:rPr>
              <a:pPr/>
              <a:t>2023-11-02</a:t>
            </a:fld>
            <a:endParaRPr lang="fr-CA">
              <a:solidFill>
                <a:prstClr val="black"/>
              </a:solidFill>
            </a:endParaRPr>
          </a:p>
        </p:txBody>
      </p:sp>
      <p:sp>
        <p:nvSpPr>
          <p:cNvPr id="8" name="Espace réservé du pied de page 7"/>
          <p:cNvSpPr>
            <a:spLocks noGrp="1"/>
          </p:cNvSpPr>
          <p:nvPr>
            <p:ph type="ftr" sz="quarter" idx="11"/>
          </p:nvPr>
        </p:nvSpPr>
        <p:spPr>
          <a:xfrm>
            <a:off x="3124200" y="6356350"/>
            <a:ext cx="2895600" cy="365125"/>
          </a:xfrm>
          <a:prstGeom prst="rect">
            <a:avLst/>
          </a:prstGeom>
        </p:spPr>
        <p:txBody>
          <a:bodyPr/>
          <a:lstStyle/>
          <a:p>
            <a:endParaRPr lang="fr-CA">
              <a:solidFill>
                <a:prstClr val="black"/>
              </a:solidFill>
            </a:endParaRPr>
          </a:p>
        </p:txBody>
      </p:sp>
      <p:sp>
        <p:nvSpPr>
          <p:cNvPr id="9" name="Espace réservé du numéro de diapositive 8"/>
          <p:cNvSpPr>
            <a:spLocks noGrp="1"/>
          </p:cNvSpPr>
          <p:nvPr>
            <p:ph type="sldNum" sz="quarter" idx="12"/>
          </p:nvPr>
        </p:nvSpPr>
        <p:spPr>
          <a:xfrm>
            <a:off x="6553200" y="6356350"/>
            <a:ext cx="2133600" cy="365125"/>
          </a:xfrm>
          <a:prstGeom prst="rect">
            <a:avLst/>
          </a:prstGeom>
        </p:spPr>
        <p:txBody>
          <a:bodyPr/>
          <a:lstStyle/>
          <a:p>
            <a:fld id="{35127FF1-316C-4CFF-828D-BCF8D9BECD4D}" type="slidenum">
              <a:rPr lang="fr-CA" smtClean="0">
                <a:solidFill>
                  <a:prstClr val="black"/>
                </a:solidFill>
              </a:rPr>
              <a:pPr/>
              <a:t>‹N°›</a:t>
            </a:fld>
            <a:endParaRPr lang="fr-CA">
              <a:solidFill>
                <a:prstClr val="black"/>
              </a:solidFill>
            </a:endParaRPr>
          </a:p>
        </p:txBody>
      </p:sp>
    </p:spTree>
    <p:extLst>
      <p:ext uri="{BB962C8B-B14F-4D97-AF65-F5344CB8AC3E}">
        <p14:creationId xmlns:p14="http://schemas.microsoft.com/office/powerpoint/2010/main" val="42696267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CA"/>
          </a:p>
        </p:txBody>
      </p:sp>
      <p:sp>
        <p:nvSpPr>
          <p:cNvPr id="3" name="Espace réservé de la date 2"/>
          <p:cNvSpPr>
            <a:spLocks noGrp="1"/>
          </p:cNvSpPr>
          <p:nvPr>
            <p:ph type="dt" sz="half" idx="10"/>
          </p:nvPr>
        </p:nvSpPr>
        <p:spPr>
          <a:xfrm>
            <a:off x="457200" y="2852936"/>
            <a:ext cx="2133600" cy="365125"/>
          </a:xfrm>
          <a:prstGeom prst="rect">
            <a:avLst/>
          </a:prstGeom>
        </p:spPr>
        <p:txBody>
          <a:bodyPr/>
          <a:lstStyle/>
          <a:p>
            <a:fld id="{741BE60B-7D16-48DE-84CD-9591051C1279}" type="datetimeFigureOut">
              <a:rPr lang="fr-CA" smtClean="0">
                <a:solidFill>
                  <a:prstClr val="black"/>
                </a:solidFill>
              </a:rPr>
              <a:pPr/>
              <a:t>2023-11-02</a:t>
            </a:fld>
            <a:endParaRPr lang="fr-CA">
              <a:solidFill>
                <a:prstClr val="black"/>
              </a:solidFill>
            </a:endParaRPr>
          </a:p>
        </p:txBody>
      </p:sp>
      <p:sp>
        <p:nvSpPr>
          <p:cNvPr id="4" name="Espace réservé du pied de page 3"/>
          <p:cNvSpPr>
            <a:spLocks noGrp="1"/>
          </p:cNvSpPr>
          <p:nvPr>
            <p:ph type="ftr" sz="quarter" idx="11"/>
          </p:nvPr>
        </p:nvSpPr>
        <p:spPr>
          <a:xfrm>
            <a:off x="3124200" y="6356350"/>
            <a:ext cx="2895600" cy="365125"/>
          </a:xfrm>
          <a:prstGeom prst="rect">
            <a:avLst/>
          </a:prstGeom>
        </p:spPr>
        <p:txBody>
          <a:bodyPr/>
          <a:lstStyle/>
          <a:p>
            <a:endParaRPr lang="fr-CA">
              <a:solidFill>
                <a:prstClr val="black"/>
              </a:solidFill>
            </a:endParaRPr>
          </a:p>
        </p:txBody>
      </p:sp>
      <p:sp>
        <p:nvSpPr>
          <p:cNvPr id="5" name="Espace réservé du numéro de diapositive 4"/>
          <p:cNvSpPr>
            <a:spLocks noGrp="1"/>
          </p:cNvSpPr>
          <p:nvPr>
            <p:ph type="sldNum" sz="quarter" idx="12"/>
          </p:nvPr>
        </p:nvSpPr>
        <p:spPr>
          <a:xfrm>
            <a:off x="6553200" y="6356350"/>
            <a:ext cx="2133600" cy="365125"/>
          </a:xfrm>
          <a:prstGeom prst="rect">
            <a:avLst/>
          </a:prstGeom>
        </p:spPr>
        <p:txBody>
          <a:bodyPr/>
          <a:lstStyle/>
          <a:p>
            <a:fld id="{35127FF1-316C-4CFF-828D-BCF8D9BECD4D}" type="slidenum">
              <a:rPr lang="fr-CA" smtClean="0">
                <a:solidFill>
                  <a:prstClr val="black"/>
                </a:solidFill>
              </a:rPr>
              <a:pPr/>
              <a:t>‹N°›</a:t>
            </a:fld>
            <a:endParaRPr lang="fr-CA">
              <a:solidFill>
                <a:prstClr val="black"/>
              </a:solidFill>
            </a:endParaRPr>
          </a:p>
        </p:txBody>
      </p:sp>
    </p:spTree>
    <p:extLst>
      <p:ext uri="{BB962C8B-B14F-4D97-AF65-F5344CB8AC3E}">
        <p14:creationId xmlns:p14="http://schemas.microsoft.com/office/powerpoint/2010/main" val="8503698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2852936"/>
            <a:ext cx="2133600" cy="365125"/>
          </a:xfrm>
          <a:prstGeom prst="rect">
            <a:avLst/>
          </a:prstGeom>
        </p:spPr>
        <p:txBody>
          <a:bodyPr/>
          <a:lstStyle/>
          <a:p>
            <a:fld id="{741BE60B-7D16-48DE-84CD-9591051C1279}" type="datetimeFigureOut">
              <a:rPr lang="fr-CA" smtClean="0">
                <a:solidFill>
                  <a:prstClr val="black"/>
                </a:solidFill>
              </a:rPr>
              <a:pPr/>
              <a:t>2023-11-02</a:t>
            </a:fld>
            <a:endParaRPr lang="fr-CA">
              <a:solidFill>
                <a:prstClr val="black"/>
              </a:solidFill>
            </a:endParaRPr>
          </a:p>
        </p:txBody>
      </p:sp>
      <p:sp>
        <p:nvSpPr>
          <p:cNvPr id="3" name="Espace réservé du pied de page 2"/>
          <p:cNvSpPr>
            <a:spLocks noGrp="1"/>
          </p:cNvSpPr>
          <p:nvPr>
            <p:ph type="ftr" sz="quarter" idx="11"/>
          </p:nvPr>
        </p:nvSpPr>
        <p:spPr>
          <a:xfrm>
            <a:off x="3124200" y="6356350"/>
            <a:ext cx="2895600" cy="365125"/>
          </a:xfrm>
          <a:prstGeom prst="rect">
            <a:avLst/>
          </a:prstGeom>
        </p:spPr>
        <p:txBody>
          <a:bodyPr/>
          <a:lstStyle/>
          <a:p>
            <a:endParaRPr lang="fr-CA">
              <a:solidFill>
                <a:prstClr val="black"/>
              </a:solidFill>
            </a:endParaRPr>
          </a:p>
        </p:txBody>
      </p:sp>
      <p:sp>
        <p:nvSpPr>
          <p:cNvPr id="4" name="Espace réservé du numéro de diapositive 3"/>
          <p:cNvSpPr>
            <a:spLocks noGrp="1"/>
          </p:cNvSpPr>
          <p:nvPr>
            <p:ph type="sldNum" sz="quarter" idx="12"/>
          </p:nvPr>
        </p:nvSpPr>
        <p:spPr>
          <a:xfrm>
            <a:off x="6553200" y="6356350"/>
            <a:ext cx="2133600" cy="365125"/>
          </a:xfrm>
          <a:prstGeom prst="rect">
            <a:avLst/>
          </a:prstGeom>
        </p:spPr>
        <p:txBody>
          <a:bodyPr/>
          <a:lstStyle/>
          <a:p>
            <a:fld id="{35127FF1-316C-4CFF-828D-BCF8D9BECD4D}" type="slidenum">
              <a:rPr lang="fr-CA" smtClean="0">
                <a:solidFill>
                  <a:prstClr val="black"/>
                </a:solidFill>
              </a:rPr>
              <a:pPr/>
              <a:t>‹N°›</a:t>
            </a:fld>
            <a:endParaRPr lang="fr-CA">
              <a:solidFill>
                <a:prstClr val="black"/>
              </a:solidFill>
            </a:endParaRPr>
          </a:p>
        </p:txBody>
      </p:sp>
    </p:spTree>
    <p:extLst>
      <p:ext uri="{BB962C8B-B14F-4D97-AF65-F5344CB8AC3E}">
        <p14:creationId xmlns:p14="http://schemas.microsoft.com/office/powerpoint/2010/main" val="7625873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Modifiez le style du titre</a:t>
            </a:r>
            <a:endParaRPr lang="fr-CA"/>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457200" y="2852936"/>
            <a:ext cx="2133600" cy="365125"/>
          </a:xfrm>
          <a:prstGeom prst="rect">
            <a:avLst/>
          </a:prstGeom>
        </p:spPr>
        <p:txBody>
          <a:bodyPr/>
          <a:lstStyle/>
          <a:p>
            <a:fld id="{741BE60B-7D16-48DE-84CD-9591051C1279}" type="datetimeFigureOut">
              <a:rPr lang="fr-CA" smtClean="0">
                <a:solidFill>
                  <a:prstClr val="black"/>
                </a:solidFill>
              </a:rPr>
              <a:pPr/>
              <a:t>2023-11-02</a:t>
            </a:fld>
            <a:endParaRPr lang="fr-CA">
              <a:solidFill>
                <a:prstClr val="black"/>
              </a:solidFill>
            </a:endParaRP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CA">
              <a:solidFill>
                <a:prstClr val="black"/>
              </a:solidFill>
            </a:endParaRP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35127FF1-316C-4CFF-828D-BCF8D9BECD4D}" type="slidenum">
              <a:rPr lang="fr-CA" smtClean="0">
                <a:solidFill>
                  <a:prstClr val="black"/>
                </a:solidFill>
              </a:rPr>
              <a:pPr/>
              <a:t>‹N°›</a:t>
            </a:fld>
            <a:endParaRPr lang="fr-CA">
              <a:solidFill>
                <a:prstClr val="black"/>
              </a:solidFill>
            </a:endParaRPr>
          </a:p>
        </p:txBody>
      </p:sp>
    </p:spTree>
    <p:extLst>
      <p:ext uri="{BB962C8B-B14F-4D97-AF65-F5344CB8AC3E}">
        <p14:creationId xmlns:p14="http://schemas.microsoft.com/office/powerpoint/2010/main" val="87805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Modifiez le style du titre</a:t>
            </a:r>
            <a:endParaRPr lang="fr-CA"/>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a:xfrm>
            <a:off x="457200" y="2852936"/>
            <a:ext cx="2133600" cy="365125"/>
          </a:xfrm>
          <a:prstGeom prst="rect">
            <a:avLst/>
          </a:prstGeom>
        </p:spPr>
        <p:txBody>
          <a:bodyPr/>
          <a:lstStyle/>
          <a:p>
            <a:fld id="{741BE60B-7D16-48DE-84CD-9591051C1279}" type="datetimeFigureOut">
              <a:rPr lang="fr-CA" smtClean="0"/>
              <a:t>2023-11-02</a:t>
            </a:fld>
            <a:endParaRPr lang="fr-CA"/>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CA"/>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35127FF1-316C-4CFF-828D-BCF8D9BECD4D}" type="slidenum">
              <a:rPr lang="fr-CA" smtClean="0"/>
              <a:t>‹N°›</a:t>
            </a:fld>
            <a:endParaRPr lang="fr-CA"/>
          </a:p>
        </p:txBody>
      </p:sp>
    </p:spTree>
    <p:extLst>
      <p:ext uri="{BB962C8B-B14F-4D97-AF65-F5344CB8AC3E}">
        <p14:creationId xmlns:p14="http://schemas.microsoft.com/office/powerpoint/2010/main" val="29363501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Modifiez le style du titre</a:t>
            </a:r>
            <a:endParaRPr lang="fr-CA"/>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457200" y="2852936"/>
            <a:ext cx="2133600" cy="365125"/>
          </a:xfrm>
          <a:prstGeom prst="rect">
            <a:avLst/>
          </a:prstGeom>
        </p:spPr>
        <p:txBody>
          <a:bodyPr/>
          <a:lstStyle/>
          <a:p>
            <a:fld id="{741BE60B-7D16-48DE-84CD-9591051C1279}" type="datetimeFigureOut">
              <a:rPr lang="fr-CA" smtClean="0">
                <a:solidFill>
                  <a:prstClr val="black"/>
                </a:solidFill>
              </a:rPr>
              <a:pPr/>
              <a:t>2023-11-02</a:t>
            </a:fld>
            <a:endParaRPr lang="fr-CA">
              <a:solidFill>
                <a:prstClr val="black"/>
              </a:solidFill>
            </a:endParaRP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CA">
              <a:solidFill>
                <a:prstClr val="black"/>
              </a:solidFill>
            </a:endParaRP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35127FF1-316C-4CFF-828D-BCF8D9BECD4D}" type="slidenum">
              <a:rPr lang="fr-CA" smtClean="0">
                <a:solidFill>
                  <a:prstClr val="black"/>
                </a:solidFill>
              </a:rPr>
              <a:pPr/>
              <a:t>‹N°›</a:t>
            </a:fld>
            <a:endParaRPr lang="fr-CA">
              <a:solidFill>
                <a:prstClr val="black"/>
              </a:solidFill>
            </a:endParaRPr>
          </a:p>
        </p:txBody>
      </p:sp>
    </p:spTree>
    <p:extLst>
      <p:ext uri="{BB962C8B-B14F-4D97-AF65-F5344CB8AC3E}">
        <p14:creationId xmlns:p14="http://schemas.microsoft.com/office/powerpoint/2010/main" val="8546685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a:xfrm>
            <a:off x="457200" y="2852936"/>
            <a:ext cx="2133600" cy="365125"/>
          </a:xfrm>
          <a:prstGeom prst="rect">
            <a:avLst/>
          </a:prstGeom>
        </p:spPr>
        <p:txBody>
          <a:bodyPr/>
          <a:lstStyle/>
          <a:p>
            <a:fld id="{741BE60B-7D16-48DE-84CD-9591051C1279}" type="datetimeFigureOut">
              <a:rPr lang="fr-CA" smtClean="0">
                <a:solidFill>
                  <a:prstClr val="black"/>
                </a:solidFill>
              </a:rPr>
              <a:pPr/>
              <a:t>2023-11-02</a:t>
            </a:fld>
            <a:endParaRPr lang="fr-CA">
              <a:solidFill>
                <a:prstClr val="black"/>
              </a:solidFill>
            </a:endParaRP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CA">
              <a:solidFill>
                <a:prstClr val="black"/>
              </a:solidFill>
            </a:endParaRP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35127FF1-316C-4CFF-828D-BCF8D9BECD4D}" type="slidenum">
              <a:rPr lang="fr-CA" smtClean="0">
                <a:solidFill>
                  <a:prstClr val="black"/>
                </a:solidFill>
              </a:rPr>
              <a:pPr/>
              <a:t>‹N°›</a:t>
            </a:fld>
            <a:endParaRPr lang="fr-CA">
              <a:solidFill>
                <a:prstClr val="black"/>
              </a:solidFill>
            </a:endParaRPr>
          </a:p>
        </p:txBody>
      </p:sp>
    </p:spTree>
    <p:extLst>
      <p:ext uri="{BB962C8B-B14F-4D97-AF65-F5344CB8AC3E}">
        <p14:creationId xmlns:p14="http://schemas.microsoft.com/office/powerpoint/2010/main" val="2963060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CA"/>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a:xfrm>
            <a:off x="457200" y="2852936"/>
            <a:ext cx="2133600" cy="365125"/>
          </a:xfrm>
          <a:prstGeom prst="rect">
            <a:avLst/>
          </a:prstGeom>
        </p:spPr>
        <p:txBody>
          <a:bodyPr/>
          <a:lstStyle/>
          <a:p>
            <a:fld id="{741BE60B-7D16-48DE-84CD-9591051C1279}" type="datetimeFigureOut">
              <a:rPr lang="fr-CA" smtClean="0"/>
              <a:t>2023-11-02</a:t>
            </a:fld>
            <a:endParaRPr lang="fr-CA"/>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CA"/>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35127FF1-316C-4CFF-828D-BCF8D9BECD4D}" type="slidenum">
              <a:rPr lang="fr-CA" smtClean="0"/>
              <a:t>‹N°›</a:t>
            </a:fld>
            <a:endParaRPr lang="fr-CA"/>
          </a:p>
        </p:txBody>
      </p:sp>
    </p:spTree>
    <p:extLst>
      <p:ext uri="{BB962C8B-B14F-4D97-AF65-F5344CB8AC3E}">
        <p14:creationId xmlns:p14="http://schemas.microsoft.com/office/powerpoint/2010/main" val="321953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Modifiez le style du titre</a:t>
            </a:r>
            <a:endParaRPr lang="fr-CA"/>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a:xfrm>
            <a:off x="457200" y="2852936"/>
            <a:ext cx="2133600" cy="365125"/>
          </a:xfrm>
          <a:prstGeom prst="rect">
            <a:avLst/>
          </a:prstGeom>
        </p:spPr>
        <p:txBody>
          <a:bodyPr/>
          <a:lstStyle/>
          <a:p>
            <a:fld id="{741BE60B-7D16-48DE-84CD-9591051C1279}" type="datetimeFigureOut">
              <a:rPr lang="fr-CA" smtClean="0"/>
              <a:t>2023-11-02</a:t>
            </a:fld>
            <a:endParaRPr lang="fr-CA"/>
          </a:p>
        </p:txBody>
      </p:sp>
      <p:sp>
        <p:nvSpPr>
          <p:cNvPr id="8" name="Espace réservé du pied de page 7"/>
          <p:cNvSpPr>
            <a:spLocks noGrp="1"/>
          </p:cNvSpPr>
          <p:nvPr>
            <p:ph type="ftr" sz="quarter" idx="11"/>
          </p:nvPr>
        </p:nvSpPr>
        <p:spPr>
          <a:xfrm>
            <a:off x="3124200" y="6356350"/>
            <a:ext cx="2895600" cy="365125"/>
          </a:xfrm>
          <a:prstGeom prst="rect">
            <a:avLst/>
          </a:prstGeom>
        </p:spPr>
        <p:txBody>
          <a:bodyPr/>
          <a:lstStyle/>
          <a:p>
            <a:endParaRPr lang="fr-CA"/>
          </a:p>
        </p:txBody>
      </p:sp>
      <p:sp>
        <p:nvSpPr>
          <p:cNvPr id="9" name="Espace réservé du numéro de diapositive 8"/>
          <p:cNvSpPr>
            <a:spLocks noGrp="1"/>
          </p:cNvSpPr>
          <p:nvPr>
            <p:ph type="sldNum" sz="quarter" idx="12"/>
          </p:nvPr>
        </p:nvSpPr>
        <p:spPr>
          <a:xfrm>
            <a:off x="6553200" y="6356350"/>
            <a:ext cx="2133600" cy="365125"/>
          </a:xfrm>
          <a:prstGeom prst="rect">
            <a:avLst/>
          </a:prstGeom>
        </p:spPr>
        <p:txBody>
          <a:bodyPr/>
          <a:lstStyle/>
          <a:p>
            <a:fld id="{35127FF1-316C-4CFF-828D-BCF8D9BECD4D}" type="slidenum">
              <a:rPr lang="fr-CA" smtClean="0"/>
              <a:t>‹N°›</a:t>
            </a:fld>
            <a:endParaRPr lang="fr-CA"/>
          </a:p>
        </p:txBody>
      </p:sp>
    </p:spTree>
    <p:extLst>
      <p:ext uri="{BB962C8B-B14F-4D97-AF65-F5344CB8AC3E}">
        <p14:creationId xmlns:p14="http://schemas.microsoft.com/office/powerpoint/2010/main" val="3430307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CA"/>
          </a:p>
        </p:txBody>
      </p:sp>
      <p:sp>
        <p:nvSpPr>
          <p:cNvPr id="3" name="Espace réservé de la date 2"/>
          <p:cNvSpPr>
            <a:spLocks noGrp="1"/>
          </p:cNvSpPr>
          <p:nvPr>
            <p:ph type="dt" sz="half" idx="10"/>
          </p:nvPr>
        </p:nvSpPr>
        <p:spPr>
          <a:xfrm>
            <a:off x="457200" y="2852936"/>
            <a:ext cx="2133600" cy="365125"/>
          </a:xfrm>
          <a:prstGeom prst="rect">
            <a:avLst/>
          </a:prstGeom>
        </p:spPr>
        <p:txBody>
          <a:bodyPr/>
          <a:lstStyle/>
          <a:p>
            <a:fld id="{741BE60B-7D16-48DE-84CD-9591051C1279}" type="datetimeFigureOut">
              <a:rPr lang="fr-CA" smtClean="0"/>
              <a:t>2023-11-02</a:t>
            </a:fld>
            <a:endParaRPr lang="fr-CA"/>
          </a:p>
        </p:txBody>
      </p:sp>
      <p:sp>
        <p:nvSpPr>
          <p:cNvPr id="4" name="Espace réservé du pied de page 3"/>
          <p:cNvSpPr>
            <a:spLocks noGrp="1"/>
          </p:cNvSpPr>
          <p:nvPr>
            <p:ph type="ftr" sz="quarter" idx="11"/>
          </p:nvPr>
        </p:nvSpPr>
        <p:spPr>
          <a:xfrm>
            <a:off x="3124200" y="6356350"/>
            <a:ext cx="2895600" cy="365125"/>
          </a:xfrm>
          <a:prstGeom prst="rect">
            <a:avLst/>
          </a:prstGeom>
        </p:spPr>
        <p:txBody>
          <a:bodyPr/>
          <a:lstStyle/>
          <a:p>
            <a:endParaRPr lang="fr-CA"/>
          </a:p>
        </p:txBody>
      </p:sp>
      <p:sp>
        <p:nvSpPr>
          <p:cNvPr id="5" name="Espace réservé du numéro de diapositive 4"/>
          <p:cNvSpPr>
            <a:spLocks noGrp="1"/>
          </p:cNvSpPr>
          <p:nvPr>
            <p:ph type="sldNum" sz="quarter" idx="12"/>
          </p:nvPr>
        </p:nvSpPr>
        <p:spPr>
          <a:xfrm>
            <a:off x="6553200" y="6356350"/>
            <a:ext cx="2133600" cy="365125"/>
          </a:xfrm>
          <a:prstGeom prst="rect">
            <a:avLst/>
          </a:prstGeom>
        </p:spPr>
        <p:txBody>
          <a:bodyPr/>
          <a:lstStyle/>
          <a:p>
            <a:fld id="{35127FF1-316C-4CFF-828D-BCF8D9BECD4D}" type="slidenum">
              <a:rPr lang="fr-CA" smtClean="0"/>
              <a:t>‹N°›</a:t>
            </a:fld>
            <a:endParaRPr lang="fr-CA"/>
          </a:p>
        </p:txBody>
      </p:sp>
    </p:spTree>
    <p:extLst>
      <p:ext uri="{BB962C8B-B14F-4D97-AF65-F5344CB8AC3E}">
        <p14:creationId xmlns:p14="http://schemas.microsoft.com/office/powerpoint/2010/main" val="3970688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2852936"/>
            <a:ext cx="2133600" cy="365125"/>
          </a:xfrm>
          <a:prstGeom prst="rect">
            <a:avLst/>
          </a:prstGeom>
        </p:spPr>
        <p:txBody>
          <a:bodyPr/>
          <a:lstStyle/>
          <a:p>
            <a:fld id="{741BE60B-7D16-48DE-84CD-9591051C1279}" type="datetimeFigureOut">
              <a:rPr lang="fr-CA" smtClean="0"/>
              <a:t>2023-11-02</a:t>
            </a:fld>
            <a:endParaRPr lang="fr-CA"/>
          </a:p>
        </p:txBody>
      </p:sp>
      <p:sp>
        <p:nvSpPr>
          <p:cNvPr id="3" name="Espace réservé du pied de page 2"/>
          <p:cNvSpPr>
            <a:spLocks noGrp="1"/>
          </p:cNvSpPr>
          <p:nvPr>
            <p:ph type="ftr" sz="quarter" idx="11"/>
          </p:nvPr>
        </p:nvSpPr>
        <p:spPr>
          <a:xfrm>
            <a:off x="3124200" y="6356350"/>
            <a:ext cx="2895600" cy="365125"/>
          </a:xfrm>
          <a:prstGeom prst="rect">
            <a:avLst/>
          </a:prstGeom>
        </p:spPr>
        <p:txBody>
          <a:bodyPr/>
          <a:lstStyle/>
          <a:p>
            <a:endParaRPr lang="fr-CA"/>
          </a:p>
        </p:txBody>
      </p:sp>
      <p:sp>
        <p:nvSpPr>
          <p:cNvPr id="4" name="Espace réservé du numéro de diapositive 3"/>
          <p:cNvSpPr>
            <a:spLocks noGrp="1"/>
          </p:cNvSpPr>
          <p:nvPr>
            <p:ph type="sldNum" sz="quarter" idx="12"/>
          </p:nvPr>
        </p:nvSpPr>
        <p:spPr>
          <a:xfrm>
            <a:off x="6553200" y="6356350"/>
            <a:ext cx="2133600" cy="365125"/>
          </a:xfrm>
          <a:prstGeom prst="rect">
            <a:avLst/>
          </a:prstGeom>
        </p:spPr>
        <p:txBody>
          <a:bodyPr/>
          <a:lstStyle/>
          <a:p>
            <a:fld id="{35127FF1-316C-4CFF-828D-BCF8D9BECD4D}" type="slidenum">
              <a:rPr lang="fr-CA" smtClean="0"/>
              <a:t>‹N°›</a:t>
            </a:fld>
            <a:endParaRPr lang="fr-CA"/>
          </a:p>
        </p:txBody>
      </p:sp>
    </p:spTree>
    <p:extLst>
      <p:ext uri="{BB962C8B-B14F-4D97-AF65-F5344CB8AC3E}">
        <p14:creationId xmlns:p14="http://schemas.microsoft.com/office/powerpoint/2010/main" val="2481258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Modifiez le style du titre</a:t>
            </a:r>
            <a:endParaRPr lang="fr-CA"/>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457200" y="2852936"/>
            <a:ext cx="2133600" cy="365125"/>
          </a:xfrm>
          <a:prstGeom prst="rect">
            <a:avLst/>
          </a:prstGeom>
        </p:spPr>
        <p:txBody>
          <a:bodyPr/>
          <a:lstStyle/>
          <a:p>
            <a:fld id="{741BE60B-7D16-48DE-84CD-9591051C1279}" type="datetimeFigureOut">
              <a:rPr lang="fr-CA" smtClean="0"/>
              <a:t>2023-11-02</a:t>
            </a:fld>
            <a:endParaRPr lang="fr-CA"/>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CA"/>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35127FF1-316C-4CFF-828D-BCF8D9BECD4D}" type="slidenum">
              <a:rPr lang="fr-CA" smtClean="0"/>
              <a:t>‹N°›</a:t>
            </a:fld>
            <a:endParaRPr lang="fr-CA"/>
          </a:p>
        </p:txBody>
      </p:sp>
    </p:spTree>
    <p:extLst>
      <p:ext uri="{BB962C8B-B14F-4D97-AF65-F5344CB8AC3E}">
        <p14:creationId xmlns:p14="http://schemas.microsoft.com/office/powerpoint/2010/main" val="455418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Modifiez le style du titre</a:t>
            </a:r>
            <a:endParaRPr lang="fr-CA"/>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CA"/>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457200" y="2852936"/>
            <a:ext cx="2133600" cy="365125"/>
          </a:xfrm>
          <a:prstGeom prst="rect">
            <a:avLst/>
          </a:prstGeom>
        </p:spPr>
        <p:txBody>
          <a:bodyPr/>
          <a:lstStyle/>
          <a:p>
            <a:fld id="{741BE60B-7D16-48DE-84CD-9591051C1279}" type="datetimeFigureOut">
              <a:rPr lang="fr-CA" smtClean="0"/>
              <a:t>2023-11-02</a:t>
            </a:fld>
            <a:endParaRPr lang="fr-CA"/>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CA"/>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35127FF1-316C-4CFF-828D-BCF8D9BECD4D}" type="slidenum">
              <a:rPr lang="fr-CA" smtClean="0"/>
              <a:t>‹N°›</a:t>
            </a:fld>
            <a:endParaRPr lang="fr-CA"/>
          </a:p>
        </p:txBody>
      </p:sp>
    </p:spTree>
    <p:extLst>
      <p:ext uri="{BB962C8B-B14F-4D97-AF65-F5344CB8AC3E}">
        <p14:creationId xmlns:p14="http://schemas.microsoft.com/office/powerpoint/2010/main" val="1803504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2.pn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image" Target="../media/image1.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0"/>
            <a:ext cx="9144000" cy="404813"/>
          </a:xfrm>
          <a:prstGeom prst="rect">
            <a:avLst/>
          </a:prstGeom>
          <a:solidFill>
            <a:srgbClr val="0047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8" name="ZoneTexte 9"/>
          <p:cNvSpPr txBox="1">
            <a:spLocks noChangeArrowheads="1"/>
          </p:cNvSpPr>
          <p:nvPr/>
        </p:nvSpPr>
        <p:spPr bwMode="auto">
          <a:xfrm>
            <a:off x="0" y="71438"/>
            <a:ext cx="9144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fr-CA" altLang="fr-FR" sz="1200" dirty="0" smtClean="0">
                <a:solidFill>
                  <a:schemeClr val="bg1"/>
                </a:solidFill>
                <a:latin typeface="Chaloult_Cond" panose="00000400000000000000" pitchFamily="2" charset="0"/>
              </a:rPr>
              <a:t>Centre intégré de santé et de services sociaux de Chaudière-Appalaches</a:t>
            </a:r>
          </a:p>
        </p:txBody>
      </p:sp>
      <p:sp>
        <p:nvSpPr>
          <p:cNvPr id="9" name="Rectangle 8"/>
          <p:cNvSpPr/>
          <p:nvPr/>
        </p:nvSpPr>
        <p:spPr>
          <a:xfrm>
            <a:off x="4427538" y="404813"/>
            <a:ext cx="4716462" cy="2736850"/>
          </a:xfrm>
          <a:prstGeom prst="rect">
            <a:avLst/>
          </a:prstGeom>
          <a:solidFill>
            <a:srgbClr val="7536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solidFill>
                <a:srgbClr val="E55B12"/>
              </a:solidFill>
            </a:endParaRPr>
          </a:p>
        </p:txBody>
      </p:sp>
      <p:pic>
        <p:nvPicPr>
          <p:cNvPr id="10" name="Image 11"/>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3851920" y="6434138"/>
            <a:ext cx="14112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3559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C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EB7F3D-0BB0-42D4-ABED-6BCFEFF2E5A7}" type="datetimeFigureOut">
              <a:rPr lang="fr-CA" smtClean="0"/>
              <a:t>2023-11-02</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AB57E-16DB-4787-9D18-9D32C0BC9255}" type="slidenum">
              <a:rPr lang="fr-CA" smtClean="0"/>
              <a:t>‹N°›</a:t>
            </a:fld>
            <a:endParaRPr lang="fr-CA"/>
          </a:p>
        </p:txBody>
      </p:sp>
    </p:spTree>
    <p:extLst>
      <p:ext uri="{BB962C8B-B14F-4D97-AF65-F5344CB8AC3E}">
        <p14:creationId xmlns:p14="http://schemas.microsoft.com/office/powerpoint/2010/main" val="3143777559"/>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0"/>
            <a:ext cx="9144000" cy="404813"/>
          </a:xfrm>
          <a:prstGeom prst="rect">
            <a:avLst/>
          </a:prstGeom>
          <a:solidFill>
            <a:srgbClr val="00479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solidFill>
                <a:prstClr val="white"/>
              </a:solidFill>
            </a:endParaRPr>
          </a:p>
        </p:txBody>
      </p:sp>
      <p:sp>
        <p:nvSpPr>
          <p:cNvPr id="8" name="ZoneTexte 9"/>
          <p:cNvSpPr txBox="1">
            <a:spLocks noChangeArrowheads="1"/>
          </p:cNvSpPr>
          <p:nvPr/>
        </p:nvSpPr>
        <p:spPr bwMode="auto">
          <a:xfrm>
            <a:off x="0" y="71438"/>
            <a:ext cx="9144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fr-CA" altLang="fr-FR" sz="1200" dirty="0" smtClean="0">
                <a:solidFill>
                  <a:prstClr val="white"/>
                </a:solidFill>
                <a:latin typeface="Chaloult_Cond" panose="00000400000000000000" pitchFamily="2" charset="0"/>
              </a:rPr>
              <a:t>Centre intégré de santé et de services sociaux de Chaudière-Appalaches</a:t>
            </a:r>
          </a:p>
        </p:txBody>
      </p:sp>
      <p:sp>
        <p:nvSpPr>
          <p:cNvPr id="9" name="Rectangle 8"/>
          <p:cNvSpPr/>
          <p:nvPr/>
        </p:nvSpPr>
        <p:spPr>
          <a:xfrm>
            <a:off x="4427538" y="404813"/>
            <a:ext cx="4716462" cy="2736850"/>
          </a:xfrm>
          <a:prstGeom prst="rect">
            <a:avLst/>
          </a:prstGeom>
          <a:solidFill>
            <a:srgbClr val="75369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solidFill>
                <a:srgbClr val="E55B12"/>
              </a:solidFill>
            </a:endParaRPr>
          </a:p>
        </p:txBody>
      </p:sp>
      <p:pic>
        <p:nvPicPr>
          <p:cNvPr id="10" name="Image 11"/>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3851920" y="6434138"/>
            <a:ext cx="14112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98812"/>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ous-titre 6"/>
          <p:cNvSpPr>
            <a:spLocks noGrp="1"/>
          </p:cNvSpPr>
          <p:nvPr>
            <p:ph type="subTitle" idx="1"/>
          </p:nvPr>
        </p:nvSpPr>
        <p:spPr/>
        <p:txBody>
          <a:bodyPr/>
          <a:lstStyle/>
          <a:p>
            <a:r>
              <a:rPr lang="fr-CA" sz="2000" i="1" dirty="0" smtClean="0">
                <a:latin typeface="Arial Narrow" panose="020B0606020202030204" pitchFamily="34" charset="0"/>
              </a:rPr>
              <a:t>Présenté par Nathalie Chatigny</a:t>
            </a:r>
            <a:br>
              <a:rPr lang="fr-CA" sz="2000" i="1" dirty="0" smtClean="0">
                <a:latin typeface="Arial Narrow" panose="020B0606020202030204" pitchFamily="34" charset="0"/>
              </a:rPr>
            </a:br>
            <a:endParaRPr lang="fr-CA" sz="2000" i="1" dirty="0" smtClean="0">
              <a:latin typeface="Arial Narrow" panose="020B0606020202030204" pitchFamily="34" charset="0"/>
            </a:endParaRPr>
          </a:p>
          <a:p>
            <a:r>
              <a:rPr lang="fr-CA" sz="2000" i="1" dirty="0" smtClean="0">
                <a:latin typeface="Arial Narrow" panose="020B0606020202030204" pitchFamily="34" charset="0"/>
              </a:rPr>
              <a:t>Direction générale</a:t>
            </a:r>
            <a:endParaRPr lang="fr-CA" sz="2000" i="1" dirty="0">
              <a:latin typeface="Arial Narrow" panose="020B0606020202030204" pitchFamily="34" charset="0"/>
            </a:endParaRPr>
          </a:p>
          <a:p>
            <a:endParaRPr lang="fr-CA" sz="2000" i="1" dirty="0" smtClean="0">
              <a:latin typeface="Arial Narrow" panose="020B0606020202030204" pitchFamily="34" charset="0"/>
            </a:endParaRPr>
          </a:p>
          <a:p>
            <a:r>
              <a:rPr lang="fr-CA" sz="2000" i="1" dirty="0" smtClean="0">
                <a:latin typeface="Arial Narrow" panose="020B0606020202030204" pitchFamily="34" charset="0"/>
              </a:rPr>
              <a:t>Date: 31 octobre et 2 novembre 2023</a:t>
            </a:r>
            <a:endParaRPr lang="fr-CA" sz="2000" i="1" dirty="0">
              <a:latin typeface="Arial Narrow" panose="020B0606020202030204" pitchFamily="34" charset="0"/>
            </a:endParaRPr>
          </a:p>
        </p:txBody>
      </p:sp>
      <p:sp>
        <p:nvSpPr>
          <p:cNvPr id="6" name="Titre 5"/>
          <p:cNvSpPr>
            <a:spLocks noGrp="1"/>
          </p:cNvSpPr>
          <p:nvPr>
            <p:ph type="title"/>
          </p:nvPr>
        </p:nvSpPr>
        <p:spPr>
          <a:xfrm>
            <a:off x="4572000" y="836712"/>
            <a:ext cx="3528392" cy="2215991"/>
          </a:xfrm>
        </p:spPr>
        <p:txBody>
          <a:bodyPr>
            <a:noAutofit/>
          </a:bodyPr>
          <a:lstStyle/>
          <a:p>
            <a:r>
              <a:rPr lang="fr-CA" sz="2800" b="1" dirty="0" smtClean="0">
                <a:latin typeface="Arial Narrow" panose="020B0606020202030204" pitchFamily="34" charset="0"/>
              </a:rPr>
              <a:t>RÉVISION DU PLAN DE DÉSENCOMBREMENT DE LA MISSION HOSPITALIÈRE</a:t>
            </a:r>
            <a:endParaRPr lang="fr-CA" sz="2800" b="1" dirty="0">
              <a:latin typeface="Arial Narrow" panose="020B0606020202030204" pitchFamily="34" charset="0"/>
            </a:endParaRPr>
          </a:p>
        </p:txBody>
      </p:sp>
    </p:spTree>
    <p:extLst>
      <p:ext uri="{BB962C8B-B14F-4D97-AF65-F5344CB8AC3E}">
        <p14:creationId xmlns:p14="http://schemas.microsoft.com/office/powerpoint/2010/main" val="37468197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2800" b="1" dirty="0" smtClean="0">
                <a:latin typeface="Arial Narrow" panose="020B0606020202030204" pitchFamily="34" charset="0"/>
              </a:rPr>
              <a:t>ÉTAPES À VENIR </a:t>
            </a:r>
            <a:endParaRPr lang="fr-CA" sz="2800" b="1" dirty="0">
              <a:latin typeface="Arial Narrow" panose="020B0606020202030204" pitchFamily="34" charset="0"/>
            </a:endParaRPr>
          </a:p>
        </p:txBody>
      </p:sp>
      <p:sp>
        <p:nvSpPr>
          <p:cNvPr id="3" name="Espace réservé du contenu 2"/>
          <p:cNvSpPr>
            <a:spLocks noGrp="1"/>
          </p:cNvSpPr>
          <p:nvPr>
            <p:ph idx="1"/>
          </p:nvPr>
        </p:nvSpPr>
        <p:spPr>
          <a:xfrm>
            <a:off x="467544" y="1556792"/>
            <a:ext cx="8425630" cy="4421088"/>
          </a:xfrm>
        </p:spPr>
        <p:txBody>
          <a:bodyPr/>
          <a:lstStyle/>
          <a:p>
            <a:r>
              <a:rPr lang="fr-CA" sz="2400" dirty="0" smtClean="0">
                <a:latin typeface="Arial Narrow" panose="020B0606020202030204" pitchFamily="34" charset="0"/>
              </a:rPr>
              <a:t>L’appropriation du plan de désencombrement de la mission hospitalière doit être faite dans chacune des directions. Il y aura une note de service et fiche d’animation;</a:t>
            </a:r>
          </a:p>
          <a:p>
            <a:r>
              <a:rPr lang="fr-CA" sz="2400" dirty="0" smtClean="0">
                <a:latin typeface="Arial Narrow" panose="020B0606020202030204" pitchFamily="34" charset="0"/>
              </a:rPr>
              <a:t>Appropriation dans les différents comités locaux d’amélioration continue dans chacun de centres hospitaliers;</a:t>
            </a:r>
          </a:p>
          <a:p>
            <a:r>
              <a:rPr lang="fr-CA" sz="2400" dirty="0" smtClean="0">
                <a:latin typeface="Arial Narrow" panose="020B0606020202030204" pitchFamily="34" charset="0"/>
              </a:rPr>
              <a:t>Présentation à différentes instances;</a:t>
            </a:r>
          </a:p>
          <a:p>
            <a:r>
              <a:rPr lang="fr-CA" sz="2400" dirty="0" smtClean="0">
                <a:latin typeface="Arial Narrow" panose="020B0606020202030204" pitchFamily="34" charset="0"/>
              </a:rPr>
              <a:t>Mise en application du nouveau plan de désencombrement de la mission hospitalière le 4 décembre 2023.</a:t>
            </a:r>
          </a:p>
        </p:txBody>
      </p:sp>
    </p:spTree>
    <p:extLst>
      <p:ext uri="{BB962C8B-B14F-4D97-AF65-F5344CB8AC3E}">
        <p14:creationId xmlns:p14="http://schemas.microsoft.com/office/powerpoint/2010/main" val="1747087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CA"/>
          </a:p>
        </p:txBody>
      </p:sp>
      <p:sp>
        <p:nvSpPr>
          <p:cNvPr id="3" name="Espace réservé du contenu 2"/>
          <p:cNvSpPr>
            <a:spLocks noGrp="1"/>
          </p:cNvSpPr>
          <p:nvPr>
            <p:ph idx="1"/>
          </p:nvPr>
        </p:nvSpPr>
        <p:spPr>
          <a:xfrm>
            <a:off x="0" y="1628800"/>
            <a:ext cx="9144000" cy="4421088"/>
          </a:xfrm>
        </p:spPr>
        <p:txBody>
          <a:bodyPr/>
          <a:lstStyle/>
          <a:p>
            <a:pPr marL="0" indent="0" algn="ctr">
              <a:buNone/>
            </a:pPr>
            <a:endParaRPr lang="fr-CA" dirty="0" smtClean="0"/>
          </a:p>
          <a:p>
            <a:pPr marL="0" indent="0" algn="ctr">
              <a:buNone/>
            </a:pPr>
            <a:endParaRPr lang="fr-CA" dirty="0" smtClean="0">
              <a:latin typeface="Bahnschrift SemiBold SemiConden" panose="020B0502040204020203" pitchFamily="34" charset="0"/>
            </a:endParaRPr>
          </a:p>
          <a:p>
            <a:pPr marL="0" indent="0" algn="ctr">
              <a:buNone/>
            </a:pPr>
            <a:r>
              <a:rPr lang="fr-CA" b="1" dirty="0" smtClean="0">
                <a:latin typeface="Arial Narrow" panose="020B0606020202030204" pitchFamily="34" charset="0"/>
              </a:rPr>
              <a:t>QUESTIONS </a:t>
            </a:r>
          </a:p>
          <a:p>
            <a:pPr marL="0" indent="0" algn="ctr">
              <a:buNone/>
            </a:pPr>
            <a:r>
              <a:rPr lang="fr-CA" b="1" dirty="0" smtClean="0">
                <a:latin typeface="Arial Narrow" panose="020B0606020202030204" pitchFamily="34" charset="0"/>
              </a:rPr>
              <a:t>OU </a:t>
            </a:r>
          </a:p>
          <a:p>
            <a:pPr marL="0" indent="0" algn="ctr">
              <a:buNone/>
            </a:pPr>
            <a:r>
              <a:rPr lang="fr-CA" b="1" dirty="0" smtClean="0">
                <a:latin typeface="Arial Narrow" panose="020B0606020202030204" pitchFamily="34" charset="0"/>
              </a:rPr>
              <a:t>COMMENTAIRES?</a:t>
            </a:r>
            <a:endParaRPr lang="fr-CA" b="1" dirty="0">
              <a:latin typeface="Arial Narrow" panose="020B0606020202030204" pitchFamily="34" charset="0"/>
            </a:endParaRPr>
          </a:p>
        </p:txBody>
      </p:sp>
    </p:spTree>
    <p:extLst>
      <p:ext uri="{BB962C8B-B14F-4D97-AF65-F5344CB8AC3E}">
        <p14:creationId xmlns:p14="http://schemas.microsoft.com/office/powerpoint/2010/main" val="1957627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altLang="fr-FR" sz="2800" b="1" dirty="0" smtClean="0">
                <a:latin typeface="Arial Narrow" panose="020B0606020202030204" pitchFamily="34" charset="0"/>
              </a:rPr>
              <a:t>MISE EN CONTEXTE</a:t>
            </a:r>
            <a:endParaRPr lang="fr-CA" sz="2800" b="1" dirty="0">
              <a:latin typeface="Arial Narrow" panose="020B0606020202030204" pitchFamily="34" charset="0"/>
            </a:endParaRPr>
          </a:p>
        </p:txBody>
      </p:sp>
      <p:sp>
        <p:nvSpPr>
          <p:cNvPr id="3" name="Espace réservé du contenu 2"/>
          <p:cNvSpPr>
            <a:spLocks noGrp="1"/>
          </p:cNvSpPr>
          <p:nvPr>
            <p:ph idx="1"/>
          </p:nvPr>
        </p:nvSpPr>
        <p:spPr>
          <a:xfrm>
            <a:off x="395536" y="1484784"/>
            <a:ext cx="8620448" cy="4421088"/>
          </a:xfrm>
        </p:spPr>
        <p:txBody>
          <a:bodyPr/>
          <a:lstStyle/>
          <a:p>
            <a:pPr marL="342900" lvl="1" indent="-342900">
              <a:buClr>
                <a:srgbClr val="004796"/>
              </a:buClr>
            </a:pPr>
            <a:r>
              <a:rPr lang="fr-CA" altLang="fr-FR" sz="2200" dirty="0" smtClean="0">
                <a:latin typeface="Arial Narrow" panose="020B0606020202030204" pitchFamily="34" charset="0"/>
              </a:rPr>
              <a:t>Le plan de désencombrement de la mission hospitalière est révisé à chaque année;</a:t>
            </a:r>
          </a:p>
          <a:p>
            <a:pPr marL="342900" lvl="1" indent="-342900">
              <a:buClr>
                <a:srgbClr val="004796"/>
              </a:buClr>
            </a:pPr>
            <a:r>
              <a:rPr lang="fr-CA" altLang="fr-FR" sz="2200" dirty="0" smtClean="0">
                <a:latin typeface="Arial Narrow" panose="020B0606020202030204" pitchFamily="34" charset="0"/>
              </a:rPr>
              <a:t>Jusqu’en 2022, la direction des soins infirmiers (DSI) était en leadership dans la révision du plan de désencombrement de la mission hospitalière;</a:t>
            </a:r>
          </a:p>
          <a:p>
            <a:pPr marL="342900" lvl="1" indent="-342900">
              <a:buClr>
                <a:srgbClr val="004796"/>
              </a:buClr>
            </a:pPr>
            <a:r>
              <a:rPr lang="fr-CA" altLang="fr-FR" sz="2200" dirty="0" smtClean="0">
                <a:latin typeface="Arial Narrow" panose="020B0606020202030204" pitchFamily="34" charset="0"/>
              </a:rPr>
              <a:t>En novembre 2022, suite à une recommandation de l’équipe STAT du ministère et l’arrivée récente des directeurs réseaux locaux de services (RLS) dans l’organisation, la révision du plan de désencombrement de la mission hospitalière a été pris en charge par la </a:t>
            </a:r>
            <a:r>
              <a:rPr lang="fr-CA" altLang="fr-FR" sz="2200" dirty="0" smtClean="0">
                <a:latin typeface="Arial Narrow" panose="020B0606020202030204" pitchFamily="34" charset="0"/>
              </a:rPr>
              <a:t>Direction </a:t>
            </a:r>
            <a:r>
              <a:rPr lang="fr-CA" altLang="fr-FR" sz="2200" dirty="0" smtClean="0">
                <a:latin typeface="Arial Narrow" panose="020B0606020202030204" pitchFamily="34" charset="0"/>
              </a:rPr>
              <a:t>générale;</a:t>
            </a:r>
            <a:endParaRPr lang="fr-CA" altLang="fr-FR" sz="2200" dirty="0">
              <a:latin typeface="Arial Narrow" panose="020B0606020202030204" pitchFamily="34" charset="0"/>
            </a:endParaRPr>
          </a:p>
          <a:p>
            <a:pPr marL="342900" lvl="1" indent="-342900">
              <a:buClr>
                <a:srgbClr val="004796"/>
              </a:buClr>
            </a:pPr>
            <a:r>
              <a:rPr lang="fr-CA" altLang="fr-FR" sz="2200" dirty="0" smtClean="0">
                <a:latin typeface="Arial Narrow" panose="020B0606020202030204" pitchFamily="34" charset="0"/>
              </a:rPr>
              <a:t>Cinq </a:t>
            </a:r>
            <a:r>
              <a:rPr lang="fr-CA" altLang="fr-FR" sz="2200" dirty="0" smtClean="0">
                <a:latin typeface="Arial Narrow" panose="020B0606020202030204" pitchFamily="34" charset="0"/>
              </a:rPr>
              <a:t>ateliers de travail avec </a:t>
            </a:r>
            <a:r>
              <a:rPr lang="fr-CA" altLang="fr-FR" sz="2200" dirty="0" smtClean="0">
                <a:latin typeface="Arial Narrow" panose="020B0606020202030204" pitchFamily="34" charset="0"/>
              </a:rPr>
              <a:t>les </a:t>
            </a:r>
            <a:r>
              <a:rPr lang="fr-CA" altLang="fr-FR" sz="2200" dirty="0" smtClean="0">
                <a:latin typeface="Arial Narrow" panose="020B0606020202030204" pitchFamily="34" charset="0"/>
              </a:rPr>
              <a:t>directeurs </a:t>
            </a:r>
            <a:r>
              <a:rPr lang="fr-CA" altLang="fr-FR" sz="2200" dirty="0" smtClean="0">
                <a:latin typeface="Arial Narrow" panose="020B0606020202030204" pitchFamily="34" charset="0"/>
              </a:rPr>
              <a:t>concernés ont été faits. </a:t>
            </a:r>
            <a:r>
              <a:rPr lang="fr-CA" altLang="fr-FR" sz="2200" dirty="0" smtClean="0">
                <a:latin typeface="Arial Narrow" panose="020B0606020202030204" pitchFamily="34" charset="0"/>
              </a:rPr>
              <a:t>Ils ont été </a:t>
            </a:r>
            <a:r>
              <a:rPr lang="fr-CA" altLang="fr-FR" sz="2200" dirty="0" smtClean="0">
                <a:latin typeface="Arial Narrow" panose="020B0606020202030204" pitchFamily="34" charset="0"/>
              </a:rPr>
              <a:t>animés </a:t>
            </a:r>
            <a:r>
              <a:rPr lang="fr-CA" altLang="fr-FR" sz="2200" dirty="0" smtClean="0">
                <a:latin typeface="Arial Narrow" panose="020B0606020202030204" pitchFamily="34" charset="0"/>
              </a:rPr>
              <a:t>selon les principes suivants :</a:t>
            </a:r>
          </a:p>
          <a:p>
            <a:pPr marL="742950" lvl="2" indent="-342900">
              <a:buClr>
                <a:srgbClr val="004796"/>
              </a:buClr>
            </a:pPr>
            <a:r>
              <a:rPr lang="fr-CA" sz="2200" dirty="0">
                <a:latin typeface="Arial Narrow" panose="020B0606020202030204" pitchFamily="34" charset="0"/>
              </a:rPr>
              <a:t>Le plan de désencombrement est une mesure d’exception et requiert des actions différentes et exceptionnelles que celles accomplies dans le cadre des activités quotidiennes habituelles. </a:t>
            </a:r>
            <a:endParaRPr lang="fr-CA" sz="2200" dirty="0" smtClean="0">
              <a:latin typeface="Arial Narrow" panose="020B0606020202030204" pitchFamily="34" charset="0"/>
            </a:endParaRPr>
          </a:p>
          <a:p>
            <a:pPr marL="742950" lvl="2" indent="-342900">
              <a:buClr>
                <a:srgbClr val="004796"/>
              </a:buClr>
            </a:pPr>
            <a:r>
              <a:rPr lang="fr-CA" altLang="fr-FR" sz="2200" dirty="0" smtClean="0">
                <a:latin typeface="Arial Narrow" panose="020B0606020202030204" pitchFamily="34" charset="0"/>
              </a:rPr>
              <a:t>Les responsables doivent être identifiés.</a:t>
            </a:r>
          </a:p>
        </p:txBody>
      </p:sp>
    </p:spTree>
    <p:extLst>
      <p:ext uri="{BB962C8B-B14F-4D97-AF65-F5344CB8AC3E}">
        <p14:creationId xmlns:p14="http://schemas.microsoft.com/office/powerpoint/2010/main" val="2388943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2800" b="1" dirty="0" smtClean="0">
                <a:latin typeface="Arial Narrow" panose="020B0606020202030204" pitchFamily="34" charset="0"/>
              </a:rPr>
              <a:t>MISE EN CONTEXTE (suite)</a:t>
            </a:r>
            <a:endParaRPr lang="fr-CA" sz="2800" b="1" dirty="0">
              <a:latin typeface="Arial Narrow" panose="020B0606020202030204" pitchFamily="34" charset="0"/>
            </a:endParaRPr>
          </a:p>
        </p:txBody>
      </p:sp>
      <p:sp>
        <p:nvSpPr>
          <p:cNvPr id="3" name="Espace réservé du contenu 2"/>
          <p:cNvSpPr>
            <a:spLocks noGrp="1"/>
          </p:cNvSpPr>
          <p:nvPr>
            <p:ph idx="1"/>
          </p:nvPr>
        </p:nvSpPr>
        <p:spPr>
          <a:xfrm>
            <a:off x="107504" y="1556792"/>
            <a:ext cx="8785670" cy="4421088"/>
          </a:xfrm>
        </p:spPr>
        <p:txBody>
          <a:bodyPr/>
          <a:lstStyle/>
          <a:p>
            <a:pPr marL="742950" lvl="2" indent="-342900">
              <a:buClr>
                <a:srgbClr val="004796"/>
              </a:buClr>
            </a:pPr>
            <a:r>
              <a:rPr lang="fr-CA" altLang="fr-FR" dirty="0" smtClean="0">
                <a:latin typeface="Arial Narrow" panose="020B0606020202030204" pitchFamily="34" charset="0"/>
              </a:rPr>
              <a:t>Légitimer le pouvoir décisionnel aux gestionnaires terrain.</a:t>
            </a:r>
          </a:p>
          <a:p>
            <a:pPr marL="400050" lvl="2" indent="0">
              <a:buClr>
                <a:srgbClr val="004796"/>
              </a:buClr>
              <a:buNone/>
            </a:pPr>
            <a:endParaRPr lang="fr-CA" altLang="fr-FR" dirty="0" smtClean="0">
              <a:latin typeface="Arial Narrow" panose="020B0606020202030204" pitchFamily="34" charset="0"/>
            </a:endParaRPr>
          </a:p>
          <a:p>
            <a:pPr marL="742950" lvl="2" indent="-342900">
              <a:buClr>
                <a:srgbClr val="004796"/>
              </a:buClr>
            </a:pPr>
            <a:r>
              <a:rPr lang="fr-CA" altLang="fr-FR" dirty="0" smtClean="0">
                <a:latin typeface="Arial Narrow" panose="020B0606020202030204" pitchFamily="34" charset="0"/>
              </a:rPr>
              <a:t>Doit </a:t>
            </a:r>
            <a:r>
              <a:rPr lang="fr-CA" altLang="fr-FR" dirty="0">
                <a:latin typeface="Arial Narrow" panose="020B0606020202030204" pitchFamily="34" charset="0"/>
              </a:rPr>
              <a:t>tenir compte de </a:t>
            </a:r>
            <a:r>
              <a:rPr lang="fr-CA" altLang="fr-FR" dirty="0" smtClean="0">
                <a:latin typeface="Arial Narrow" panose="020B0606020202030204" pitchFamily="34" charset="0"/>
              </a:rPr>
              <a:t>« </a:t>
            </a:r>
            <a:r>
              <a:rPr lang="fr-CA" i="1" dirty="0" smtClean="0">
                <a:latin typeface="Arial Narrow" panose="020B0606020202030204" pitchFamily="34" charset="0"/>
              </a:rPr>
              <a:t>La </a:t>
            </a:r>
            <a:r>
              <a:rPr lang="fr-CA" i="1" dirty="0">
                <a:latin typeface="Arial Narrow" panose="020B0606020202030204" pitchFamily="34" charset="0"/>
              </a:rPr>
              <a:t>politique d’optimisation du parcours de soins et de services en milieu hospitalier, le plan de surcapacité du CISSS de Chaudière-Appalaches</a:t>
            </a:r>
            <a:r>
              <a:rPr lang="fr-CA" dirty="0">
                <a:latin typeface="Arial Narrow" panose="020B0606020202030204" pitchFamily="34" charset="0"/>
              </a:rPr>
              <a:t>, le document « </a:t>
            </a:r>
            <a:r>
              <a:rPr lang="fr-CA" i="1" dirty="0">
                <a:latin typeface="Arial Narrow" panose="020B0606020202030204" pitchFamily="34" charset="0"/>
              </a:rPr>
              <a:t>Directives de la cellule de crise sur les urgences – Sous-comité sur la capacité</a:t>
            </a:r>
            <a:r>
              <a:rPr lang="fr-CA" dirty="0">
                <a:latin typeface="Arial Narrow" panose="020B0606020202030204" pitchFamily="34" charset="0"/>
              </a:rPr>
              <a:t> » produit par le ministère en décembre 2022, ainsi que le document « </a:t>
            </a:r>
            <a:r>
              <a:rPr lang="fr-CA" i="1" dirty="0">
                <a:latin typeface="Arial Narrow" panose="020B0606020202030204" pitchFamily="34" charset="0"/>
              </a:rPr>
              <a:t>Désencombrement de l’urgence pour contrer les débordements à l’urgence</a:t>
            </a:r>
            <a:r>
              <a:rPr lang="fr-CA" dirty="0">
                <a:latin typeface="Arial Narrow" panose="020B0606020202030204" pitchFamily="34" charset="0"/>
              </a:rPr>
              <a:t> » produit par le ministère en </a:t>
            </a:r>
            <a:r>
              <a:rPr lang="fr-CA" dirty="0" smtClean="0">
                <a:latin typeface="Arial Narrow" panose="020B0606020202030204" pitchFamily="34" charset="0"/>
              </a:rPr>
              <a:t>2021.</a:t>
            </a:r>
          </a:p>
          <a:p>
            <a:pPr marL="742950" lvl="2" indent="-342900">
              <a:buClr>
                <a:srgbClr val="004796"/>
              </a:buClr>
            </a:pPr>
            <a:endParaRPr lang="fr-CA" altLang="fr-FR" sz="1600" dirty="0"/>
          </a:p>
          <a:p>
            <a:pPr marL="342900" lvl="1" indent="-342900">
              <a:buClr>
                <a:srgbClr val="004796"/>
              </a:buClr>
            </a:pPr>
            <a:endParaRPr lang="fr-CA" altLang="fr-FR" sz="1600" dirty="0"/>
          </a:p>
        </p:txBody>
      </p:sp>
    </p:spTree>
    <p:extLst>
      <p:ext uri="{BB962C8B-B14F-4D97-AF65-F5344CB8AC3E}">
        <p14:creationId xmlns:p14="http://schemas.microsoft.com/office/powerpoint/2010/main" val="2148567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2800" b="1" dirty="0" smtClean="0">
                <a:latin typeface="Arial Narrow" panose="020B0606020202030204" pitchFamily="34" charset="0"/>
              </a:rPr>
              <a:t>RAPPEL DES OBJECTIFS DU PLAN DE DÉSENCOMBREMENT DE LA MISSION HOSPITALIÈRE</a:t>
            </a:r>
            <a:endParaRPr lang="fr-CA" sz="2800" b="1" dirty="0">
              <a:latin typeface="Arial Narrow" panose="020B0606020202030204" pitchFamily="34" charset="0"/>
            </a:endParaRPr>
          </a:p>
        </p:txBody>
      </p:sp>
      <p:sp>
        <p:nvSpPr>
          <p:cNvPr id="3" name="Espace réservé du contenu 2"/>
          <p:cNvSpPr>
            <a:spLocks noGrp="1"/>
          </p:cNvSpPr>
          <p:nvPr>
            <p:ph idx="1"/>
          </p:nvPr>
        </p:nvSpPr>
        <p:spPr>
          <a:xfrm>
            <a:off x="395536" y="1556792"/>
            <a:ext cx="8497638" cy="4421088"/>
          </a:xfrm>
        </p:spPr>
        <p:txBody>
          <a:bodyPr/>
          <a:lstStyle/>
          <a:p>
            <a:pPr lvl="0"/>
            <a:r>
              <a:rPr lang="fr-CA" sz="1800" dirty="0" smtClean="0">
                <a:latin typeface="Arial Narrow" panose="020B0606020202030204" pitchFamily="34" charset="0"/>
              </a:rPr>
              <a:t>Assurer </a:t>
            </a:r>
            <a:r>
              <a:rPr lang="fr-CA" sz="1800" dirty="0">
                <a:latin typeface="Arial Narrow" panose="020B0606020202030204" pitchFamily="34" charset="0"/>
              </a:rPr>
              <a:t>une meilleure fluidité dans les étapes de l’épisode de soins et services par une gestion proactive et de collaboration; </a:t>
            </a:r>
          </a:p>
          <a:p>
            <a:pPr lvl="0"/>
            <a:r>
              <a:rPr lang="fr-CA" sz="1800" dirty="0">
                <a:latin typeface="Arial Narrow" panose="020B0606020202030204" pitchFamily="34" charset="0"/>
              </a:rPr>
              <a:t>Présenter les principales étapes pour l’application du plan de gestion organisationnel, des éléments facilitateurs pour son application, des niveaux d’alerte et des actions requises;</a:t>
            </a:r>
          </a:p>
          <a:p>
            <a:pPr lvl="0"/>
            <a:r>
              <a:rPr lang="fr-CA" sz="1800" dirty="0">
                <a:latin typeface="Arial Narrow" panose="020B0606020202030204" pitchFamily="34" charset="0"/>
              </a:rPr>
              <a:t>Identifier les seuils critiques conduisant au déclenchement;</a:t>
            </a:r>
          </a:p>
          <a:p>
            <a:pPr lvl="0"/>
            <a:r>
              <a:rPr lang="fr-CA" sz="1800" dirty="0">
                <a:latin typeface="Arial Narrow" panose="020B0606020202030204" pitchFamily="34" charset="0"/>
              </a:rPr>
              <a:t>Identifier les responsables de même que les rôles et responsabilités de chacun de la mise en application des mesures de même que leur résultat attendu;</a:t>
            </a:r>
          </a:p>
          <a:p>
            <a:pPr lvl="0"/>
            <a:r>
              <a:rPr lang="fr-CA" sz="1800" dirty="0">
                <a:latin typeface="Arial Narrow" panose="020B0606020202030204" pitchFamily="34" charset="0"/>
              </a:rPr>
              <a:t>Définir les interventions devant être appliquées;</a:t>
            </a:r>
          </a:p>
          <a:p>
            <a:pPr lvl="0"/>
            <a:r>
              <a:rPr lang="fr-CA" sz="1800" dirty="0">
                <a:latin typeface="Arial Narrow" panose="020B0606020202030204" pitchFamily="34" charset="0"/>
              </a:rPr>
              <a:t>Établir des modalités de communication entre les partenaires;</a:t>
            </a:r>
          </a:p>
          <a:p>
            <a:pPr lvl="0"/>
            <a:r>
              <a:rPr lang="fr-CA" sz="1800" dirty="0">
                <a:latin typeface="Arial Narrow" panose="020B0606020202030204" pitchFamily="34" charset="0"/>
              </a:rPr>
              <a:t>Définir des mesures concrètes pour intervenir dans les situations d’encombrement ou de crise, comprenant celles qui en précèdent l’application, celles qui en constituent l’intervention principale et celles qui correspondent aux mécanismes de rétablissement de la situation usuelle;</a:t>
            </a:r>
          </a:p>
          <a:p>
            <a:pPr lvl="0"/>
            <a:r>
              <a:rPr lang="fr-CA" sz="1800" dirty="0">
                <a:latin typeface="Arial Narrow" panose="020B0606020202030204" pitchFamily="34" charset="0"/>
              </a:rPr>
              <a:t>Agir au bon moment en mettant les mesures en place pour régulariser la situation tout en limitant l’impact sur les soins et services;</a:t>
            </a:r>
          </a:p>
          <a:p>
            <a:pPr lvl="0"/>
            <a:r>
              <a:rPr lang="fr-CA" sz="1800" dirty="0">
                <a:latin typeface="Arial Narrow" panose="020B0606020202030204" pitchFamily="34" charset="0"/>
              </a:rPr>
              <a:t>Coordonner l’ensemble des directions pour remédier à une crise temporaire.</a:t>
            </a:r>
          </a:p>
          <a:p>
            <a:endParaRPr lang="fr-CA" dirty="0"/>
          </a:p>
        </p:txBody>
      </p:sp>
    </p:spTree>
    <p:extLst>
      <p:ext uri="{BB962C8B-B14F-4D97-AF65-F5344CB8AC3E}">
        <p14:creationId xmlns:p14="http://schemas.microsoft.com/office/powerpoint/2010/main" val="2227039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2800" b="1" dirty="0">
                <a:latin typeface="Arial Narrow" panose="020B0606020202030204" pitchFamily="34" charset="0"/>
              </a:rPr>
              <a:t>PRINCIPALES </a:t>
            </a:r>
            <a:r>
              <a:rPr lang="fr-CA" sz="2800" b="1" dirty="0" smtClean="0">
                <a:latin typeface="Arial Narrow" panose="020B0606020202030204" pitchFamily="34" charset="0"/>
              </a:rPr>
              <a:t>MODIFICATIONS</a:t>
            </a:r>
            <a:endParaRPr lang="fr-CA" sz="2800" b="1" dirty="0">
              <a:latin typeface="Arial Narrow" panose="020B0606020202030204" pitchFamily="34" charset="0"/>
            </a:endParaRPr>
          </a:p>
        </p:txBody>
      </p:sp>
      <p:sp>
        <p:nvSpPr>
          <p:cNvPr id="3" name="Espace réservé du contenu 2"/>
          <p:cNvSpPr>
            <a:spLocks noGrp="1"/>
          </p:cNvSpPr>
          <p:nvPr>
            <p:ph idx="1"/>
          </p:nvPr>
        </p:nvSpPr>
        <p:spPr>
          <a:xfrm>
            <a:off x="395536" y="1556792"/>
            <a:ext cx="8066087" cy="4421088"/>
          </a:xfrm>
        </p:spPr>
        <p:txBody>
          <a:bodyPr/>
          <a:lstStyle/>
          <a:p>
            <a:r>
              <a:rPr lang="fr-CA" sz="2400" dirty="0" smtClean="0">
                <a:latin typeface="Arial Narrow" panose="020B0606020202030204" pitchFamily="34" charset="0"/>
              </a:rPr>
              <a:t>La coordination et la révision du plan de désencombrement de la mission hospitalière est maintenant sous la responsabilité des directrices RLS</a:t>
            </a:r>
            <a:r>
              <a:rPr lang="fr-CA" sz="2400" dirty="0">
                <a:latin typeface="Arial Narrow" panose="020B0606020202030204" pitchFamily="34" charset="0"/>
              </a:rPr>
              <a:t>;</a:t>
            </a:r>
            <a:endParaRPr lang="fr-CA" sz="2400" dirty="0" smtClean="0">
              <a:latin typeface="Arial Narrow" panose="020B0606020202030204" pitchFamily="34" charset="0"/>
            </a:endParaRPr>
          </a:p>
          <a:p>
            <a:endParaRPr lang="fr-CA" sz="400" dirty="0" smtClean="0">
              <a:latin typeface="Arial Narrow" panose="020B0606020202030204" pitchFamily="34" charset="0"/>
            </a:endParaRPr>
          </a:p>
          <a:p>
            <a:r>
              <a:rPr lang="fr-CA" sz="2400" dirty="0" smtClean="0">
                <a:latin typeface="Arial Narrow" panose="020B0606020202030204" pitchFamily="34" charset="0"/>
              </a:rPr>
              <a:t>Trois</a:t>
            </a:r>
            <a:r>
              <a:rPr lang="fr-CA" sz="2400" dirty="0" smtClean="0">
                <a:latin typeface="Arial Narrow" panose="020B0606020202030204" pitchFamily="34" charset="0"/>
              </a:rPr>
              <a:t> (3) </a:t>
            </a:r>
            <a:r>
              <a:rPr lang="fr-CA" sz="2400" dirty="0" smtClean="0">
                <a:latin typeface="Arial Narrow" panose="020B0606020202030204" pitchFamily="34" charset="0"/>
              </a:rPr>
              <a:t>niveaux d’alerte plutôt que </a:t>
            </a:r>
            <a:r>
              <a:rPr lang="fr-CA" sz="2400" dirty="0" smtClean="0">
                <a:latin typeface="Arial Narrow" panose="020B0606020202030204" pitchFamily="34" charset="0"/>
              </a:rPr>
              <a:t>quatre (4) </a:t>
            </a:r>
            <a:r>
              <a:rPr lang="fr-CA" sz="2400" dirty="0" smtClean="0">
                <a:latin typeface="Arial Narrow" panose="020B0606020202030204" pitchFamily="34" charset="0"/>
              </a:rPr>
              <a:t>niveaux d’alerte.</a:t>
            </a:r>
          </a:p>
        </p:txBody>
      </p:sp>
    </p:spTree>
    <p:extLst>
      <p:ext uri="{BB962C8B-B14F-4D97-AF65-F5344CB8AC3E}">
        <p14:creationId xmlns:p14="http://schemas.microsoft.com/office/powerpoint/2010/main" val="390386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2800" b="1" dirty="0">
                <a:latin typeface="Arial Narrow" panose="020B0606020202030204" pitchFamily="34" charset="0"/>
              </a:rPr>
              <a:t>PRINCIPALES MODIFICATIONS (suite)</a:t>
            </a:r>
            <a:endParaRPr lang="fr-CA" sz="2800" dirty="0"/>
          </a:p>
        </p:txBody>
      </p:sp>
      <p:sp>
        <p:nvSpPr>
          <p:cNvPr id="3" name="Espace réservé du contenu 2"/>
          <p:cNvSpPr>
            <a:spLocks noGrp="1"/>
          </p:cNvSpPr>
          <p:nvPr>
            <p:ph idx="1"/>
          </p:nvPr>
        </p:nvSpPr>
        <p:spPr>
          <a:xfrm>
            <a:off x="539056" y="1627632"/>
            <a:ext cx="3096840" cy="4421088"/>
          </a:xfrm>
        </p:spPr>
        <p:txBody>
          <a:bodyPr/>
          <a:lstStyle/>
          <a:p>
            <a:r>
              <a:rPr lang="fr-CA" sz="2400" dirty="0">
                <a:latin typeface="Arial Narrow" panose="020B0606020202030204" pitchFamily="34" charset="0"/>
              </a:rPr>
              <a:t>Les activités du niveau 1 ont été ajustées ou retirées faisant </a:t>
            </a:r>
            <a:r>
              <a:rPr lang="fr-CA" sz="2400" dirty="0" smtClean="0">
                <a:latin typeface="Arial Narrow" panose="020B0606020202030204" pitchFamily="34" charset="0"/>
              </a:rPr>
              <a:t>davantage </a:t>
            </a:r>
            <a:r>
              <a:rPr lang="fr-CA" sz="2400" dirty="0">
                <a:latin typeface="Arial Narrow" panose="020B0606020202030204" pitchFamily="34" charset="0"/>
              </a:rPr>
              <a:t>référence aux </a:t>
            </a:r>
            <a:r>
              <a:rPr lang="fr-CA" sz="2400" dirty="0" smtClean="0">
                <a:latin typeface="Arial Narrow" panose="020B0606020202030204" pitchFamily="34" charset="0"/>
              </a:rPr>
              <a:t>activités de gestion </a:t>
            </a:r>
            <a:r>
              <a:rPr lang="fr-CA" sz="2400" dirty="0">
                <a:latin typeface="Arial Narrow" panose="020B0606020202030204" pitchFamily="34" charset="0"/>
              </a:rPr>
              <a:t>du </a:t>
            </a:r>
            <a:r>
              <a:rPr lang="fr-CA" sz="2400" dirty="0" smtClean="0">
                <a:latin typeface="Arial Narrow" panose="020B0606020202030204" pitchFamily="34" charset="0"/>
              </a:rPr>
              <a:t>quotidien </a:t>
            </a:r>
          </a:p>
          <a:p>
            <a:endParaRPr lang="fr-CA" dirty="0"/>
          </a:p>
          <a:p>
            <a:endParaRPr lang="fr-CA" dirty="0"/>
          </a:p>
        </p:txBody>
      </p:sp>
      <p:pic>
        <p:nvPicPr>
          <p:cNvPr id="4" name="Image 3"/>
          <p:cNvPicPr>
            <a:picLocks noChangeAspect="1"/>
          </p:cNvPicPr>
          <p:nvPr/>
        </p:nvPicPr>
        <p:blipFill>
          <a:blip r:embed="rId2"/>
          <a:stretch>
            <a:fillRect/>
          </a:stretch>
        </p:blipFill>
        <p:spPr>
          <a:xfrm>
            <a:off x="3635896" y="1600201"/>
            <a:ext cx="5377384" cy="4349079"/>
          </a:xfrm>
          <a:prstGeom prst="rect">
            <a:avLst/>
          </a:prstGeom>
        </p:spPr>
      </p:pic>
      <p:sp>
        <p:nvSpPr>
          <p:cNvPr id="5" name="Flèche vers le haut 4"/>
          <p:cNvSpPr/>
          <p:nvPr/>
        </p:nvSpPr>
        <p:spPr>
          <a:xfrm rot="10800000">
            <a:off x="5580112" y="1600201"/>
            <a:ext cx="222905" cy="248448"/>
          </a:xfrm>
          <a:prstGeom prst="up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1456177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2800" b="1" dirty="0" smtClean="0">
                <a:latin typeface="Arial Narrow" panose="020B0606020202030204" pitchFamily="34" charset="0"/>
              </a:rPr>
              <a:t>PRINCIPALES MODIFICATIONS </a:t>
            </a:r>
            <a:r>
              <a:rPr lang="fr-CA" sz="2800" b="1" dirty="0">
                <a:latin typeface="Arial Narrow" panose="020B0606020202030204" pitchFamily="34" charset="0"/>
              </a:rPr>
              <a:t>(suite)</a:t>
            </a:r>
          </a:p>
        </p:txBody>
      </p:sp>
      <p:sp>
        <p:nvSpPr>
          <p:cNvPr id="3" name="Espace réservé du contenu 2"/>
          <p:cNvSpPr>
            <a:spLocks noGrp="1"/>
          </p:cNvSpPr>
          <p:nvPr>
            <p:ph idx="1"/>
          </p:nvPr>
        </p:nvSpPr>
        <p:spPr>
          <a:xfrm>
            <a:off x="539552" y="1628800"/>
            <a:ext cx="4032448" cy="4421088"/>
          </a:xfrm>
        </p:spPr>
        <p:txBody>
          <a:bodyPr/>
          <a:lstStyle/>
          <a:p>
            <a:r>
              <a:rPr lang="fr-CA" sz="2400" dirty="0">
                <a:latin typeface="Arial Narrow" panose="020B0606020202030204" pitchFamily="34" charset="0"/>
              </a:rPr>
              <a:t>Le plan de désencombrement </a:t>
            </a:r>
            <a:r>
              <a:rPr lang="fr-CA" sz="2400" dirty="0" smtClean="0">
                <a:latin typeface="Arial Narrow" panose="020B0606020202030204" pitchFamily="34" charset="0"/>
              </a:rPr>
              <a:t>de la mission hospitalière doit </a:t>
            </a:r>
            <a:r>
              <a:rPr lang="fr-CA" sz="2400" dirty="0">
                <a:latin typeface="Arial Narrow" panose="020B0606020202030204" pitchFamily="34" charset="0"/>
              </a:rPr>
              <a:t>être appliqué de manière progressive et systématique, en fonction du niveau d’encombrement </a:t>
            </a:r>
            <a:r>
              <a:rPr lang="fr-CA" sz="2400" dirty="0" smtClean="0">
                <a:latin typeface="Arial Narrow" panose="020B0606020202030204" pitchFamily="34" charset="0"/>
              </a:rPr>
              <a:t>atteint. Les actions du niveau 1 avant celles du niveau 2.</a:t>
            </a:r>
            <a:endParaRPr lang="fr-CA" sz="2400" dirty="0">
              <a:latin typeface="Arial Narrow" panose="020B0606020202030204" pitchFamily="34" charset="0"/>
            </a:endParaRPr>
          </a:p>
        </p:txBody>
      </p:sp>
      <p:pic>
        <p:nvPicPr>
          <p:cNvPr id="4" name="Image 3"/>
          <p:cNvPicPr>
            <a:picLocks noChangeAspect="1"/>
          </p:cNvPicPr>
          <p:nvPr/>
        </p:nvPicPr>
        <p:blipFill>
          <a:blip r:embed="rId2"/>
          <a:stretch>
            <a:fillRect/>
          </a:stretch>
        </p:blipFill>
        <p:spPr>
          <a:xfrm>
            <a:off x="4740104" y="1412654"/>
            <a:ext cx="4392488" cy="5616746"/>
          </a:xfrm>
          <a:prstGeom prst="rect">
            <a:avLst/>
          </a:prstGeom>
        </p:spPr>
      </p:pic>
    </p:spTree>
    <p:extLst>
      <p:ext uri="{BB962C8B-B14F-4D97-AF65-F5344CB8AC3E}">
        <p14:creationId xmlns:p14="http://schemas.microsoft.com/office/powerpoint/2010/main" val="2673103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2800" b="1" dirty="0" smtClean="0">
                <a:latin typeface="Arial Narrow" panose="020B0606020202030204" pitchFamily="34" charset="0"/>
              </a:rPr>
              <a:t>EXEMPLES</a:t>
            </a:r>
            <a:r>
              <a:rPr lang="fr-CA" dirty="0" smtClean="0"/>
              <a:t> </a:t>
            </a:r>
            <a:endParaRPr lang="fr-CA" dirty="0"/>
          </a:p>
        </p:txBody>
      </p:sp>
      <p:pic>
        <p:nvPicPr>
          <p:cNvPr id="4" name="Espace réservé du contenu 3"/>
          <p:cNvPicPr>
            <a:picLocks noGrp="1" noChangeAspect="1"/>
          </p:cNvPicPr>
          <p:nvPr>
            <p:ph idx="1"/>
          </p:nvPr>
        </p:nvPicPr>
        <p:blipFill>
          <a:blip r:embed="rId3"/>
          <a:stretch>
            <a:fillRect/>
          </a:stretch>
        </p:blipFill>
        <p:spPr>
          <a:xfrm>
            <a:off x="1259632" y="1556792"/>
            <a:ext cx="6576505" cy="4536504"/>
          </a:xfrm>
          <a:prstGeom prst="rect">
            <a:avLst/>
          </a:prstGeom>
        </p:spPr>
      </p:pic>
    </p:spTree>
    <p:extLst>
      <p:ext uri="{BB962C8B-B14F-4D97-AF65-F5344CB8AC3E}">
        <p14:creationId xmlns:p14="http://schemas.microsoft.com/office/powerpoint/2010/main" val="1907347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sz="2800" b="1" dirty="0" smtClean="0">
                <a:latin typeface="Arial Narrow" panose="020B0606020202030204" pitchFamily="34" charset="0"/>
              </a:rPr>
              <a:t>MESSAGES CLÉS À RETENIR</a:t>
            </a:r>
            <a:endParaRPr lang="fr-CA" sz="2800" b="1" dirty="0">
              <a:latin typeface="Arial Narrow" panose="020B0606020202030204" pitchFamily="34" charset="0"/>
            </a:endParaRPr>
          </a:p>
        </p:txBody>
      </p:sp>
      <p:sp>
        <p:nvSpPr>
          <p:cNvPr id="3" name="Espace réservé du contenu 2"/>
          <p:cNvSpPr>
            <a:spLocks noGrp="1"/>
          </p:cNvSpPr>
          <p:nvPr>
            <p:ph idx="1"/>
          </p:nvPr>
        </p:nvSpPr>
        <p:spPr>
          <a:xfrm>
            <a:off x="529312" y="1484784"/>
            <a:ext cx="8353622" cy="4421088"/>
          </a:xfrm>
        </p:spPr>
        <p:txBody>
          <a:bodyPr/>
          <a:lstStyle/>
          <a:p>
            <a:pPr lvl="0"/>
            <a:r>
              <a:rPr lang="fr-CA" sz="2400" dirty="0" smtClean="0">
                <a:latin typeface="Arial Narrow" panose="020B0606020202030204" pitchFamily="34" charset="0"/>
              </a:rPr>
              <a:t>Ce </a:t>
            </a:r>
            <a:r>
              <a:rPr lang="fr-CA" sz="2400" dirty="0">
                <a:latin typeface="Arial Narrow" panose="020B0606020202030204" pitchFamily="34" charset="0"/>
              </a:rPr>
              <a:t>plan de désencombrement </a:t>
            </a:r>
            <a:r>
              <a:rPr lang="fr-CA" sz="2400" dirty="0" smtClean="0">
                <a:latin typeface="Arial Narrow" panose="020B0606020202030204" pitchFamily="34" charset="0"/>
              </a:rPr>
              <a:t>de la mission hospitalière concerne </a:t>
            </a:r>
            <a:r>
              <a:rPr lang="fr-CA" sz="2400" dirty="0">
                <a:latin typeface="Arial Narrow" panose="020B0606020202030204" pitchFamily="34" charset="0"/>
              </a:rPr>
              <a:t>autant la clientèle en santé physique que celle en santé mentale en mission </a:t>
            </a:r>
            <a:r>
              <a:rPr lang="fr-CA" sz="2400" dirty="0" smtClean="0">
                <a:latin typeface="Arial Narrow" panose="020B0606020202030204" pitchFamily="34" charset="0"/>
              </a:rPr>
              <a:t>hospitalière;</a:t>
            </a:r>
            <a:endParaRPr lang="fr-CA" sz="2400" dirty="0">
              <a:latin typeface="Arial Narrow" panose="020B0606020202030204" pitchFamily="34" charset="0"/>
            </a:endParaRPr>
          </a:p>
          <a:p>
            <a:pPr lvl="0"/>
            <a:r>
              <a:rPr lang="fr-CA" sz="2400" dirty="0">
                <a:latin typeface="Arial Narrow" panose="020B0606020202030204" pitchFamily="34" charset="0"/>
              </a:rPr>
              <a:t>L’application du plan de désencombrement de la mission hospitalière permet d’obtenir l’agilité nécessaire en faisant appel à la collaboration et à la concertation de toutes les </a:t>
            </a:r>
            <a:r>
              <a:rPr lang="fr-CA" sz="2400" dirty="0" smtClean="0">
                <a:latin typeface="Arial Narrow" panose="020B0606020202030204" pitchFamily="34" charset="0"/>
              </a:rPr>
              <a:t>directions;</a:t>
            </a:r>
            <a:endParaRPr lang="fr-CA" sz="2400" dirty="0">
              <a:latin typeface="Arial Narrow" panose="020B0606020202030204" pitchFamily="34" charset="0"/>
            </a:endParaRPr>
          </a:p>
          <a:p>
            <a:pPr lvl="0"/>
            <a:r>
              <a:rPr lang="fr-CA" sz="2400" dirty="0">
                <a:latin typeface="Arial Narrow" panose="020B0606020202030204" pitchFamily="34" charset="0"/>
              </a:rPr>
              <a:t>L’usager est au cœur des décisions et les actions doivent permettre à l’usager de bénéficier de soins et de services appropriés à sa </a:t>
            </a:r>
            <a:r>
              <a:rPr lang="fr-CA" sz="2400" dirty="0" smtClean="0">
                <a:latin typeface="Arial Narrow" panose="020B0606020202030204" pitchFamily="34" charset="0"/>
              </a:rPr>
              <a:t>condition;</a:t>
            </a:r>
            <a:endParaRPr lang="fr-CA" sz="2400" dirty="0">
              <a:latin typeface="Arial Narrow" panose="020B0606020202030204" pitchFamily="34" charset="0"/>
            </a:endParaRPr>
          </a:p>
          <a:p>
            <a:pPr lvl="0"/>
            <a:r>
              <a:rPr lang="fr-CA" sz="2400" dirty="0">
                <a:latin typeface="Arial Narrow" panose="020B0606020202030204" pitchFamily="34" charset="0"/>
              </a:rPr>
              <a:t>Tous sont imputables des actions à mettre en place pour assurer la fluidité </a:t>
            </a:r>
            <a:r>
              <a:rPr lang="fr-CA" sz="2400" dirty="0" smtClean="0">
                <a:latin typeface="Arial Narrow" panose="020B0606020202030204" pitchFamily="34" charset="0"/>
              </a:rPr>
              <a:t>hospitalière.</a:t>
            </a:r>
            <a:endParaRPr lang="fr-CA" sz="2400" dirty="0">
              <a:latin typeface="Arial Narrow" panose="020B0606020202030204" pitchFamily="34" charset="0"/>
            </a:endParaRPr>
          </a:p>
          <a:p>
            <a:endParaRPr lang="fr-CA" sz="1400" b="1" dirty="0"/>
          </a:p>
          <a:p>
            <a:pPr marL="0" indent="0" algn="ctr">
              <a:buNone/>
            </a:pPr>
            <a:r>
              <a:rPr lang="fr-CA" sz="2000" b="1" dirty="0" smtClean="0">
                <a:latin typeface="Arial Narrow" panose="020B0606020202030204" pitchFamily="34" charset="0"/>
              </a:rPr>
              <a:t>C’est le travail d’équipe qui fait la différence !</a:t>
            </a:r>
            <a:endParaRPr lang="fr-CA" sz="2000" b="1" dirty="0">
              <a:latin typeface="Arial Narrow" panose="020B0606020202030204" pitchFamily="34" charset="0"/>
            </a:endParaRPr>
          </a:p>
        </p:txBody>
      </p:sp>
    </p:spTree>
    <p:extLst>
      <p:ext uri="{BB962C8B-B14F-4D97-AF65-F5344CB8AC3E}">
        <p14:creationId xmlns:p14="http://schemas.microsoft.com/office/powerpoint/2010/main" val="702041417"/>
      </p:ext>
    </p:extLst>
  </p:cSld>
  <p:clrMapOvr>
    <a:masterClrMapping/>
  </p:clrMapOvr>
</p:sld>
</file>

<file path=ppt/theme/theme1.xml><?xml version="1.0" encoding="utf-8"?>
<a:theme xmlns:a="http://schemas.openxmlformats.org/drawingml/2006/main" name="Présentation_D__mauve__CISSS-CA_sans_trame_fo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Page tit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Présentation_D__mauve__CISSS-CA_sans_trame_fond</Template>
  <TotalTime>624</TotalTime>
  <Words>788</Words>
  <Application>Microsoft Office PowerPoint</Application>
  <PresentationFormat>Affichage à l'écran (4:3)</PresentationFormat>
  <Paragraphs>55</Paragraphs>
  <Slides>11</Slides>
  <Notes>1</Notes>
  <HiddenSlides>0</HiddenSlides>
  <MMClips>0</MMClips>
  <ScaleCrop>false</ScaleCrop>
  <HeadingPairs>
    <vt:vector size="6" baseType="variant">
      <vt:variant>
        <vt:lpstr>Polices utilisées</vt:lpstr>
      </vt:variant>
      <vt:variant>
        <vt:i4>6</vt:i4>
      </vt:variant>
      <vt:variant>
        <vt:lpstr>Thème</vt:lpstr>
      </vt:variant>
      <vt:variant>
        <vt:i4>3</vt:i4>
      </vt:variant>
      <vt:variant>
        <vt:lpstr>Titres des diapositives</vt:lpstr>
      </vt:variant>
      <vt:variant>
        <vt:i4>11</vt:i4>
      </vt:variant>
    </vt:vector>
  </HeadingPairs>
  <TitlesOfParts>
    <vt:vector size="20" baseType="lpstr">
      <vt:lpstr>Arial</vt:lpstr>
      <vt:lpstr>Arial Narrow</vt:lpstr>
      <vt:lpstr>Bahnschrift SemiBold SemiConden</vt:lpstr>
      <vt:lpstr>Calibri</vt:lpstr>
      <vt:lpstr>Chaloult_Cond</vt:lpstr>
      <vt:lpstr>Wingdings</vt:lpstr>
      <vt:lpstr>Présentation_D__mauve__CISSS-CA_sans_trame_fond</vt:lpstr>
      <vt:lpstr>Conception personnalisée</vt:lpstr>
      <vt:lpstr>1_Page titre</vt:lpstr>
      <vt:lpstr>RÉVISION DU PLAN DE DÉSENCOMBREMENT DE LA MISSION HOSPITALIÈRE</vt:lpstr>
      <vt:lpstr>MISE EN CONTEXTE</vt:lpstr>
      <vt:lpstr>MISE EN CONTEXTE (suite)</vt:lpstr>
      <vt:lpstr>RAPPEL DES OBJECTIFS DU PLAN DE DÉSENCOMBREMENT DE LA MISSION HOSPITALIÈRE</vt:lpstr>
      <vt:lpstr>PRINCIPALES MODIFICATIONS</vt:lpstr>
      <vt:lpstr>PRINCIPALES MODIFICATIONS (suite)</vt:lpstr>
      <vt:lpstr>PRINCIPALES MODIFICATIONS (suite)</vt:lpstr>
      <vt:lpstr>EXEMPLES </vt:lpstr>
      <vt:lpstr>MESSAGES CLÉS À RETENIR</vt:lpstr>
      <vt:lpstr>ÉTAPES À VENIR </vt:lpstr>
      <vt:lpstr>Présentation PowerPoint</vt:lpstr>
    </vt:vector>
  </TitlesOfParts>
  <Company>CISSS Chaudière-Appalaches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ARIAL NARROW OU CHALOULT CONDENSÉ, GRAS, 28 POINTS ET MAJUSCULES</dc:title>
  <dc:creator>Marie-Eve Moisan</dc:creator>
  <cp:lastModifiedBy>Nathalie Paré (CISSSCA COM)</cp:lastModifiedBy>
  <cp:revision>19</cp:revision>
  <dcterms:created xsi:type="dcterms:W3CDTF">2017-05-01T13:41:13Z</dcterms:created>
  <dcterms:modified xsi:type="dcterms:W3CDTF">2023-11-02T20:33:38Z</dcterms:modified>
</cp:coreProperties>
</file>