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  <p:sldMasterId id="2147483662" r:id="rId3"/>
  </p:sldMasterIdLst>
  <p:notesMasterIdLst>
    <p:notesMasterId r:id="rId30"/>
  </p:notesMasterIdLst>
  <p:handoutMasterIdLst>
    <p:handoutMasterId r:id="rId31"/>
  </p:handoutMasterIdLst>
  <p:sldIdLst>
    <p:sldId id="256" r:id="rId4"/>
    <p:sldId id="322" r:id="rId5"/>
    <p:sldId id="282" r:id="rId6"/>
    <p:sldId id="283" r:id="rId7"/>
    <p:sldId id="284" r:id="rId8"/>
    <p:sldId id="312" r:id="rId9"/>
    <p:sldId id="275" r:id="rId10"/>
    <p:sldId id="314" r:id="rId11"/>
    <p:sldId id="316" r:id="rId12"/>
    <p:sldId id="276" r:id="rId13"/>
    <p:sldId id="300" r:id="rId14"/>
    <p:sldId id="305" r:id="rId15"/>
    <p:sldId id="306" r:id="rId16"/>
    <p:sldId id="307" r:id="rId17"/>
    <p:sldId id="308" r:id="rId18"/>
    <p:sldId id="310" r:id="rId19"/>
    <p:sldId id="311" r:id="rId20"/>
    <p:sldId id="317" r:id="rId21"/>
    <p:sldId id="313" r:id="rId22"/>
    <p:sldId id="315" r:id="rId23"/>
    <p:sldId id="321" r:id="rId24"/>
    <p:sldId id="319" r:id="rId25"/>
    <p:sldId id="318" r:id="rId26"/>
    <p:sldId id="323" r:id="rId27"/>
    <p:sldId id="324" r:id="rId28"/>
    <p:sldId id="266" r:id="rId29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Mercier" initials="NM" lastIdx="5" clrIdx="0">
    <p:extLst>
      <p:ext uri="{19B8F6BF-5375-455C-9EA6-DF929625EA0E}">
        <p15:presenceInfo xmlns:p15="http://schemas.microsoft.com/office/powerpoint/2012/main" userId="S-1-5-21-2065687901-2374168385-1762191605-1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99CCFF"/>
    <a:srgbClr val="339933"/>
    <a:srgbClr val="00B800"/>
    <a:srgbClr val="99BA56"/>
    <a:srgbClr val="97D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265" autoAdjust="0"/>
  </p:normalViewPr>
  <p:slideViewPr>
    <p:cSldViewPr>
      <p:cViewPr varScale="1">
        <p:scale>
          <a:sx n="73" d="100"/>
          <a:sy n="73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3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5B8FC-126C-4CA4-AF10-8C11A168D4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856253-8178-4D2C-A33E-EECFAEFE409C}">
      <dgm:prSet phldrT="[Texte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CA" sz="2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Connaître les mesures à appliquer dans votre milieu de travail</a:t>
          </a:r>
          <a:endParaRPr lang="fr-FR" sz="2400" b="1" dirty="0">
            <a:latin typeface="Arial Narrow" panose="020B0606020202030204" pitchFamily="34" charset="0"/>
          </a:endParaRPr>
        </a:p>
      </dgm:t>
    </dgm:pt>
    <dgm:pt modelId="{7460FD1A-134C-427D-8436-111B28CDE31D}" type="parTrans" cxnId="{1B87D7AF-7070-4C70-B241-17ABB9BB0410}">
      <dgm:prSet/>
      <dgm:spPr/>
      <dgm:t>
        <a:bodyPr/>
        <a:lstStyle/>
        <a:p>
          <a:endParaRPr lang="fr-FR"/>
        </a:p>
      </dgm:t>
    </dgm:pt>
    <dgm:pt modelId="{A086F26F-F94F-48F8-AC4E-86904FD72DB7}" type="sibTrans" cxnId="{1B87D7AF-7070-4C70-B241-17ABB9BB0410}">
      <dgm:prSet/>
      <dgm:spPr/>
      <dgm:t>
        <a:bodyPr/>
        <a:lstStyle/>
        <a:p>
          <a:endParaRPr lang="fr-FR"/>
        </a:p>
      </dgm:t>
    </dgm:pt>
    <dgm:pt modelId="{2563E664-224C-4F69-93B8-E7C644EFA795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CA" sz="2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Connaître la démarche à effectuer pour planifier la mise en place des mesures de santé publique</a:t>
          </a:r>
          <a:endParaRPr lang="fr-FR" sz="2400" b="1" dirty="0">
            <a:latin typeface="Arial Narrow" panose="020B0606020202030204" pitchFamily="34" charset="0"/>
          </a:endParaRPr>
        </a:p>
      </dgm:t>
    </dgm:pt>
    <dgm:pt modelId="{FD25E30B-9CEB-486E-ADD0-88C6BB166A41}" type="parTrans" cxnId="{556E084E-D7BA-45CC-816C-056CCD3FF8CC}">
      <dgm:prSet/>
      <dgm:spPr/>
      <dgm:t>
        <a:bodyPr/>
        <a:lstStyle/>
        <a:p>
          <a:endParaRPr lang="fr-FR"/>
        </a:p>
      </dgm:t>
    </dgm:pt>
    <dgm:pt modelId="{F139E8B5-53C4-42C1-818F-0D3D671DF1A5}" type="sibTrans" cxnId="{556E084E-D7BA-45CC-816C-056CCD3FF8CC}">
      <dgm:prSet/>
      <dgm:spPr/>
      <dgm:t>
        <a:bodyPr/>
        <a:lstStyle/>
        <a:p>
          <a:endParaRPr lang="fr-FR"/>
        </a:p>
      </dgm:t>
    </dgm:pt>
    <dgm:pt modelId="{D1BC7412-A2CC-42A1-BEAD-2AD08EDF9B44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CA" sz="2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Connaître les sites Internet officiels disponibles</a:t>
          </a:r>
          <a:endParaRPr lang="fr-FR" sz="2400" b="1" dirty="0">
            <a:latin typeface="Arial Narrow" panose="020B0606020202030204" pitchFamily="34" charset="0"/>
          </a:endParaRPr>
        </a:p>
      </dgm:t>
    </dgm:pt>
    <dgm:pt modelId="{F72A146E-A465-48F2-AEDB-8176C0D52B6C}" type="parTrans" cxnId="{4DC85653-1A27-48A3-8E0C-20434ED454CB}">
      <dgm:prSet/>
      <dgm:spPr/>
      <dgm:t>
        <a:bodyPr/>
        <a:lstStyle/>
        <a:p>
          <a:endParaRPr lang="fr-FR"/>
        </a:p>
      </dgm:t>
    </dgm:pt>
    <dgm:pt modelId="{13DFC5EC-122A-4189-8D9E-6BCE39D98C51}" type="sibTrans" cxnId="{4DC85653-1A27-48A3-8E0C-20434ED454CB}">
      <dgm:prSet/>
      <dgm:spPr/>
      <dgm:t>
        <a:bodyPr/>
        <a:lstStyle/>
        <a:p>
          <a:endParaRPr lang="fr-FR"/>
        </a:p>
      </dgm:t>
    </dgm:pt>
    <dgm:pt modelId="{4ABF5DCD-069D-4DF8-B44C-132B8DCFD272}" type="pres">
      <dgm:prSet presAssocID="{8315B8FC-126C-4CA4-AF10-8C11A168D4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CA"/>
        </a:p>
      </dgm:t>
    </dgm:pt>
    <dgm:pt modelId="{41F0FF92-B5B5-44FD-AA84-69E58F6F935F}" type="pres">
      <dgm:prSet presAssocID="{8315B8FC-126C-4CA4-AF10-8C11A168D445}" presName="Name1" presStyleCnt="0"/>
      <dgm:spPr/>
    </dgm:pt>
    <dgm:pt modelId="{5DE286D5-F731-4B62-ABEC-AC3F6ED68F73}" type="pres">
      <dgm:prSet presAssocID="{8315B8FC-126C-4CA4-AF10-8C11A168D445}" presName="cycle" presStyleCnt="0"/>
      <dgm:spPr/>
    </dgm:pt>
    <dgm:pt modelId="{32191DCA-637F-4955-822A-A2BE9CC6E9FB}" type="pres">
      <dgm:prSet presAssocID="{8315B8FC-126C-4CA4-AF10-8C11A168D445}" presName="srcNode" presStyleLbl="node1" presStyleIdx="0" presStyleCnt="3"/>
      <dgm:spPr/>
    </dgm:pt>
    <dgm:pt modelId="{93ADF94F-131E-4178-B235-DA074079839A}" type="pres">
      <dgm:prSet presAssocID="{8315B8FC-126C-4CA4-AF10-8C11A168D445}" presName="conn" presStyleLbl="parChTrans1D2" presStyleIdx="0" presStyleCnt="1"/>
      <dgm:spPr/>
      <dgm:t>
        <a:bodyPr/>
        <a:lstStyle/>
        <a:p>
          <a:endParaRPr lang="fr-CA"/>
        </a:p>
      </dgm:t>
    </dgm:pt>
    <dgm:pt modelId="{C8007276-8B72-4C1C-A0A9-A2835E2C2102}" type="pres">
      <dgm:prSet presAssocID="{8315B8FC-126C-4CA4-AF10-8C11A168D445}" presName="extraNode" presStyleLbl="node1" presStyleIdx="0" presStyleCnt="3"/>
      <dgm:spPr/>
    </dgm:pt>
    <dgm:pt modelId="{1F07674B-D1BF-483E-9E8E-3847296B85C8}" type="pres">
      <dgm:prSet presAssocID="{8315B8FC-126C-4CA4-AF10-8C11A168D445}" presName="dstNode" presStyleLbl="node1" presStyleIdx="0" presStyleCnt="3"/>
      <dgm:spPr/>
    </dgm:pt>
    <dgm:pt modelId="{4BD2F197-856C-4A22-926F-1F4D8FB15597}" type="pres">
      <dgm:prSet presAssocID="{D8856253-8178-4D2C-A33E-EECFAEFE40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F726EE-A4D4-48C2-92D9-4A65E0287A97}" type="pres">
      <dgm:prSet presAssocID="{D8856253-8178-4D2C-A33E-EECFAEFE409C}" presName="accent_1" presStyleCnt="0"/>
      <dgm:spPr/>
    </dgm:pt>
    <dgm:pt modelId="{F98712B0-F580-47AC-8E71-6B4903BC77D7}" type="pres">
      <dgm:prSet presAssocID="{D8856253-8178-4D2C-A33E-EECFAEFE409C}" presName="accentRepeatNode" presStyleLbl="solidFgAcc1" presStyleIdx="0" presStyleCnt="3"/>
      <dgm:spPr/>
    </dgm:pt>
    <dgm:pt modelId="{56B39FA6-E514-4BEA-BBD6-2D4F07A54CB5}" type="pres">
      <dgm:prSet presAssocID="{2563E664-224C-4F69-93B8-E7C644EFA795}" presName="text_2" presStyleLbl="node1" presStyleIdx="1" presStyleCnt="3" custScaleY="1161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907714-5845-4142-B991-D60E296782D3}" type="pres">
      <dgm:prSet presAssocID="{2563E664-224C-4F69-93B8-E7C644EFA795}" presName="accent_2" presStyleCnt="0"/>
      <dgm:spPr/>
    </dgm:pt>
    <dgm:pt modelId="{988FFA4C-7DCA-49C4-B8D5-AC33800FD190}" type="pres">
      <dgm:prSet presAssocID="{2563E664-224C-4F69-93B8-E7C644EFA795}" presName="accentRepeatNode" presStyleLbl="solidFgAcc1" presStyleIdx="1" presStyleCnt="3"/>
      <dgm:spPr/>
    </dgm:pt>
    <dgm:pt modelId="{87C46169-4F65-459F-955B-BD8971A26AFB}" type="pres">
      <dgm:prSet presAssocID="{D1BC7412-A2CC-42A1-BEAD-2AD08EDF9B4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74650E-CCF5-45F2-A81E-461DF78FAB51}" type="pres">
      <dgm:prSet presAssocID="{D1BC7412-A2CC-42A1-BEAD-2AD08EDF9B44}" presName="accent_3" presStyleCnt="0"/>
      <dgm:spPr/>
    </dgm:pt>
    <dgm:pt modelId="{5EFBC229-CBF0-4D0D-92C2-1122F6697B6C}" type="pres">
      <dgm:prSet presAssocID="{D1BC7412-A2CC-42A1-BEAD-2AD08EDF9B44}" presName="accentRepeatNode" presStyleLbl="solidFgAcc1" presStyleIdx="2" presStyleCnt="3"/>
      <dgm:spPr/>
    </dgm:pt>
  </dgm:ptLst>
  <dgm:cxnLst>
    <dgm:cxn modelId="{4DC85653-1A27-48A3-8E0C-20434ED454CB}" srcId="{8315B8FC-126C-4CA4-AF10-8C11A168D445}" destId="{D1BC7412-A2CC-42A1-BEAD-2AD08EDF9B44}" srcOrd="2" destOrd="0" parTransId="{F72A146E-A465-48F2-AEDB-8176C0D52B6C}" sibTransId="{13DFC5EC-122A-4189-8D9E-6BCE39D98C51}"/>
    <dgm:cxn modelId="{1E6A0D46-098A-4572-9C9F-CA59781BB8CC}" type="presOf" srcId="{D1BC7412-A2CC-42A1-BEAD-2AD08EDF9B44}" destId="{87C46169-4F65-459F-955B-BD8971A26AFB}" srcOrd="0" destOrd="0" presId="urn:microsoft.com/office/officeart/2008/layout/VerticalCurvedList"/>
    <dgm:cxn modelId="{D577ED7E-9B53-4520-8AE7-6C4044489434}" type="presOf" srcId="{8315B8FC-126C-4CA4-AF10-8C11A168D445}" destId="{4ABF5DCD-069D-4DF8-B44C-132B8DCFD272}" srcOrd="0" destOrd="0" presId="urn:microsoft.com/office/officeart/2008/layout/VerticalCurvedList"/>
    <dgm:cxn modelId="{8DE98769-A2D2-4717-84C6-B06851086490}" type="presOf" srcId="{2563E664-224C-4F69-93B8-E7C644EFA795}" destId="{56B39FA6-E514-4BEA-BBD6-2D4F07A54CB5}" srcOrd="0" destOrd="0" presId="urn:microsoft.com/office/officeart/2008/layout/VerticalCurvedList"/>
    <dgm:cxn modelId="{1B87D7AF-7070-4C70-B241-17ABB9BB0410}" srcId="{8315B8FC-126C-4CA4-AF10-8C11A168D445}" destId="{D8856253-8178-4D2C-A33E-EECFAEFE409C}" srcOrd="0" destOrd="0" parTransId="{7460FD1A-134C-427D-8436-111B28CDE31D}" sibTransId="{A086F26F-F94F-48F8-AC4E-86904FD72DB7}"/>
    <dgm:cxn modelId="{5E9E6D17-2AE5-49F3-A662-3338E8BAA31E}" type="presOf" srcId="{D8856253-8178-4D2C-A33E-EECFAEFE409C}" destId="{4BD2F197-856C-4A22-926F-1F4D8FB15597}" srcOrd="0" destOrd="0" presId="urn:microsoft.com/office/officeart/2008/layout/VerticalCurvedList"/>
    <dgm:cxn modelId="{556E084E-D7BA-45CC-816C-056CCD3FF8CC}" srcId="{8315B8FC-126C-4CA4-AF10-8C11A168D445}" destId="{2563E664-224C-4F69-93B8-E7C644EFA795}" srcOrd="1" destOrd="0" parTransId="{FD25E30B-9CEB-486E-ADD0-88C6BB166A41}" sibTransId="{F139E8B5-53C4-42C1-818F-0D3D671DF1A5}"/>
    <dgm:cxn modelId="{504E444B-0642-4321-8D2A-32AD3ADC118D}" type="presOf" srcId="{A086F26F-F94F-48F8-AC4E-86904FD72DB7}" destId="{93ADF94F-131E-4178-B235-DA074079839A}" srcOrd="0" destOrd="0" presId="urn:microsoft.com/office/officeart/2008/layout/VerticalCurvedList"/>
    <dgm:cxn modelId="{11B18B4F-4020-49E8-A1B3-4A8138C69A97}" type="presParOf" srcId="{4ABF5DCD-069D-4DF8-B44C-132B8DCFD272}" destId="{41F0FF92-B5B5-44FD-AA84-69E58F6F935F}" srcOrd="0" destOrd="0" presId="urn:microsoft.com/office/officeart/2008/layout/VerticalCurvedList"/>
    <dgm:cxn modelId="{194CABFC-54F6-44A4-BBB4-24D63CAFAAE6}" type="presParOf" srcId="{41F0FF92-B5B5-44FD-AA84-69E58F6F935F}" destId="{5DE286D5-F731-4B62-ABEC-AC3F6ED68F73}" srcOrd="0" destOrd="0" presId="urn:microsoft.com/office/officeart/2008/layout/VerticalCurvedList"/>
    <dgm:cxn modelId="{2114C206-96A7-4826-97A5-6BB0C0E14E3E}" type="presParOf" srcId="{5DE286D5-F731-4B62-ABEC-AC3F6ED68F73}" destId="{32191DCA-637F-4955-822A-A2BE9CC6E9FB}" srcOrd="0" destOrd="0" presId="urn:microsoft.com/office/officeart/2008/layout/VerticalCurvedList"/>
    <dgm:cxn modelId="{7AF8E21E-5C89-4E80-855F-FF0016DA9C59}" type="presParOf" srcId="{5DE286D5-F731-4B62-ABEC-AC3F6ED68F73}" destId="{93ADF94F-131E-4178-B235-DA074079839A}" srcOrd="1" destOrd="0" presId="urn:microsoft.com/office/officeart/2008/layout/VerticalCurvedList"/>
    <dgm:cxn modelId="{7254FD12-466E-48EA-8C6E-F91FED96D174}" type="presParOf" srcId="{5DE286D5-F731-4B62-ABEC-AC3F6ED68F73}" destId="{C8007276-8B72-4C1C-A0A9-A2835E2C2102}" srcOrd="2" destOrd="0" presId="urn:microsoft.com/office/officeart/2008/layout/VerticalCurvedList"/>
    <dgm:cxn modelId="{4135BA5D-4991-4233-9B2E-D5FB4493F25A}" type="presParOf" srcId="{5DE286D5-F731-4B62-ABEC-AC3F6ED68F73}" destId="{1F07674B-D1BF-483E-9E8E-3847296B85C8}" srcOrd="3" destOrd="0" presId="urn:microsoft.com/office/officeart/2008/layout/VerticalCurvedList"/>
    <dgm:cxn modelId="{0EE1DFC7-34CB-432E-9216-D10F02FECA6D}" type="presParOf" srcId="{41F0FF92-B5B5-44FD-AA84-69E58F6F935F}" destId="{4BD2F197-856C-4A22-926F-1F4D8FB15597}" srcOrd="1" destOrd="0" presId="urn:microsoft.com/office/officeart/2008/layout/VerticalCurvedList"/>
    <dgm:cxn modelId="{69D184D1-E8DD-4563-AB85-2ED7E595B04A}" type="presParOf" srcId="{41F0FF92-B5B5-44FD-AA84-69E58F6F935F}" destId="{06F726EE-A4D4-48C2-92D9-4A65E0287A97}" srcOrd="2" destOrd="0" presId="urn:microsoft.com/office/officeart/2008/layout/VerticalCurvedList"/>
    <dgm:cxn modelId="{D85F3D5E-30B2-4CAC-98C8-56A2ED93F33C}" type="presParOf" srcId="{06F726EE-A4D4-48C2-92D9-4A65E0287A97}" destId="{F98712B0-F580-47AC-8E71-6B4903BC77D7}" srcOrd="0" destOrd="0" presId="urn:microsoft.com/office/officeart/2008/layout/VerticalCurvedList"/>
    <dgm:cxn modelId="{2566C0C5-C75A-442C-8204-705678958DDE}" type="presParOf" srcId="{41F0FF92-B5B5-44FD-AA84-69E58F6F935F}" destId="{56B39FA6-E514-4BEA-BBD6-2D4F07A54CB5}" srcOrd="3" destOrd="0" presId="urn:microsoft.com/office/officeart/2008/layout/VerticalCurvedList"/>
    <dgm:cxn modelId="{2DF31E7E-5A78-4482-BB30-93F6C87A57A8}" type="presParOf" srcId="{41F0FF92-B5B5-44FD-AA84-69E58F6F935F}" destId="{6E907714-5845-4142-B991-D60E296782D3}" srcOrd="4" destOrd="0" presId="urn:microsoft.com/office/officeart/2008/layout/VerticalCurvedList"/>
    <dgm:cxn modelId="{D9F47C2E-552D-4BB2-9403-3D89B33C3687}" type="presParOf" srcId="{6E907714-5845-4142-B991-D60E296782D3}" destId="{988FFA4C-7DCA-49C4-B8D5-AC33800FD190}" srcOrd="0" destOrd="0" presId="urn:microsoft.com/office/officeart/2008/layout/VerticalCurvedList"/>
    <dgm:cxn modelId="{34EDC8B0-7999-455F-B9CE-A1E4C59AC1A3}" type="presParOf" srcId="{41F0FF92-B5B5-44FD-AA84-69E58F6F935F}" destId="{87C46169-4F65-459F-955B-BD8971A26AFB}" srcOrd="5" destOrd="0" presId="urn:microsoft.com/office/officeart/2008/layout/VerticalCurvedList"/>
    <dgm:cxn modelId="{C02246BD-46E0-44B4-BF2A-7125A4BEAE25}" type="presParOf" srcId="{41F0FF92-B5B5-44FD-AA84-69E58F6F935F}" destId="{1574650E-CCF5-45F2-A81E-461DF78FAB51}" srcOrd="6" destOrd="0" presId="urn:microsoft.com/office/officeart/2008/layout/VerticalCurvedList"/>
    <dgm:cxn modelId="{45FC7EA4-073C-4A0B-ADB9-98F79415F2FF}" type="presParOf" srcId="{1574650E-CCF5-45F2-A81E-461DF78FAB51}" destId="{5EFBC229-CBF0-4D0D-92C2-1122F6697B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DF94F-131E-4178-B235-DA074079839A}">
      <dsp:nvSpPr>
        <dsp:cNvPr id="0" name=""/>
        <dsp:cNvSpPr/>
      </dsp:nvSpPr>
      <dsp:spPr>
        <a:xfrm>
          <a:off x="-5301831" y="-812019"/>
          <a:ext cx="6313686" cy="6313686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2F197-856C-4A22-926F-1F4D8FB15597}">
      <dsp:nvSpPr>
        <dsp:cNvPr id="0" name=""/>
        <dsp:cNvSpPr/>
      </dsp:nvSpPr>
      <dsp:spPr>
        <a:xfrm>
          <a:off x="650923" y="468964"/>
          <a:ext cx="6341143" cy="93792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4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Connaître les mesures à appliquer dans votre milieu de travail</a:t>
          </a:r>
          <a:endParaRPr lang="fr-FR" sz="2400" b="1" kern="1200" dirty="0">
            <a:latin typeface="Arial Narrow" panose="020B0606020202030204" pitchFamily="34" charset="0"/>
          </a:endParaRPr>
        </a:p>
      </dsp:txBody>
      <dsp:txXfrm>
        <a:off x="650923" y="468964"/>
        <a:ext cx="6341143" cy="937929"/>
      </dsp:txXfrm>
    </dsp:sp>
    <dsp:sp modelId="{F98712B0-F580-47AC-8E71-6B4903BC77D7}">
      <dsp:nvSpPr>
        <dsp:cNvPr id="0" name=""/>
        <dsp:cNvSpPr/>
      </dsp:nvSpPr>
      <dsp:spPr>
        <a:xfrm>
          <a:off x="64717" y="351723"/>
          <a:ext cx="1172412" cy="1172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39FA6-E514-4BEA-BBD6-2D4F07A54CB5}">
      <dsp:nvSpPr>
        <dsp:cNvPr id="0" name=""/>
        <dsp:cNvSpPr/>
      </dsp:nvSpPr>
      <dsp:spPr>
        <a:xfrm>
          <a:off x="991860" y="1800201"/>
          <a:ext cx="6000206" cy="108924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4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Connaître la démarche à effectuer pour planifier la mise en place des mesures de santé publique</a:t>
          </a:r>
          <a:endParaRPr lang="fr-FR" sz="2400" b="1" kern="1200" dirty="0">
            <a:latin typeface="Arial Narrow" panose="020B0606020202030204" pitchFamily="34" charset="0"/>
          </a:endParaRPr>
        </a:p>
      </dsp:txBody>
      <dsp:txXfrm>
        <a:off x="991860" y="1800201"/>
        <a:ext cx="6000206" cy="1089245"/>
      </dsp:txXfrm>
    </dsp:sp>
    <dsp:sp modelId="{988FFA4C-7DCA-49C4-B8D5-AC33800FD190}">
      <dsp:nvSpPr>
        <dsp:cNvPr id="0" name=""/>
        <dsp:cNvSpPr/>
      </dsp:nvSpPr>
      <dsp:spPr>
        <a:xfrm>
          <a:off x="405654" y="1758618"/>
          <a:ext cx="1172412" cy="1172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46169-4F65-459F-955B-BD8971A26AFB}">
      <dsp:nvSpPr>
        <dsp:cNvPr id="0" name=""/>
        <dsp:cNvSpPr/>
      </dsp:nvSpPr>
      <dsp:spPr>
        <a:xfrm>
          <a:off x="650923" y="3282753"/>
          <a:ext cx="6341143" cy="93792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48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Connaître les sites Internet officiels disponibles</a:t>
          </a:r>
          <a:endParaRPr lang="fr-FR" sz="2400" b="1" kern="1200" dirty="0">
            <a:latin typeface="Arial Narrow" panose="020B0606020202030204" pitchFamily="34" charset="0"/>
          </a:endParaRPr>
        </a:p>
      </dsp:txBody>
      <dsp:txXfrm>
        <a:off x="650923" y="3282753"/>
        <a:ext cx="6341143" cy="937929"/>
      </dsp:txXfrm>
    </dsp:sp>
    <dsp:sp modelId="{5EFBC229-CBF0-4D0D-92C2-1122F6697B6C}">
      <dsp:nvSpPr>
        <dsp:cNvPr id="0" name=""/>
        <dsp:cNvSpPr/>
      </dsp:nvSpPr>
      <dsp:spPr>
        <a:xfrm>
          <a:off x="64717" y="3165512"/>
          <a:ext cx="1172412" cy="11724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130AC-D9F8-47A8-9590-1DF1FFEDD95D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DE750C-B1AD-4144-A5EA-2F613870BF8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4871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E02797-6F66-4395-A79A-997CC7D256C0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92B9D-14D0-4646-82BC-241367E7114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027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9656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237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347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570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323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406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26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90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898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465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24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392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1295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156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29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>
                <a:latin typeface="Arial Narrow" panose="020B0606020202030204" pitchFamily="34" charset="0"/>
              </a:rPr>
              <a:t>Information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Pour en savoir plus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Suggestion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dirty="0">
                <a:latin typeface="Arial Narrow" panose="020B0606020202030204" pitchFamily="34" charset="0"/>
              </a:rPr>
              <a:t> </a:t>
            </a:r>
          </a:p>
          <a:p>
            <a:r>
              <a:rPr lang="fr-CA" b="1" dirty="0">
                <a:latin typeface="Arial Narrow" panose="020B0606020202030204" pitchFamily="34" charset="0"/>
              </a:rPr>
              <a:t>Note à l’intervenant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2B9D-14D0-4646-82BC-241367E71141}" type="slidenum">
              <a:rPr lang="fr-CA" smtClean="0"/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892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Haute de page ondulé "/>
          <p:cNvPicPr>
            <a:picLocks noGrp="1" noChangeAspect="1"/>
          </p:cNvPicPr>
          <p:nvPr isPhoto="1"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3712"/>
            <a:ext cx="9144000" cy="169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arrés ondulés "/>
          <p:cNvPicPr>
            <a:picLocks noGrp="1" noChangeAspect="1"/>
          </p:cNvPicPr>
          <p:nvPr isPhoto="1" userDrawn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874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2000" y="1918800"/>
            <a:ext cx="6624000" cy="38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baseline="0">
                <a:latin typeface="Arial Narrow" panose="020B060602020203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MS Mincho"/>
                <a:cs typeface="+mn-cs"/>
              </a:rPr>
              <a:t>Modifiez le style du titre</a:t>
            </a: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Mincho"/>
              <a:cs typeface="+mn-cs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113463"/>
            <a:ext cx="1597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7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Arial Narrow" panose="020B0606020202030204" pitchFamily="34" charset="0"/>
              </a:defRPr>
            </a:lvl1pPr>
            <a:lvl2pPr>
              <a:defRPr baseline="0">
                <a:latin typeface="Arial Narrow" panose="020B0606020202030204" pitchFamily="34" charset="0"/>
              </a:defRPr>
            </a:lvl2pPr>
            <a:lvl3pPr>
              <a:defRPr baseline="0">
                <a:latin typeface="Arial Narrow" panose="020B0606020202030204" pitchFamily="34" charset="0"/>
              </a:defRPr>
            </a:lvl3pPr>
            <a:lvl4pPr>
              <a:defRPr baseline="0">
                <a:latin typeface="Arial Narrow" panose="020B0606020202030204" pitchFamily="34" charset="0"/>
              </a:defRPr>
            </a:lvl4pPr>
            <a:lvl5pPr>
              <a:defRPr baseline="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E7A8-AE27-496F-9517-6B8F9346EB31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686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latin typeface="Arial Narrow" panose="020B0606020202030204" pitchFamily="34" charset="0"/>
              </a:defRPr>
            </a:lvl1pPr>
            <a:lvl2pPr>
              <a:defRPr baseline="0">
                <a:latin typeface="Arial Narrow" panose="020B0606020202030204" pitchFamily="34" charset="0"/>
              </a:defRPr>
            </a:lvl2pPr>
            <a:lvl3pPr>
              <a:defRPr baseline="0">
                <a:latin typeface="Arial Narrow" panose="020B0606020202030204" pitchFamily="34" charset="0"/>
              </a:defRPr>
            </a:lvl3pPr>
            <a:lvl4pPr>
              <a:defRPr baseline="0">
                <a:latin typeface="Arial Narrow" panose="020B0606020202030204" pitchFamily="34" charset="0"/>
              </a:defRPr>
            </a:lvl4pPr>
            <a:lvl5pPr>
              <a:defRPr baseline="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C704-0B5D-47DF-958B-888E0BC7B0E4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097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32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01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87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332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556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059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316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9173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  <a:lvl2pPr>
              <a:defRPr baseline="0">
                <a:latin typeface="Arial Narrow" panose="020B0606020202030204" pitchFamily="34" charset="0"/>
              </a:defRPr>
            </a:lvl2pPr>
            <a:lvl3pPr>
              <a:defRPr baseline="0">
                <a:latin typeface="Arial Narrow" panose="020B0606020202030204" pitchFamily="34" charset="0"/>
              </a:defRPr>
            </a:lvl3pPr>
            <a:lvl4pPr>
              <a:defRPr baseline="0">
                <a:latin typeface="Arial Narrow" panose="020B0606020202030204" pitchFamily="34" charset="0"/>
              </a:defRPr>
            </a:lvl4pPr>
            <a:lvl5pPr>
              <a:defRPr baseline="0"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7CB4-7D35-46F5-AA69-1E83EA63AAFF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CA" dirty="0" smtClean="0"/>
              <a:t>Dernière version:  mars 2019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838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8872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031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46101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3509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9471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648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5856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509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6192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138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E162-44FD-49A1-BCE2-A4F9D75948FF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1081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0009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4216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9633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193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aseline="0">
                <a:latin typeface="Arial Narrow" panose="020B0606020202030204" pitchFamily="34" charset="0"/>
              </a:defRPr>
            </a:lvl1pPr>
            <a:lvl2pPr>
              <a:defRPr sz="2000" baseline="0">
                <a:latin typeface="Arial Narrow" panose="020B0606020202030204" pitchFamily="34" charset="0"/>
              </a:defRPr>
            </a:lvl2pPr>
            <a:lvl3pPr>
              <a:defRPr sz="2000" baseline="0">
                <a:latin typeface="Arial Narrow" panose="020B0606020202030204" pitchFamily="34" charset="0"/>
              </a:defRPr>
            </a:lvl3pPr>
            <a:lvl4pPr>
              <a:defRPr sz="1800" baseline="0">
                <a:latin typeface="Arial Narrow" panose="020B0606020202030204" pitchFamily="34" charset="0"/>
              </a:defRPr>
            </a:lvl4pPr>
            <a:lvl5pPr>
              <a:defRPr sz="1800" baseline="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aseline="0">
                <a:latin typeface="Arial Narrow" panose="020B0606020202030204" pitchFamily="34" charset="0"/>
              </a:defRPr>
            </a:lvl1pPr>
            <a:lvl2pPr>
              <a:defRPr sz="2000" baseline="0">
                <a:latin typeface="Arial Narrow" panose="020B0606020202030204" pitchFamily="34" charset="0"/>
              </a:defRPr>
            </a:lvl2pPr>
            <a:lvl3pPr>
              <a:defRPr sz="2000" baseline="0">
                <a:latin typeface="Arial Narrow" panose="020B0606020202030204" pitchFamily="34" charset="0"/>
              </a:defRPr>
            </a:lvl3pPr>
            <a:lvl4pPr>
              <a:defRPr sz="1800" baseline="0">
                <a:latin typeface="Arial Narrow" panose="020B0606020202030204" pitchFamily="34" charset="0"/>
              </a:defRPr>
            </a:lvl4pPr>
            <a:lvl5pPr>
              <a:defRPr sz="1800" baseline="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406C-F25D-4C57-8064-6963C5532B04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116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aseline="0">
                <a:latin typeface="Arial Narrow" panose="020B0606020202030204" pitchFamily="34" charset="0"/>
              </a:defRPr>
            </a:lvl1pPr>
            <a:lvl2pPr>
              <a:defRPr sz="2000" baseline="0">
                <a:latin typeface="Arial Narrow" panose="020B0606020202030204" pitchFamily="34" charset="0"/>
              </a:defRPr>
            </a:lvl2pPr>
            <a:lvl3pPr>
              <a:defRPr sz="1800" baseline="0">
                <a:latin typeface="Arial Narrow" panose="020B0606020202030204" pitchFamily="34" charset="0"/>
              </a:defRPr>
            </a:lvl3pPr>
            <a:lvl4pPr>
              <a:defRPr sz="1600" baseline="0">
                <a:latin typeface="Arial Narrow" panose="020B0606020202030204" pitchFamily="34" charset="0"/>
              </a:defRPr>
            </a:lvl4pPr>
            <a:lvl5pPr>
              <a:defRPr sz="1600" baseline="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 baseline="0">
                <a:latin typeface="Arial Narrow" panose="020B0606020202030204" pitchFamily="34" charset="0"/>
              </a:defRPr>
            </a:lvl1pPr>
            <a:lvl2pPr>
              <a:defRPr sz="2000" baseline="0">
                <a:latin typeface="Arial Narrow" panose="020B0606020202030204" pitchFamily="34" charset="0"/>
              </a:defRPr>
            </a:lvl2pPr>
            <a:lvl3pPr>
              <a:defRPr sz="1800" baseline="0">
                <a:latin typeface="Arial Narrow" panose="020B0606020202030204" pitchFamily="34" charset="0"/>
              </a:defRPr>
            </a:lvl3pPr>
            <a:lvl4pPr>
              <a:defRPr sz="1600" baseline="0">
                <a:latin typeface="Arial Narrow" panose="020B0606020202030204" pitchFamily="34" charset="0"/>
              </a:defRPr>
            </a:lvl4pPr>
            <a:lvl5pPr>
              <a:defRPr sz="1600" baseline="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31B-D003-4C49-AE36-7BC77C7CF162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07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778-32EA-431A-8FEE-DF6A9BEC9303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17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7F3C-6CEA-4E95-8DE4-5F297D4BE7F2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31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 baseline="0">
                <a:latin typeface="Arial Narrow" panose="020B0606020202030204" pitchFamily="34" charset="0"/>
              </a:defRPr>
            </a:lvl1pPr>
            <a:lvl2pPr>
              <a:defRPr sz="2400" baseline="0">
                <a:latin typeface="Arial Narrow" panose="020B0606020202030204" pitchFamily="34" charset="0"/>
              </a:defRPr>
            </a:lvl2pPr>
            <a:lvl3pPr>
              <a:defRPr sz="2400" baseline="0">
                <a:latin typeface="Arial Narrow" panose="020B0606020202030204" pitchFamily="34" charset="0"/>
              </a:defRPr>
            </a:lvl3pPr>
            <a:lvl4pPr>
              <a:defRPr sz="2000" baseline="0">
                <a:latin typeface="Arial Narrow" panose="020B0606020202030204" pitchFamily="34" charset="0"/>
              </a:defRPr>
            </a:lvl4pPr>
            <a:lvl5pPr>
              <a:defRPr sz="2000" baseline="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DB8F-076D-45C4-8CF6-DF53D43AAA6C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01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7AF8-FFB4-446F-A706-BBF2401ECB94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190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Haute de page ondulé "/>
          <p:cNvPicPr>
            <a:picLocks noGrp="1" noChangeAspect="1"/>
          </p:cNvPicPr>
          <p:nvPr isPhoto="1" userDrawn="1"/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3712"/>
            <a:ext cx="9144000" cy="941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AA38E3-C5FB-41EB-BD80-CEF029A84AA2}" type="datetime1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 smtClean="0"/>
              <a:t>Dernière version:  mars 2019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DADCF7-6B60-4899-8B0A-38F0FFA7867B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397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small" baseline="0">
          <a:solidFill>
            <a:srgbClr val="00206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DD20-3050-47EA-8B28-399AA0E70EE3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CA" dirty="0" smtClean="0"/>
              <a:t>Dernière version :  mars 2019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1AEE-727D-44E2-A4F9-04DD1ADB8E0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594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DFE1A-CB94-4181-A12A-3C3C66E094F6}" type="datetimeFigureOut">
              <a:rPr lang="fr-CA" smtClean="0"/>
              <a:t>2020-09-11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CA09-AFA4-4066-AE87-182F2952F6E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77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hyperlink" Target="https://publications.msss.gouv.qc.ca/msss/fichiers/2019/19-210-37W.pdf" TargetMode="Externa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ations.msss.gouv.qc.ca/msss/fichiers/2019/19-207-06F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esst.gouv.qc.ca/salle-de-presse/covid-19/Pages/trousse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contenu.quebec.ca/cdn-contenu/sante/documents/Problemes_de_sante/19-210-30FA_Guide-autosoins_francais.pdf?158498589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8rd_41fXA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q.qc.ca/publications/2954-mesures-organismes-hebergement-covid19" TargetMode="External"/><Relationship Id="rId2" Type="http://schemas.openxmlformats.org/officeDocument/2006/relationships/hyperlink" Target="https://www.inspq.qc.ca/publications/2946-organismes-communautaires-covid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pq.qc.ca/publications/2988-reduction-risques-psychosociaux-travail-covid19" TargetMode="External"/><Relationship Id="rId4" Type="http://schemas.openxmlformats.org/officeDocument/2006/relationships/hyperlink" Target="https://www.inspq.qc.ca/publications/2938-recommandations-chauffeurs-taxi-covoiturage-covid-1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q.qc.ca/publications/2944-visites-domicile-hors-sante-covid19" TargetMode="External"/><Relationship Id="rId2" Type="http://schemas.openxmlformats.org/officeDocument/2006/relationships/hyperlink" Target="https://www.inspq.qc.ca/publications/3001-utilisation-cloisons-voitures-covid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pq.qc.ca/publications/2996-premiers-soins-travail-covid19" TargetMode="External"/><Relationship Id="rId4" Type="http://schemas.openxmlformats.org/officeDocument/2006/relationships/hyperlink" Target="https://www.inspq.qc.ca/publications/2932-manipulation-argent-covid1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sst.gouv.qc.ca/salle-de-presse/covid-19/Pages/coronavirus.aspx" TargetMode="External"/><Relationship Id="rId2" Type="http://schemas.openxmlformats.org/officeDocument/2006/relationships/hyperlink" Target="https://www.canada.ca/fr/sante-publique/services/publications/maladies-et-affections/nettoyage-desinfection-espaces-publi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esst.gouv.qc.ca/salle-de-presse/covid-19/Pages/trousse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pq.qc.ca/publications/2438" TargetMode="External"/><Relationship Id="rId3" Type="http://schemas.openxmlformats.org/officeDocument/2006/relationships/tags" Target="../tags/tag12.xml"/><Relationship Id="rId7" Type="http://schemas.openxmlformats.org/officeDocument/2006/relationships/hyperlink" Target="https://www.quebec.ca/sante/problemes-de-sante/a-z/coronavirus-2019/reponses-questions-coronavirus-covid19/isolement-symptomes-traitements-covid-19/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s://publications.msss.gouv.qc.ca/msss/document-000968/" TargetMode="External"/><Relationship Id="rId11" Type="http://schemas.openxmlformats.org/officeDocument/2006/relationships/hyperlink" Target="https://www.inspq.qc.ca/covid-19/environnement" TargetMode="External"/><Relationship Id="rId5" Type="http://schemas.openxmlformats.org/officeDocument/2006/relationships/notesSlide" Target="../notesSlides/notesSlide5.xml"/><Relationship Id="rId10" Type="http://schemas.openxmlformats.org/officeDocument/2006/relationships/hyperlink" Target="https://www.inspq.qc.ca/covid-19/sante-au-travail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publications.msss.gouv.qc.ca/msss/document-%2000044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051720" y="1916832"/>
            <a:ext cx="6624736" cy="3816424"/>
          </a:xfrm>
        </p:spPr>
        <p:txBody>
          <a:bodyPr>
            <a:normAutofit fontScale="9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lvl1pPr>
          </a:lstStyle>
          <a:p>
            <a:pPr lvl="0">
              <a:defRPr/>
            </a:pPr>
            <a:r>
              <a:rPr lang="fr-CA" sz="3100" kern="0" cap="all" dirty="0" smtClean="0">
                <a:solidFill>
                  <a:srgbClr val="17365D"/>
                </a:solidFill>
                <a:ea typeface="MS Mincho"/>
                <a:cs typeface="Arial" panose="020B0604020202020204" pitchFamily="34" charset="0"/>
              </a:rPr>
              <a:t>COVID-19 : Soutien à la planification de l’ouverture des organismes communautaires</a:t>
            </a:r>
            <a:r>
              <a:rPr kumimoji="0" lang="fr-CA" sz="3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  <a:t/>
            </a:r>
            <a:br>
              <a:rPr kumimoji="0" lang="fr-CA" sz="3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</a:b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  <a:t/>
            </a:r>
            <a:b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</a:br>
            <a:r>
              <a:rPr kumimoji="0" lang="fr-CA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ea typeface="MS Mincho"/>
                <a:cs typeface="ArialNarrow"/>
              </a:rPr>
              <a:t>PRÉSENTÉ </a:t>
            </a:r>
            <a:r>
              <a:rPr kumimoji="0" lang="fr-CA" sz="2000" b="0" i="0" u="none" strike="noStrike" kern="1200" cap="all" spc="0" normalizeH="0" baseline="0" noProof="0" dirty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ea typeface="MS Mincho"/>
                <a:cs typeface="ArialNarrow"/>
              </a:rPr>
              <a:t>PAR</a:t>
            </a:r>
            <a:br>
              <a:rPr kumimoji="0" lang="fr-CA" sz="2000" b="0" i="0" u="none" strike="noStrike" kern="1200" cap="all" spc="0" normalizeH="0" baseline="0" noProof="0" dirty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ea typeface="MS Mincho"/>
                <a:cs typeface="ArialNarrow"/>
              </a:rPr>
            </a:br>
            <a:r>
              <a:rPr kumimoji="0" lang="fr-CA" sz="2000" b="0" i="0" u="none" strike="noStrike" kern="1200" cap="all" spc="0" normalizeH="0" baseline="0" noProof="0" dirty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ea typeface="MS Mincho"/>
                <a:cs typeface="ArialNarrow"/>
              </a:rPr>
              <a:t> </a:t>
            </a:r>
            <a:r>
              <a:rPr lang="fr-CA" sz="2000" b="0" cap="all" dirty="0">
                <a:solidFill>
                  <a:srgbClr val="17365D"/>
                </a:solidFill>
                <a:ea typeface="MS Mincho"/>
                <a:cs typeface="ArialNarrow"/>
              </a:rPr>
              <a:t/>
            </a:r>
            <a:br>
              <a:rPr lang="fr-CA" sz="2000" b="0" cap="all" dirty="0">
                <a:solidFill>
                  <a:srgbClr val="17365D"/>
                </a:solidFill>
                <a:ea typeface="MS Mincho"/>
                <a:cs typeface="ArialNarrow"/>
              </a:rPr>
            </a:br>
            <a:r>
              <a:rPr lang="fr-CA" sz="2000" b="0" cap="all" dirty="0" smtClean="0">
                <a:solidFill>
                  <a:srgbClr val="17365D"/>
                </a:solidFill>
                <a:ea typeface="MS Mincho"/>
                <a:cs typeface="ArialNarrow"/>
              </a:rPr>
              <a:t>Laurie La Belle, infirmière clinicienne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  <a:t/>
            </a:r>
            <a:b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</a:b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  <a:t/>
            </a:r>
            <a:b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/>
                <a:cs typeface="+mn-cs"/>
              </a:rPr>
            </a:br>
            <a:r>
              <a:rPr kumimoji="0" lang="fr-CA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ea typeface="MS Mincho"/>
                <a:cs typeface="ArialNarrow"/>
              </a:rPr>
              <a:t>22 </a:t>
            </a:r>
            <a:r>
              <a:rPr kumimoji="0" lang="fr-CA" sz="2000" b="0" i="0" u="none" strike="noStrike" kern="1200" cap="all" spc="0" normalizeH="0" baseline="0" noProof="0" smtClean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ea typeface="MS Mincho"/>
                <a:cs typeface="ArialNarrow"/>
              </a:rPr>
              <a:t>mai </a:t>
            </a:r>
            <a:r>
              <a:rPr kumimoji="0" lang="fr-CA" sz="2000" b="0" i="0" u="none" strike="noStrike" kern="1200" cap="all" spc="0" normalizeH="0" baseline="0" noProof="0" smtClean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ea typeface="MS Mincho"/>
                <a:cs typeface="ArialNarrow"/>
              </a:rPr>
              <a:t>2020</a:t>
            </a:r>
            <a:r>
              <a:rPr lang="fr-CA" sz="2000" b="0" cap="all" dirty="0">
                <a:solidFill>
                  <a:srgbClr val="17365D"/>
                </a:solidFill>
                <a:ea typeface="MS Mincho"/>
                <a:cs typeface="ArialNarrow"/>
              </a:rPr>
              <a:t/>
            </a:r>
            <a:br>
              <a:rPr lang="fr-CA" sz="2000" b="0" cap="all" dirty="0">
                <a:solidFill>
                  <a:srgbClr val="17365D"/>
                </a:solidFill>
                <a:ea typeface="MS Mincho"/>
                <a:cs typeface="ArialNarrow"/>
              </a:rPr>
            </a:br>
            <a:r>
              <a:rPr lang="fr-CA" sz="2000" b="0" cap="all" dirty="0">
                <a:solidFill>
                  <a:srgbClr val="17365D"/>
                </a:solidFill>
                <a:ea typeface="MS Mincho"/>
                <a:cs typeface="ArialNarrow"/>
              </a:rPr>
              <a:t/>
            </a:r>
            <a:br>
              <a:rPr lang="fr-CA" sz="2000" b="0" cap="all" dirty="0">
                <a:solidFill>
                  <a:srgbClr val="17365D"/>
                </a:solidFill>
                <a:ea typeface="MS Mincho"/>
                <a:cs typeface="ArialNarrow"/>
              </a:rPr>
            </a:br>
            <a:r>
              <a:rPr lang="fr-CA" sz="1800" cap="all" dirty="0">
                <a:solidFill>
                  <a:srgbClr val="17365D"/>
                </a:solidFill>
                <a:ea typeface="MS Mincho"/>
                <a:cs typeface="ArialNarrow"/>
              </a:rPr>
              <a:t>RéaliséE par les services </a:t>
            </a:r>
            <a:r>
              <a:rPr lang="fr-CA" sz="1800" cap="all" dirty="0" smtClean="0">
                <a:solidFill>
                  <a:srgbClr val="17365D"/>
                </a:solidFill>
                <a:ea typeface="MS Mincho"/>
                <a:cs typeface="ArialNarrow"/>
              </a:rPr>
              <a:t>EN </a:t>
            </a:r>
            <a:r>
              <a:rPr lang="fr-CA" sz="1800" cap="all" dirty="0">
                <a:solidFill>
                  <a:srgbClr val="17365D"/>
                </a:solidFill>
                <a:ea typeface="MS Mincho"/>
                <a:cs typeface="ArialNarrow"/>
              </a:rPr>
              <a:t>santé </a:t>
            </a:r>
            <a:r>
              <a:rPr lang="fr-CA" sz="1800" cap="all" dirty="0" smtClean="0">
                <a:solidFill>
                  <a:srgbClr val="17365D"/>
                </a:solidFill>
                <a:ea typeface="MS Mincho"/>
                <a:cs typeface="ArialNarrow"/>
              </a:rPr>
              <a:t>au travail</a:t>
            </a:r>
            <a:br>
              <a:rPr lang="fr-CA" sz="1800" cap="all" dirty="0" smtClean="0">
                <a:solidFill>
                  <a:srgbClr val="17365D"/>
                </a:solidFill>
                <a:ea typeface="MS Mincho"/>
                <a:cs typeface="ArialNarrow"/>
              </a:rPr>
            </a:br>
            <a:r>
              <a:rPr lang="fr-CA" sz="1800" cap="all" dirty="0" smtClean="0">
                <a:solidFill>
                  <a:srgbClr val="17365D"/>
                </a:solidFill>
                <a:ea typeface="MS Mincho"/>
                <a:cs typeface="ArialNarrow"/>
              </a:rPr>
              <a:t>DE LA DIRECTION DE SANTÉ publique </a:t>
            </a:r>
            <a:endParaRPr kumimoji="0" lang="fr-CA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Minch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Favoriser le respect des consignes d’isolement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000" b="1" dirty="0" smtClean="0">
                <a:solidFill>
                  <a:srgbClr val="002060"/>
                </a:solidFill>
              </a:rPr>
              <a:t>Si un travailleur ou un bénévole commence à ressentir des symptômes durant les heures de travail :</a:t>
            </a:r>
          </a:p>
          <a:p>
            <a:pPr marL="447675" lvl="2"/>
            <a:r>
              <a:rPr lang="fr-CA" sz="2800" dirty="0" smtClean="0">
                <a:solidFill>
                  <a:srgbClr val="002060"/>
                </a:solidFill>
              </a:rPr>
              <a:t>Avoir une procédure pour permettre de l’isoler dans un local</a:t>
            </a:r>
          </a:p>
          <a:p>
            <a:pPr marL="447675" lvl="2"/>
            <a:r>
              <a:rPr lang="fr-CA" sz="2800" dirty="0">
                <a:solidFill>
                  <a:srgbClr val="002060"/>
                </a:solidFill>
              </a:rPr>
              <a:t>F</a:t>
            </a:r>
            <a:r>
              <a:rPr lang="fr-CA" sz="2800" dirty="0" smtClean="0">
                <a:solidFill>
                  <a:srgbClr val="002060"/>
                </a:solidFill>
              </a:rPr>
              <a:t>aire porter un masque de procédure ou un couvre-visage</a:t>
            </a:r>
          </a:p>
          <a:p>
            <a:pPr marL="447675" lvl="2"/>
            <a:r>
              <a:rPr lang="fr-CA" sz="2800" dirty="0" smtClean="0">
                <a:solidFill>
                  <a:srgbClr val="002060"/>
                </a:solidFill>
              </a:rPr>
              <a:t>Appeler la ligne COVID : 1-877-644-4545 pour les consignes</a:t>
            </a:r>
            <a:endParaRPr lang="fr-CA" sz="2800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45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Faire la promotion de l’hygiène des mains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fr-CA" sz="3000" b="1" dirty="0" smtClean="0">
                <a:solidFill>
                  <a:srgbClr val="002060"/>
                </a:solidFill>
              </a:rPr>
              <a:t>Veiller au lavage des mains (20 secondes) ou à l’usage d’une solution </a:t>
            </a:r>
            <a:r>
              <a:rPr lang="fr-CA" sz="3000" b="1" dirty="0" err="1" smtClean="0">
                <a:solidFill>
                  <a:srgbClr val="002060"/>
                </a:solidFill>
              </a:rPr>
              <a:t>hydroalcoolique</a:t>
            </a:r>
            <a:r>
              <a:rPr lang="fr-CA" sz="3000" b="1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À l’arrivée et à la sortie du travail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Avant de se toucher le visage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Après avoir toussé, éternué ou s’être mouché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Avant et après avoir mangé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Après avoir manipulé des objets fréquemment touchés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Après l’utilisation d’un équipement de protection individuelle</a:t>
            </a:r>
          </a:p>
          <a:p>
            <a:pPr>
              <a:spcBef>
                <a:spcPts val="1200"/>
              </a:spcBef>
            </a:pPr>
            <a:r>
              <a:rPr lang="fr-CA" sz="3000" b="1" dirty="0" smtClean="0">
                <a:solidFill>
                  <a:srgbClr val="002060"/>
                </a:solidFill>
              </a:rPr>
              <a:t>Si possible, réserver une installation sanitaire uniquement pour les employés et les bénévoles, non accessible aux usagers.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90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Application de l’étiquette respiratoire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r-CA" sz="2800" b="1" dirty="0" smtClean="0">
                <a:solidFill>
                  <a:srgbClr val="002060"/>
                </a:solidFill>
              </a:rPr>
              <a:t>Tousser dans son coude replié ou dans un mouchoir qu’on jette immédiatement après utilisation</a:t>
            </a:r>
          </a:p>
          <a:p>
            <a:r>
              <a:rPr lang="fr-CA" sz="2800" b="1" dirty="0" smtClean="0">
                <a:solidFill>
                  <a:srgbClr val="002060"/>
                </a:solidFill>
              </a:rPr>
              <a:t>Utiliser des mouchoirs à usage unique</a:t>
            </a:r>
          </a:p>
          <a:p>
            <a:r>
              <a:rPr lang="fr-CA" sz="2800" b="1" dirty="0">
                <a:solidFill>
                  <a:srgbClr val="002060"/>
                </a:solidFill>
              </a:rPr>
              <a:t>L</a:t>
            </a:r>
            <a:r>
              <a:rPr lang="fr-CA" sz="2800" b="1" dirty="0" smtClean="0">
                <a:solidFill>
                  <a:srgbClr val="002060"/>
                </a:solidFill>
              </a:rPr>
              <a:t>aver </a:t>
            </a:r>
            <a:r>
              <a:rPr lang="fr-CA" sz="2800" b="1" dirty="0">
                <a:solidFill>
                  <a:srgbClr val="002060"/>
                </a:solidFill>
              </a:rPr>
              <a:t>s</a:t>
            </a:r>
            <a:r>
              <a:rPr lang="fr-CA" sz="2800" b="1" dirty="0" smtClean="0">
                <a:solidFill>
                  <a:srgbClr val="002060"/>
                </a:solidFill>
              </a:rPr>
              <a:t>es mains</a:t>
            </a:r>
          </a:p>
          <a:p>
            <a:r>
              <a:rPr lang="fr-CA" sz="2800" b="1" dirty="0" smtClean="0">
                <a:solidFill>
                  <a:srgbClr val="002060"/>
                </a:solidFill>
              </a:rPr>
              <a:t>Éviter de toucher la bouche ou les yeux avec les mains gantées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12</a:t>
            </a:fld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l="54725" t="16401" r="13388"/>
          <a:stretch/>
        </p:blipFill>
        <p:spPr>
          <a:xfrm>
            <a:off x="4572000" y="3996476"/>
            <a:ext cx="2915816" cy="21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Respecter et faire respecter les règles de distanciation sociale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fr-CA" b="1" dirty="0" smtClean="0">
                <a:solidFill>
                  <a:srgbClr val="002060"/>
                </a:solidFill>
              </a:rPr>
              <a:t>Éviter tout contact physique (poignées de main, accolades)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Respecter une distance de 2 mètres (6 pieds) et aménager les lieux pour avoir le plus de distance possible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Éviter tout rassemblement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Ajouter des barrières physiques lorsque possible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Éviter le partage du matériel et des équipements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Retirer les objets non nécessaires des aires communes (revues)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Limiter les sorties et les déplacements</a:t>
            </a:r>
          </a:p>
          <a:p>
            <a:r>
              <a:rPr lang="fr-CA" b="1" dirty="0" smtClean="0">
                <a:solidFill>
                  <a:srgbClr val="002060"/>
                </a:solidFill>
              </a:rPr>
              <a:t>Porter une attention particulière aux espaces agissant comme goulots d’étranglement (entrée de la bâtisse, entrée de la salle de repas, 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57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Assurer un nettoyage plus fréquents des lieux et des objets: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84784"/>
            <a:ext cx="8229600" cy="4608512"/>
          </a:xfrm>
        </p:spPr>
        <p:txBody>
          <a:bodyPr>
            <a:noAutofit/>
          </a:bodyPr>
          <a:lstStyle/>
          <a:p>
            <a:r>
              <a:rPr lang="fr-CA" sz="2400" b="1" dirty="0" smtClean="0">
                <a:solidFill>
                  <a:srgbClr val="002060"/>
                </a:solidFill>
              </a:rPr>
              <a:t>Désinfecter les salles à manger, les comptoirs, les aires communes et les installations sanitaires</a:t>
            </a:r>
          </a:p>
          <a:p>
            <a:r>
              <a:rPr lang="fr-CA" sz="2400" b="1" dirty="0" smtClean="0">
                <a:solidFill>
                  <a:srgbClr val="002060"/>
                </a:solidFill>
              </a:rPr>
              <a:t>Nettoyer, minimalement à chaque quart de travail, les surfaces fréquemment touchées par les travailleurs et bénévoles (bureaux, tables, comptoirs, poignées de portes, etc.)</a:t>
            </a:r>
          </a:p>
          <a:p>
            <a:r>
              <a:rPr lang="fr-CA" sz="2400" b="1" dirty="0" smtClean="0">
                <a:solidFill>
                  <a:srgbClr val="002060"/>
                </a:solidFill>
              </a:rPr>
              <a:t>Nettoyer, si possible, aux 2 ou 4 heures les lieux accessibles aux usagers</a:t>
            </a:r>
          </a:p>
          <a:p>
            <a:r>
              <a:rPr lang="fr-CA" sz="2400" b="1" dirty="0">
                <a:solidFill>
                  <a:srgbClr val="002060"/>
                </a:solidFill>
              </a:rPr>
              <a:t>C</a:t>
            </a:r>
            <a:r>
              <a:rPr lang="fr-CA" sz="2400" b="1" dirty="0" smtClean="0">
                <a:solidFill>
                  <a:srgbClr val="002060"/>
                </a:solidFill>
              </a:rPr>
              <a:t>hanger de vêtements, dans la mesure du possible, au moment de quitter l’organisme. Laver les vêtements portés au travail.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77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Mesures de prévention en cas d’intervention auprès d’une personne ou d’un groupe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129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CA" sz="2800" b="1" dirty="0" smtClean="0">
                <a:solidFill>
                  <a:srgbClr val="002060"/>
                </a:solidFill>
              </a:rPr>
              <a:t>Dans la mesures du possible, garder une distance minimale de 2 mètres.</a:t>
            </a:r>
          </a:p>
          <a:p>
            <a:pPr lvl="2"/>
            <a:r>
              <a:rPr lang="fr-CA" sz="2400" dirty="0">
                <a:solidFill>
                  <a:srgbClr val="002060"/>
                </a:solidFill>
              </a:rPr>
              <a:t>Une intervention à 2 </a:t>
            </a:r>
            <a:r>
              <a:rPr lang="fr-CA" sz="2400" dirty="0" smtClean="0">
                <a:solidFill>
                  <a:srgbClr val="002060"/>
                </a:solidFill>
              </a:rPr>
              <a:t>mètres </a:t>
            </a:r>
            <a:r>
              <a:rPr lang="fr-CA" sz="2400" dirty="0">
                <a:solidFill>
                  <a:srgbClr val="002060"/>
                </a:solidFill>
              </a:rPr>
              <a:t>d’une personne ne nécessite pas de mesures supplémentaires</a:t>
            </a:r>
          </a:p>
          <a:p>
            <a:pPr lvl="2">
              <a:spcAft>
                <a:spcPts val="1200"/>
              </a:spcAft>
            </a:pPr>
            <a:r>
              <a:rPr lang="fr-CA" sz="2400" dirty="0">
                <a:solidFill>
                  <a:srgbClr val="002060"/>
                </a:solidFill>
              </a:rPr>
              <a:t>Une intervention brève (moins de 15 min.) à moins de </a:t>
            </a:r>
            <a:r>
              <a:rPr lang="fr-CA" sz="2400" dirty="0" smtClean="0">
                <a:solidFill>
                  <a:srgbClr val="002060"/>
                </a:solidFill>
              </a:rPr>
              <a:t>2 mètres </a:t>
            </a:r>
            <a:r>
              <a:rPr lang="fr-CA" sz="2400" dirty="0">
                <a:solidFill>
                  <a:srgbClr val="002060"/>
                </a:solidFill>
              </a:rPr>
              <a:t>ne nécessite pas de mesure </a:t>
            </a:r>
            <a:r>
              <a:rPr lang="fr-CA" sz="2400" dirty="0" smtClean="0">
                <a:solidFill>
                  <a:srgbClr val="002060"/>
                </a:solidFill>
              </a:rPr>
              <a:t>supplémentaire</a:t>
            </a:r>
            <a:endParaRPr lang="fr-CA" sz="2400" dirty="0">
              <a:solidFill>
                <a:srgbClr val="002060"/>
              </a:solidFill>
            </a:endParaRPr>
          </a:p>
          <a:p>
            <a:r>
              <a:rPr lang="fr-CA" sz="2800" b="1" dirty="0" smtClean="0">
                <a:solidFill>
                  <a:srgbClr val="002060"/>
                </a:solidFill>
              </a:rPr>
              <a:t>Dans les situations qui risquent </a:t>
            </a:r>
            <a:r>
              <a:rPr lang="fr-CA" sz="2800" b="1" smtClean="0">
                <a:solidFill>
                  <a:srgbClr val="002060"/>
                </a:solidFill>
              </a:rPr>
              <a:t>de nécessiter </a:t>
            </a:r>
            <a:r>
              <a:rPr lang="fr-CA" sz="2800" b="1" dirty="0" smtClean="0">
                <a:solidFill>
                  <a:srgbClr val="002060"/>
                </a:solidFill>
              </a:rPr>
              <a:t>une intervention de plus de 15 min. et à moins de 2 mètres</a:t>
            </a:r>
          </a:p>
          <a:p>
            <a:pPr lvl="2"/>
            <a:r>
              <a:rPr lang="fr-CA" sz="2400" dirty="0" smtClean="0">
                <a:solidFill>
                  <a:srgbClr val="002060"/>
                </a:solidFill>
              </a:rPr>
              <a:t>Porter un masque de procédure combiné à une protection oculaire (lunettes ou visière)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pPr lvl="2"/>
            <a:endParaRPr lang="fr-CA" dirty="0" smtClean="0">
              <a:solidFill>
                <a:srgbClr val="002060"/>
              </a:solidFill>
            </a:endParaRPr>
          </a:p>
          <a:p>
            <a:pPr lvl="2"/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30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Organismes de distribution alimentaires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642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CA" sz="2800" b="1" dirty="0" smtClean="0">
                <a:solidFill>
                  <a:srgbClr val="002060"/>
                </a:solidFill>
              </a:rPr>
              <a:t>Limiter la manipulation d’objets, de sacs ou d’aliments par les employés et usagers et limiter le temps passé en groupe</a:t>
            </a:r>
          </a:p>
          <a:p>
            <a:r>
              <a:rPr lang="fr-CA" sz="2800" b="1" dirty="0" smtClean="0">
                <a:solidFill>
                  <a:srgbClr val="002060"/>
                </a:solidFill>
              </a:rPr>
              <a:t>Demander qu’une seule personne par famille se présente à l’organisme</a:t>
            </a:r>
          </a:p>
          <a:p>
            <a:r>
              <a:rPr lang="fr-CA" sz="2800" b="1" dirty="0" smtClean="0">
                <a:solidFill>
                  <a:srgbClr val="002060"/>
                </a:solidFill>
              </a:rPr>
              <a:t>Favoriser la livraison des denrées à domicile ou dans les organismes</a:t>
            </a: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CA" sz="2400" dirty="0" smtClean="0">
                <a:solidFill>
                  <a:srgbClr val="FF0000"/>
                </a:solidFill>
              </a:rPr>
              <a:t>** Pour les popotes roulantes : </a:t>
            </a:r>
            <a:r>
              <a:rPr lang="fr-CA" sz="2400" dirty="0">
                <a:solidFill>
                  <a:srgbClr val="002060"/>
                </a:solidFill>
                <a:hlinkClick r:id="rId6"/>
              </a:rPr>
              <a:t>https://</a:t>
            </a:r>
            <a:r>
              <a:rPr lang="fr-CA" sz="2400" dirty="0" smtClean="0">
                <a:solidFill>
                  <a:srgbClr val="002060"/>
                </a:solidFill>
                <a:hlinkClick r:id="rId6"/>
              </a:rPr>
              <a:t>publications.msss.gouv.qc.ca/msss/fichiers/2019/19-210-37W.pdf</a:t>
            </a:r>
            <a:endParaRPr lang="fr-CA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endParaRPr lang="fr-CA" dirty="0" smtClean="0">
              <a:solidFill>
                <a:srgbClr val="002060"/>
              </a:solidFill>
            </a:endParaRPr>
          </a:p>
          <a:p>
            <a:pPr lvl="2"/>
            <a:endParaRPr lang="fr-CA" dirty="0" smtClean="0">
              <a:solidFill>
                <a:srgbClr val="002060"/>
              </a:solidFill>
            </a:endParaRPr>
          </a:p>
          <a:p>
            <a:pPr lvl="2"/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08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Aux cuisines et comptoirs de services alimentaires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56792"/>
            <a:ext cx="8229600" cy="4799558"/>
          </a:xfrm>
        </p:spPr>
        <p:txBody>
          <a:bodyPr>
            <a:normAutofit/>
          </a:bodyPr>
          <a:lstStyle/>
          <a:p>
            <a:r>
              <a:rPr lang="fr-CA" sz="2800" dirty="0" smtClean="0">
                <a:solidFill>
                  <a:srgbClr val="002060"/>
                </a:solidFill>
              </a:rPr>
              <a:t>Bien que la COVID-19 ne semble pas se transmettre par l’ingestion d’aliments, par précaution, le lavage des mains fréquent et le respect des bonnes pratiques d’hygiène et de salubrité alimentaires sont de mises</a:t>
            </a:r>
          </a:p>
          <a:p>
            <a:r>
              <a:rPr lang="fr-CA" sz="2800" dirty="0" smtClean="0">
                <a:solidFill>
                  <a:srgbClr val="002060"/>
                </a:solidFill>
              </a:rPr>
              <a:t>Les employés et bénévoles devraient éviter tout contact avec quiconque présentant des symptômes de maladie respiratoire (toux, éternuement)</a:t>
            </a:r>
          </a:p>
          <a:p>
            <a:r>
              <a:rPr lang="fr-CA" sz="2800" dirty="0" smtClean="0">
                <a:solidFill>
                  <a:srgbClr val="002060"/>
                </a:solidFill>
              </a:rPr>
              <a:t>La vaisselle et les ustensiles utilisés par la clientèle devraient être lavés avec de l’eau et du savon à vaisselle habituel.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endParaRPr lang="fr-CA" dirty="0" smtClean="0">
              <a:solidFill>
                <a:srgbClr val="002060"/>
              </a:solidFill>
            </a:endParaRPr>
          </a:p>
          <a:p>
            <a:pPr lvl="2"/>
            <a:endParaRPr lang="fr-CA" dirty="0" smtClean="0">
              <a:solidFill>
                <a:srgbClr val="002060"/>
              </a:solidFill>
            </a:endParaRPr>
          </a:p>
          <a:p>
            <a:pPr lvl="2"/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35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sz="6600" dirty="0" smtClean="0"/>
              <a:t>Quelques outils</a:t>
            </a:r>
            <a:endParaRPr lang="fr-CA" sz="6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57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MSSS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500" t="12575" r="18500"/>
          <a:stretch/>
        </p:blipFill>
        <p:spPr>
          <a:xfrm>
            <a:off x="4946440" y="818456"/>
            <a:ext cx="2880321" cy="465409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19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66537" t="22000" r="16926" b="8002"/>
          <a:stretch/>
        </p:blipFill>
        <p:spPr>
          <a:xfrm>
            <a:off x="457200" y="976148"/>
            <a:ext cx="3629201" cy="4320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0404" y="5472546"/>
            <a:ext cx="690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Affiche lavage des </a:t>
            </a:r>
            <a:r>
              <a:rPr lang="fr-CA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mains : </a:t>
            </a:r>
            <a:r>
              <a:rPr lang="fr-CA" sz="2000" dirty="0">
                <a:latin typeface="Arial Narrow" panose="020B0606020202030204" pitchFamily="34" charset="0"/>
                <a:hlinkClick r:id="rId4"/>
              </a:rPr>
              <a:t>https://publications.msss.gouv.qc.ca/msss/fichiers/2019/19-207-06F.pdf</a:t>
            </a:r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</a:t>
            </a:fld>
            <a:endParaRPr lang="fr-CA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188887071"/>
              </p:ext>
            </p:extLst>
          </p:nvPr>
        </p:nvGraphicFramePr>
        <p:xfrm>
          <a:off x="1043608" y="1115616"/>
          <a:ext cx="7056784" cy="468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133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CNESST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500" t="9464" r="17676"/>
          <a:stretch/>
        </p:blipFill>
        <p:spPr>
          <a:xfrm>
            <a:off x="4588629" y="899191"/>
            <a:ext cx="3456384" cy="593732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20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544116"/>
            <a:ext cx="361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www.cnesst.gouv.qc.ca/coronavirus</a:t>
            </a:r>
            <a:endParaRPr lang="fr-CA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51188" t="11200" r="1562" b="-400"/>
          <a:stretch/>
        </p:blipFill>
        <p:spPr>
          <a:xfrm>
            <a:off x="224296" y="1136750"/>
            <a:ext cx="4320480" cy="22939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36450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Trousse COVID-19: </a:t>
            </a:r>
            <a:r>
              <a:rPr lang="fr-CA" sz="2000" dirty="0">
                <a:latin typeface="Arial Narrow" panose="020B0606020202030204" pitchFamily="34" charset="0"/>
                <a:hlinkClick r:id="rId4"/>
              </a:rPr>
              <a:t>https://www.cnesst.gouv.qc.ca/salle-de-presse/covid-19/Pages/trousse.aspx</a:t>
            </a:r>
            <a:r>
              <a:rPr lang="fr-CA" sz="20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8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Gouvernement du Québec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875" t="9464" r="15876"/>
          <a:stretch/>
        </p:blipFill>
        <p:spPr>
          <a:xfrm>
            <a:off x="5076056" y="1340768"/>
            <a:ext cx="3456384" cy="457205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21</a:t>
            </a:fld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179512" y="14127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Guide </a:t>
            </a:r>
            <a:r>
              <a:rPr lang="fr-CA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</a:t>
            </a:r>
            <a:r>
              <a:rPr lang="fr-CA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utosoins</a:t>
            </a:r>
            <a:r>
              <a:rPr lang="fr-CA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: </a:t>
            </a:r>
          </a:p>
          <a:p>
            <a:r>
              <a:rPr lang="fr-CA" sz="2000" dirty="0" smtClean="0">
                <a:latin typeface="Arial Narrow" panose="020B0606020202030204" pitchFamily="34" charset="0"/>
                <a:hlinkClick r:id="rId3"/>
              </a:rPr>
              <a:t>https</a:t>
            </a:r>
            <a:r>
              <a:rPr lang="fr-CA" sz="2000" dirty="0">
                <a:latin typeface="Arial Narrow" panose="020B0606020202030204" pitchFamily="34" charset="0"/>
                <a:hlinkClick r:id="rId3"/>
              </a:rPr>
              <a:t>://</a:t>
            </a:r>
            <a:r>
              <a:rPr lang="fr-CA" sz="2000" dirty="0" smtClean="0">
                <a:latin typeface="Arial Narrow" panose="020B0606020202030204" pitchFamily="34" charset="0"/>
                <a:hlinkClick r:id="rId3"/>
              </a:rPr>
              <a:t>cdn-contenu.quebec.ca/cdn-contenu/sante/documents/Problemes_de_sante/19-210-30FA_Guide-autosoins_francais.pdf?1584985897</a:t>
            </a:r>
            <a:r>
              <a:rPr lang="fr-CA" sz="2000" dirty="0" smtClean="0">
                <a:latin typeface="Arial Narrow" panose="020B0606020202030204" pitchFamily="34" charset="0"/>
              </a:rPr>
              <a:t> </a:t>
            </a:r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CISSS-CA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75" t="12575" r="19376"/>
          <a:stretch/>
        </p:blipFill>
        <p:spPr>
          <a:xfrm>
            <a:off x="4572000" y="1102331"/>
            <a:ext cx="3672408" cy="46908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22</a:t>
            </a:fld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395536" y="1556792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Comment réutiliser le masque de procédure:</a:t>
            </a:r>
          </a:p>
          <a:p>
            <a:r>
              <a:rPr lang="fr-CA" sz="2000" u="sng" dirty="0">
                <a:latin typeface="Arial Narrow" panose="020B0606020202030204" pitchFamily="34" charset="0"/>
                <a:hlinkClick r:id="rId3"/>
              </a:rPr>
              <a:t>https://www.youtube.com/watch?v=68rd_41fXAw</a:t>
            </a:r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0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Tous les liens utiles INSPQ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CA" dirty="0" smtClean="0"/>
          </a:p>
          <a:p>
            <a:r>
              <a:rPr lang="fr-CA" dirty="0" smtClean="0">
                <a:solidFill>
                  <a:srgbClr val="002060"/>
                </a:solidFill>
              </a:rPr>
              <a:t>INSPQ</a:t>
            </a:r>
            <a:r>
              <a:rPr lang="fr-CA" dirty="0">
                <a:solidFill>
                  <a:srgbClr val="002060"/>
                </a:solidFill>
              </a:rPr>
              <a:t>:  </a:t>
            </a:r>
            <a:endParaRPr lang="fr-CA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CA" dirty="0" smtClean="0">
                <a:hlinkClick r:id="rId2"/>
              </a:rPr>
              <a:t>https</a:t>
            </a:r>
            <a:r>
              <a:rPr lang="fr-CA" dirty="0">
                <a:hlinkClick r:id="rId2"/>
              </a:rPr>
              <a:t>://</a:t>
            </a:r>
            <a:r>
              <a:rPr lang="fr-CA" dirty="0" smtClean="0">
                <a:hlinkClick r:id="rId2"/>
              </a:rPr>
              <a:t>www.inspq.qc.ca/publications/2946-organismes-communautaires-covid19</a:t>
            </a:r>
            <a:r>
              <a:rPr lang="fr-CA" dirty="0" smtClean="0"/>
              <a:t> </a:t>
            </a:r>
          </a:p>
          <a:p>
            <a:pPr marL="0" indent="0">
              <a:buNone/>
            </a:pPr>
            <a:r>
              <a:rPr lang="fr-CA" dirty="0" smtClean="0">
                <a:hlinkClick r:id="rId3"/>
              </a:rPr>
              <a:t>https</a:t>
            </a:r>
            <a:r>
              <a:rPr lang="fr-CA" dirty="0">
                <a:hlinkClick r:id="rId3"/>
              </a:rPr>
              <a:t>://</a:t>
            </a:r>
            <a:r>
              <a:rPr lang="fr-CA" dirty="0" smtClean="0">
                <a:hlinkClick r:id="rId3"/>
              </a:rPr>
              <a:t>www.inspq.qc.ca/publications/2954-mesures-organismes-hebergement-covid19</a:t>
            </a:r>
            <a:endParaRPr lang="fr-CA" dirty="0" smtClean="0"/>
          </a:p>
          <a:p>
            <a:pPr marL="0" indent="0">
              <a:buNone/>
            </a:pPr>
            <a:r>
              <a:rPr lang="fr-CA" dirty="0">
                <a:hlinkClick r:id="rId4"/>
              </a:rPr>
              <a:t>https://</a:t>
            </a:r>
            <a:r>
              <a:rPr lang="fr-CA" dirty="0" smtClean="0">
                <a:hlinkClick r:id="rId4"/>
              </a:rPr>
              <a:t>www.inspq.qc.ca/publications/2938-recommandations-chauffeurs-taxi-covoiturage-covid-19</a:t>
            </a:r>
            <a:r>
              <a:rPr lang="fr-CA" dirty="0" smtClean="0"/>
              <a:t>  </a:t>
            </a:r>
            <a:endParaRPr lang="fr-CA" dirty="0"/>
          </a:p>
          <a:p>
            <a:pPr marL="0" indent="0">
              <a:buNone/>
            </a:pPr>
            <a:r>
              <a:rPr lang="fr-CA" dirty="0">
                <a:hlinkClick r:id="rId5"/>
              </a:rPr>
              <a:t>https://</a:t>
            </a:r>
            <a:r>
              <a:rPr lang="fr-CA" dirty="0" smtClean="0">
                <a:hlinkClick r:id="rId5"/>
              </a:rPr>
              <a:t>www.inspq.qc.ca/publications/2988-reduction-risques-psychosociaux-travail-covid19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711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Tous les liens utiles INSPQ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892" y="90658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dirty="0">
                <a:solidFill>
                  <a:srgbClr val="002060"/>
                </a:solidFill>
              </a:rPr>
              <a:t>INSPQ: 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>
                <a:latin typeface="Arial Narrow"/>
                <a:cs typeface="Arial"/>
                <a:hlinkClick r:id="rId2"/>
              </a:rPr>
              <a:t>https://www.inspq.qc.ca/publications/3001-utilisation-cloisons-voitures-covid19</a:t>
            </a:r>
            <a:endParaRPr lang="fr-CA" dirty="0"/>
          </a:p>
          <a:p>
            <a:pPr marL="0" indent="0">
              <a:buNone/>
            </a:pPr>
            <a:r>
              <a:rPr lang="fr-CA" dirty="0" smtClean="0">
                <a:latin typeface="Arial Narrow"/>
                <a:cs typeface="Arial"/>
                <a:hlinkClick r:id="rId3"/>
              </a:rPr>
              <a:t>https</a:t>
            </a:r>
            <a:r>
              <a:rPr lang="fr-CA" dirty="0">
                <a:latin typeface="Arial Narrow"/>
                <a:cs typeface="Arial"/>
                <a:hlinkClick r:id="rId3"/>
              </a:rPr>
              <a:t>://www.inspq.qc.ca/publications/2944-visites-domicile-hors-sante-covid19</a:t>
            </a:r>
          </a:p>
          <a:p>
            <a:pPr marL="0" indent="0">
              <a:buNone/>
            </a:pPr>
            <a:r>
              <a:rPr lang="fr-CA" dirty="0">
                <a:latin typeface="Arial Narrow"/>
                <a:cs typeface="Arial"/>
                <a:hlinkClick r:id="rId4"/>
              </a:rPr>
              <a:t>https://www.inspq.qc.ca/publications/2932-manipulation-argent-covid19</a:t>
            </a:r>
          </a:p>
          <a:p>
            <a:pPr marL="0" indent="0">
              <a:buNone/>
            </a:pPr>
            <a:r>
              <a:rPr lang="fr-CA" dirty="0">
                <a:latin typeface="Arial Narrow"/>
                <a:cs typeface="Arial"/>
                <a:hlinkClick r:id="rId5"/>
              </a:rPr>
              <a:t>https://www.inspq.qc.ca/publications/2996-premiers-soins-travail-covid19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997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C47B4-B1D8-4CE4-9206-973D2A30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 Narrow"/>
              </a:rPr>
              <a:t>Autres liens utiles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1FF0A-9BCE-4193-AC61-393A4C8F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Arial Narrow"/>
                <a:cs typeface="Arial"/>
                <a:hlinkClick r:id="rId2"/>
              </a:rPr>
              <a:t>https://www.canada.ca/fr/sante-publique/services/publications/maladies-et-affections/nettoyage-desinfection-espaces-publics.html</a:t>
            </a:r>
            <a:endParaRPr lang="fr-FR"/>
          </a:p>
          <a:p>
            <a:endParaRPr lang="fr-FR"/>
          </a:p>
          <a:p>
            <a:r>
              <a:rPr lang="fr-FR">
                <a:latin typeface="Arial Narrow"/>
                <a:cs typeface="Arial"/>
                <a:hlinkClick r:id="rId3"/>
              </a:rPr>
              <a:t>https://www.cnesst.gouv.qc.ca/salle-de-presse/covid-19/Pages/coronavirus.aspx</a:t>
            </a:r>
            <a:endParaRPr lang="fr-FR"/>
          </a:p>
          <a:p>
            <a:endParaRPr lang="fr-FR"/>
          </a:p>
          <a:p>
            <a:r>
              <a:rPr lang="fr-FR">
                <a:latin typeface="Arial Narrow"/>
                <a:cs typeface="Arial"/>
                <a:hlinkClick r:id="rId4"/>
              </a:rPr>
              <a:t>https://www.cnesst.gouv.qc.ca/salle-de-presse/covid-19/Pages/trousse.aspx</a:t>
            </a:r>
            <a:endParaRPr lang="fr-FR"/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80AF8B-3E32-4B0A-96EF-DBE35BC0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159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26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33314"/>
          </a:xfrm>
        </p:spPr>
        <p:txBody>
          <a:bodyPr/>
          <a:lstStyle/>
          <a:p>
            <a:pPr marL="0" indent="0" algn="ctr">
              <a:buNone/>
            </a:pPr>
            <a:endParaRPr lang="fr-CA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fr-CA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fr-CA" sz="1300" b="1" dirty="0"/>
              <a:t>Le CISSS de Chaudière-Appalaches est membre du :</a:t>
            </a:r>
          </a:p>
          <a:p>
            <a:pPr marL="0" indent="0" algn="ctr">
              <a:buNone/>
            </a:pPr>
            <a:endParaRPr lang="fr-CA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endParaRPr lang="fr-CA" dirty="0"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3414348" cy="7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Dans le contexte épidémiologique actuel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3000" b="1" dirty="0" smtClean="0">
                <a:solidFill>
                  <a:srgbClr val="002060"/>
                </a:solidFill>
              </a:rPr>
              <a:t>Les employeurs doivent contribuer à protéger leurs travailleurs : </a:t>
            </a:r>
            <a:endParaRPr lang="fr-CA" sz="3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En mettant en place des mesures de base de prévention des infections et les bonnes pratiques d’hygiène dans le milieu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En informant les personnes de plus de 70 ans et ceux qui ont des maladies chroniques de ne pas faire du bénévolat dans le contexte actuel.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srgbClr val="002060"/>
                </a:solidFill>
              </a:rPr>
              <a:t>En facilitant l’application des mesures de santé publique pour les employés faisant l’objet de mesures d’isolement.</a:t>
            </a:r>
          </a:p>
          <a:p>
            <a:pPr marL="457200" lvl="1" indent="0">
              <a:buNone/>
            </a:pPr>
            <a:endParaRPr lang="fr-CA" sz="26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fr-CA" sz="2600" dirty="0" smtClean="0">
                <a:solidFill>
                  <a:srgbClr val="FF0000"/>
                </a:solidFill>
              </a:rPr>
              <a:t>** Toujours en cohérence avec les orientations gouvernementales **</a:t>
            </a:r>
            <a:endParaRPr lang="fr-CA" sz="26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51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Sites internet officiels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800" b="1" dirty="0" smtClean="0">
                <a:solidFill>
                  <a:srgbClr val="002060"/>
                </a:solidFill>
              </a:rPr>
              <a:t>Institut national de santé publique (INSPQ) : www.inspq.qc.ca</a:t>
            </a:r>
            <a:endParaRPr lang="fr-CA" sz="2800" b="1" dirty="0">
              <a:solidFill>
                <a:srgbClr val="002060"/>
              </a:solidFill>
            </a:endParaRPr>
          </a:p>
          <a:p>
            <a:r>
              <a:rPr lang="fr-CA" sz="2800" b="1" dirty="0" smtClean="0">
                <a:solidFill>
                  <a:srgbClr val="002060"/>
                </a:solidFill>
              </a:rPr>
              <a:t>Commission des normes, de l’équité, de la santé et la sécurité au travail (CNESST) : www.cnesst.gouv.qc.ca</a:t>
            </a:r>
            <a:endParaRPr lang="fr-CA" sz="2800" b="1" dirty="0">
              <a:solidFill>
                <a:srgbClr val="002060"/>
              </a:solidFill>
            </a:endParaRPr>
          </a:p>
          <a:p>
            <a:r>
              <a:rPr lang="fr-CA" sz="2800" b="1" dirty="0" smtClean="0">
                <a:solidFill>
                  <a:srgbClr val="002060"/>
                </a:solidFill>
              </a:rPr>
              <a:t>Ministère de la santé et des services sociaux (MSSS)</a:t>
            </a:r>
          </a:p>
          <a:p>
            <a:endParaRPr lang="fr-CA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CA" sz="2800" dirty="0" smtClean="0">
                <a:solidFill>
                  <a:srgbClr val="FF0000"/>
                </a:solidFill>
              </a:rPr>
              <a:t>** Les outils d’information sont mis à jour régulièrement selon l’évolution des connaissances **</a:t>
            </a:r>
            <a:endParaRPr lang="fr-CA" sz="28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75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dirty="0" smtClean="0"/>
              <a:t>Mesures de la santé publique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3000" b="1" dirty="0" smtClean="0">
                <a:solidFill>
                  <a:srgbClr val="002060"/>
                </a:solidFill>
              </a:rPr>
              <a:t>Dans le but d’éviter la contamination </a:t>
            </a:r>
            <a:endParaRPr lang="fr-CA" sz="3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060"/>
                </a:solidFill>
              </a:rPr>
              <a:t>Avoir un plan de lutte contre les pandémies adapté au milieu de travail</a:t>
            </a:r>
          </a:p>
          <a:p>
            <a:pPr lvl="2">
              <a:spcAft>
                <a:spcPts val="1200"/>
              </a:spcAft>
            </a:pPr>
            <a:r>
              <a:rPr lang="fr-CA" sz="2200" dirty="0">
                <a:hlinkClick r:id="rId6"/>
              </a:rPr>
              <a:t>https://publications.msss.gouv.qc.ca/msss/document-000968</a:t>
            </a:r>
            <a:r>
              <a:rPr lang="fr-CA" sz="2200" dirty="0" smtClean="0">
                <a:hlinkClick r:id="rId6"/>
              </a:rPr>
              <a:t>/</a:t>
            </a:r>
            <a:endParaRPr lang="fr-CA" sz="22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Favoriser le respect des consignes des employés qui doivent s’isoler</a:t>
            </a:r>
          </a:p>
          <a:p>
            <a:pPr lvl="2">
              <a:spcAft>
                <a:spcPts val="1200"/>
              </a:spcAft>
            </a:pPr>
            <a:r>
              <a:rPr lang="fr-CA" sz="2200" dirty="0">
                <a:hlinkClick r:id="rId7"/>
              </a:rPr>
              <a:t>https://www.quebec.ca/sante/problemes-de-sante/a-z/coronavirus-2019/reponses-questions-coronavirus-covid19/isolement-symptomes-traitements-covid-19</a:t>
            </a:r>
            <a:r>
              <a:rPr lang="fr-CA" sz="2200" dirty="0" smtClean="0">
                <a:hlinkClick r:id="rId7"/>
              </a:rPr>
              <a:t>/</a:t>
            </a:r>
            <a:endParaRPr lang="fr-CA" sz="22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Faire la promotion des mesures d’hygiène des mains et l’application de l’étiquette respiratoire</a:t>
            </a:r>
          </a:p>
          <a:p>
            <a:pPr lvl="2"/>
            <a:r>
              <a:rPr lang="fr-CA" sz="2200" dirty="0">
                <a:hlinkClick r:id="rId8"/>
              </a:rPr>
              <a:t>https://</a:t>
            </a:r>
            <a:r>
              <a:rPr lang="fr-CA" sz="2200" dirty="0" smtClean="0">
                <a:hlinkClick r:id="rId8"/>
              </a:rPr>
              <a:t>www.inspq.qc.ca/publications/2438</a:t>
            </a:r>
            <a:r>
              <a:rPr lang="fr-CA" sz="2200" dirty="0"/>
              <a:t>	</a:t>
            </a:r>
          </a:p>
          <a:p>
            <a:pPr lvl="2">
              <a:spcAft>
                <a:spcPts val="1200"/>
              </a:spcAft>
            </a:pPr>
            <a:r>
              <a:rPr lang="fr-CA" sz="2200" dirty="0">
                <a:hlinkClick r:id="rId9"/>
              </a:rPr>
              <a:t>https://publications.msss.gouv.qc.ca/msss/document- 000440</a:t>
            </a:r>
            <a:r>
              <a:rPr lang="fr-CA" sz="2200" dirty="0" smtClean="0">
                <a:hlinkClick r:id="rId9"/>
              </a:rPr>
              <a:t>/</a:t>
            </a:r>
            <a:endParaRPr lang="fr-CA" sz="22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Respecter et faire respecter les mesures de distanciation sociale</a:t>
            </a:r>
            <a:endParaRPr lang="fr-CA" sz="2200" dirty="0"/>
          </a:p>
          <a:p>
            <a:pPr lvl="2">
              <a:spcAft>
                <a:spcPts val="1200"/>
              </a:spcAft>
            </a:pPr>
            <a:r>
              <a:rPr lang="fr-CA" sz="2200" dirty="0">
                <a:hlinkClick r:id="rId10"/>
              </a:rPr>
              <a:t>https://</a:t>
            </a:r>
            <a:r>
              <a:rPr lang="fr-CA" sz="2200" dirty="0" smtClean="0">
                <a:hlinkClick r:id="rId10"/>
              </a:rPr>
              <a:t>www.inspq.qc.ca/covid-19/sante-au-travail</a:t>
            </a:r>
            <a:endParaRPr lang="fr-CA" sz="22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Assurer un nettoyage plus fréquents des objets</a:t>
            </a:r>
          </a:p>
          <a:p>
            <a:pPr lvl="2"/>
            <a:r>
              <a:rPr lang="fr-CA" sz="2200" dirty="0" smtClean="0">
                <a:hlinkClick r:id="rId11"/>
              </a:rPr>
              <a:t>https</a:t>
            </a:r>
            <a:r>
              <a:rPr lang="fr-CA" sz="2200" dirty="0">
                <a:hlinkClick r:id="rId11"/>
              </a:rPr>
              <a:t>://</a:t>
            </a:r>
            <a:r>
              <a:rPr lang="fr-CA" sz="2200" dirty="0" smtClean="0">
                <a:hlinkClick r:id="rId11"/>
              </a:rPr>
              <a:t>www.inspq.qc.ca/covid-19/environnement</a:t>
            </a:r>
            <a:r>
              <a:rPr lang="fr-CA" sz="2200" dirty="0" smtClean="0"/>
              <a:t> </a:t>
            </a:r>
            <a:endParaRPr lang="fr-CA" sz="2200" dirty="0"/>
          </a:p>
          <a:p>
            <a:pPr marL="914400" lvl="2" indent="0">
              <a:buNone/>
            </a:pPr>
            <a:endParaRPr lang="fr-CA" sz="2600" dirty="0" smtClean="0">
              <a:solidFill>
                <a:srgbClr val="002060"/>
              </a:solidFill>
            </a:endParaRPr>
          </a:p>
          <a:p>
            <a:pPr lvl="1"/>
            <a:endParaRPr lang="fr-CA" sz="2400" dirty="0"/>
          </a:p>
          <a:p>
            <a:pPr marL="1371600" lvl="3" indent="0">
              <a:buNone/>
            </a:pPr>
            <a:endParaRPr lang="fr-CA" sz="22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42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sz="6600" dirty="0" smtClean="0"/>
              <a:t>Avant l’ouverture</a:t>
            </a:r>
            <a:endParaRPr lang="fr-CA" sz="6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76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Plan de lutte contre la pandémie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15616"/>
            <a:ext cx="8229600" cy="501054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fr-CA" sz="4500" b="1" dirty="0" smtClean="0">
                <a:solidFill>
                  <a:srgbClr val="002060"/>
                </a:solidFill>
              </a:rPr>
              <a:t>Adapter et maintenir les services essentiels</a:t>
            </a:r>
          </a:p>
          <a:p>
            <a:pPr marL="801688" lvl="3" indent="-354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500" dirty="0" smtClean="0">
                <a:solidFill>
                  <a:srgbClr val="002060"/>
                </a:solidFill>
              </a:rPr>
              <a:t>Prioriser le télétravail, conférence téléphonique. Éviter les rassemblements</a:t>
            </a:r>
          </a:p>
          <a:p>
            <a:pPr marL="801688" lvl="3" indent="-354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500" dirty="0" smtClean="0">
                <a:solidFill>
                  <a:srgbClr val="002060"/>
                </a:solidFill>
              </a:rPr>
              <a:t>Prévoir suffisamment de matériel (savon à mains, solution </a:t>
            </a:r>
            <a:r>
              <a:rPr lang="fr-CA" sz="3500" dirty="0" err="1" smtClean="0">
                <a:solidFill>
                  <a:srgbClr val="002060"/>
                </a:solidFill>
              </a:rPr>
              <a:t>hydroalcoolique</a:t>
            </a:r>
            <a:r>
              <a:rPr lang="fr-CA" sz="3500" dirty="0" smtClean="0">
                <a:solidFill>
                  <a:srgbClr val="002060"/>
                </a:solidFill>
              </a:rPr>
              <a:t>, désinfectant)</a:t>
            </a:r>
          </a:p>
          <a:p>
            <a:pPr marL="801688" lvl="3" indent="-354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500" dirty="0" smtClean="0">
                <a:solidFill>
                  <a:srgbClr val="002060"/>
                </a:solidFill>
              </a:rPr>
              <a:t>Avoir des horaires de travail flexibles (entrée, sortie, pauses et dîner)</a:t>
            </a:r>
          </a:p>
          <a:p>
            <a:pPr marL="801688" lvl="3" indent="-354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500" dirty="0" smtClean="0">
                <a:solidFill>
                  <a:srgbClr val="002060"/>
                </a:solidFill>
              </a:rPr>
              <a:t>Étaler les heures de services pour diminuer le nombre de personnes au même endroit, au même moment</a:t>
            </a:r>
          </a:p>
          <a:p>
            <a:pPr marL="801688" lvl="3" indent="-354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500" dirty="0" smtClean="0">
                <a:solidFill>
                  <a:srgbClr val="002060"/>
                </a:solidFill>
              </a:rPr>
              <a:t>Aviser les travailleurs et bénévoles de ne pas se présenter au travail ou aux activités s’ils présentent des symptômes</a:t>
            </a:r>
          </a:p>
          <a:p>
            <a:pPr marL="801688" lvl="3" indent="-354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3500" dirty="0" smtClean="0">
                <a:solidFill>
                  <a:srgbClr val="002060"/>
                </a:solidFill>
              </a:rPr>
              <a:t>Questionner les usagers pour vérifier la présence de symptômes</a:t>
            </a:r>
          </a:p>
          <a:p>
            <a:pPr lvl="1"/>
            <a:endParaRPr lang="fr-CA" sz="2400" dirty="0">
              <a:solidFill>
                <a:prstClr val="black"/>
              </a:solidFill>
            </a:endParaRPr>
          </a:p>
          <a:p>
            <a:pPr lvl="1"/>
            <a:endParaRPr lang="fr-CA" sz="2400" dirty="0">
              <a:solidFill>
                <a:prstClr val="black"/>
              </a:solidFill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406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Aide-mémoire CNESST</a:t>
            </a:r>
            <a:br>
              <a:rPr lang="fr-CA" dirty="0" smtClean="0"/>
            </a:br>
            <a:r>
              <a:rPr lang="fr-CA" dirty="0" smtClean="0"/>
              <a:t>Réouverture du milieu de travail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952" t="13477" r="15855"/>
          <a:stretch/>
        </p:blipFill>
        <p:spPr>
          <a:xfrm>
            <a:off x="323528" y="1412776"/>
            <a:ext cx="3672408" cy="491203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8</a:t>
            </a:fld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5750" t="13601" r="15350"/>
          <a:stretch/>
        </p:blipFill>
        <p:spPr>
          <a:xfrm>
            <a:off x="4644008" y="1412776"/>
            <a:ext cx="3820444" cy="49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sz="6600" dirty="0" smtClean="0"/>
              <a:t>À l’ouverture</a:t>
            </a:r>
            <a:endParaRPr lang="fr-CA" sz="6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DCF7-6B60-4899-8B0A-38F0FFA7867B}" type="slidenum">
              <a:rPr lang="fr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16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P_INFO_RSPSAT_2019-06" id="{056F70EC-A1AF-439D-AB52-4E2F7C7566B7}" vid="{48E48C0A-AC55-41B1-9E2E-6AB668DBCB35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P_INFO_RSPSAT_2019-06" id="{056F70EC-A1AF-439D-AB52-4E2F7C7566B7}" vid="{00B150AC-609A-463C-9532-D342192F7247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P_INFO_RSPSAT_2019-06" id="{056F70EC-A1AF-439D-AB52-4E2F7C7566B7}" vid="{533DBC43-9DC0-43F5-A7EF-50AC9A5455F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GAB_PPP_INFO_RSPSAT_2019-06</Template>
  <TotalTime>820</TotalTime>
  <Words>1372</Words>
  <Application>Microsoft Office PowerPoint</Application>
  <PresentationFormat>Affichage à l'écran (4:3)</PresentationFormat>
  <Paragraphs>317</Paragraphs>
  <Slides>26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ArialNarrow</vt:lpstr>
      <vt:lpstr>Calibri</vt:lpstr>
      <vt:lpstr>Calibri Light</vt:lpstr>
      <vt:lpstr>MS Mincho</vt:lpstr>
      <vt:lpstr>Times New Roman</vt:lpstr>
      <vt:lpstr>Thème Office</vt:lpstr>
      <vt:lpstr>1_Conception personnalisée</vt:lpstr>
      <vt:lpstr>Conception personnalisée</vt:lpstr>
      <vt:lpstr>COVID-19 : Soutien à la planification de l’ouverture des organismes communautaires  PRÉSENTÉ PAR   Laurie La Belle, infirmière clinicienne  22 mai 2020  RéaliséE par les services EN santé au travail DE LA DIRECTION DE SANTÉ publique </vt:lpstr>
      <vt:lpstr>Objectifs</vt:lpstr>
      <vt:lpstr>Dans le contexte épidémiologique actuel </vt:lpstr>
      <vt:lpstr>Sites internet officiels</vt:lpstr>
      <vt:lpstr>Mesures de la santé publique</vt:lpstr>
      <vt:lpstr>Avant l’ouverture</vt:lpstr>
      <vt:lpstr>Plan de lutte contre la pandémie</vt:lpstr>
      <vt:lpstr>Aide-mémoire CNESST Réouverture du milieu de travail</vt:lpstr>
      <vt:lpstr>À l’ouverture</vt:lpstr>
      <vt:lpstr>Favoriser le respect des consignes d’isolement</vt:lpstr>
      <vt:lpstr>Faire la promotion de l’hygiène des mains</vt:lpstr>
      <vt:lpstr>Application de l’étiquette respiratoire</vt:lpstr>
      <vt:lpstr>Respecter et faire respecter les règles de distanciation sociale</vt:lpstr>
      <vt:lpstr>Assurer un nettoyage plus fréquents des lieux et des objets:</vt:lpstr>
      <vt:lpstr>Mesures de prévention en cas d’intervention auprès d’une personne ou d’un groupe</vt:lpstr>
      <vt:lpstr>Organismes de distribution alimentaires</vt:lpstr>
      <vt:lpstr>Aux cuisines et comptoirs de services alimentaires</vt:lpstr>
      <vt:lpstr>Quelques outils</vt:lpstr>
      <vt:lpstr>MSSS</vt:lpstr>
      <vt:lpstr>CNESST</vt:lpstr>
      <vt:lpstr>Gouvernement du Québec</vt:lpstr>
      <vt:lpstr>CISSS-CA</vt:lpstr>
      <vt:lpstr>Tous les liens utiles INSPQ</vt:lpstr>
      <vt:lpstr>Tous les liens utiles INSPQ</vt:lpstr>
      <vt:lpstr>Autres liens utiles 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COVID-19:  Soutien à la planification de l’ouverture des organismes communautaire  PRÉSENTÉ PAR   Laurie La Belle, infirmière clinicienne  22 mai 2019  RéaliséE par les services EN santé au travail DE LA DIRECTION DE SANTÉ publique</dc:title>
  <dc:creator>Laurie Labelle</dc:creator>
  <cp:lastModifiedBy>Nadine Sirois</cp:lastModifiedBy>
  <cp:revision>82</cp:revision>
  <cp:lastPrinted>2020-05-21T18:12:28Z</cp:lastPrinted>
  <dcterms:created xsi:type="dcterms:W3CDTF">2020-05-20T13:00:42Z</dcterms:created>
  <dcterms:modified xsi:type="dcterms:W3CDTF">2020-09-11T20:04:46Z</dcterms:modified>
</cp:coreProperties>
</file>