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3.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5.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6.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8.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9.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59" r:id="rId2"/>
    <p:sldMasterId id="2147483671" r:id="rId3"/>
  </p:sldMasterIdLst>
  <p:notesMasterIdLst>
    <p:notesMasterId r:id="rId25"/>
  </p:notesMasterIdLst>
  <p:sldIdLst>
    <p:sldId id="259" r:id="rId4"/>
    <p:sldId id="306" r:id="rId5"/>
    <p:sldId id="257" r:id="rId6"/>
    <p:sldId id="307" r:id="rId7"/>
    <p:sldId id="310" r:id="rId8"/>
    <p:sldId id="301" r:id="rId9"/>
    <p:sldId id="271" r:id="rId10"/>
    <p:sldId id="272" r:id="rId11"/>
    <p:sldId id="295" r:id="rId12"/>
    <p:sldId id="270" r:id="rId13"/>
    <p:sldId id="275" r:id="rId14"/>
    <p:sldId id="311" r:id="rId15"/>
    <p:sldId id="283" r:id="rId16"/>
    <p:sldId id="313" r:id="rId17"/>
    <p:sldId id="303" r:id="rId18"/>
    <p:sldId id="308" r:id="rId19"/>
    <p:sldId id="316" r:id="rId20"/>
    <p:sldId id="299" r:id="rId21"/>
    <p:sldId id="309" r:id="rId22"/>
    <p:sldId id="302" r:id="rId23"/>
    <p:sldId id="315" r:id="rId24"/>
  </p:sldIdLst>
  <p:sldSz cx="9144000" cy="6858000" type="screen4x3"/>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79">
          <p15:clr>
            <a:srgbClr val="A4A3A4"/>
          </p15:clr>
        </p15:guide>
        <p15:guide id="2" pos="5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Rossignol (rosa1287)" initials="SR(" lastIdx="1" clrIdx="0">
    <p:extLst>
      <p:ext uri="{19B8F6BF-5375-455C-9EA6-DF929625EA0E}">
        <p15:presenceInfo xmlns:p15="http://schemas.microsoft.com/office/powerpoint/2012/main" userId="S-1-5-21-1066099543-22800375-2620051757-20923" providerId="AD"/>
      </p:ext>
    </p:extLst>
  </p:cmAuthor>
  <p:cmAuthor id="2" name="Gabrielle Roy (roga1242)" initials="GR(" lastIdx="14" clrIdx="1">
    <p:extLst>
      <p:ext uri="{19B8F6BF-5375-455C-9EA6-DF929625EA0E}">
        <p15:presenceInfo xmlns:p15="http://schemas.microsoft.com/office/powerpoint/2012/main" userId="S-1-5-21-1066099543-22800375-2620051757-46030" providerId="AD"/>
      </p:ext>
    </p:extLst>
  </p:cmAuthor>
  <p:cmAuthor id="3" name="Véronique Poulin (CISSSCA DRHCAJ)" initials="VP(D" lastIdx="2" clrIdx="2">
    <p:extLst>
      <p:ext uri="{19B8F6BF-5375-455C-9EA6-DF929625EA0E}">
        <p15:presenceInfo xmlns:p15="http://schemas.microsoft.com/office/powerpoint/2012/main" userId="Véronique Poulin (CISSSCA DRHCAJ)"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FFFF"/>
    <a:srgbClr val="E5428C"/>
    <a:srgbClr val="004796"/>
    <a:srgbClr val="005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86" autoAdjust="0"/>
    <p:restoredTop sz="94660"/>
  </p:normalViewPr>
  <p:slideViewPr>
    <p:cSldViewPr showGuides="1">
      <p:cViewPr varScale="1">
        <p:scale>
          <a:sx n="102" d="100"/>
          <a:sy n="102" d="100"/>
        </p:scale>
        <p:origin x="798" y="96"/>
      </p:cViewPr>
      <p:guideLst>
        <p:guide orient="horz" pos="1979"/>
        <p:guide pos="5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0E778CF-34E3-4C33-9BB4-DBA3AB46C6CB}" type="datetimeFigureOut">
              <a:rPr lang="fr-CA" smtClean="0"/>
              <a:t>2021-01-08</a:t>
            </a:fld>
            <a:endParaRPr lang="fr-CA"/>
          </a:p>
        </p:txBody>
      </p:sp>
      <p:sp>
        <p:nvSpPr>
          <p:cNvPr id="4" name="Espace réservé de l'image des diapositives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E8A137F-BCC9-4333-959E-F906F3999A0B}" type="slidenum">
              <a:rPr lang="fr-CA" smtClean="0"/>
              <a:t>‹N°›</a:t>
            </a:fld>
            <a:endParaRPr lang="fr-CA"/>
          </a:p>
        </p:txBody>
      </p:sp>
    </p:spTree>
    <p:extLst>
      <p:ext uri="{BB962C8B-B14F-4D97-AF65-F5344CB8AC3E}">
        <p14:creationId xmlns:p14="http://schemas.microsoft.com/office/powerpoint/2010/main" val="3005350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smtClean="0"/>
              <a:t>Nellie Roy</a:t>
            </a:r>
            <a:endParaRPr lang="fr-CA" dirty="0"/>
          </a:p>
        </p:txBody>
      </p:sp>
      <p:sp>
        <p:nvSpPr>
          <p:cNvPr id="4" name="Espace réservé du numéro de diapositive 3"/>
          <p:cNvSpPr>
            <a:spLocks noGrp="1"/>
          </p:cNvSpPr>
          <p:nvPr>
            <p:ph type="sldNum" sz="quarter" idx="10"/>
          </p:nvPr>
        </p:nvSpPr>
        <p:spPr/>
        <p:txBody>
          <a:bodyPr/>
          <a:lstStyle/>
          <a:p>
            <a:fld id="{FE8A137F-BCC9-4333-959E-F906F3999A0B}" type="slidenum">
              <a:rPr lang="fr-CA" smtClean="0"/>
              <a:t>3</a:t>
            </a:fld>
            <a:endParaRPr lang="fr-CA"/>
          </a:p>
        </p:txBody>
      </p:sp>
    </p:spTree>
    <p:extLst>
      <p:ext uri="{BB962C8B-B14F-4D97-AF65-F5344CB8AC3E}">
        <p14:creationId xmlns:p14="http://schemas.microsoft.com/office/powerpoint/2010/main" val="981413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FE8A137F-BCC9-4333-959E-F906F3999A0B}" type="slidenum">
              <a:rPr lang="fr-CA" smtClean="0"/>
              <a:t>12</a:t>
            </a:fld>
            <a:endParaRPr lang="fr-CA"/>
          </a:p>
        </p:txBody>
      </p:sp>
    </p:spTree>
    <p:extLst>
      <p:ext uri="{BB962C8B-B14F-4D97-AF65-F5344CB8AC3E}">
        <p14:creationId xmlns:p14="http://schemas.microsoft.com/office/powerpoint/2010/main" val="4121035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smtClean="0"/>
              <a:t>Nellie Roy</a:t>
            </a:r>
            <a:endParaRPr lang="fr-CA" dirty="0"/>
          </a:p>
        </p:txBody>
      </p:sp>
      <p:sp>
        <p:nvSpPr>
          <p:cNvPr id="4" name="Espace réservé du numéro de diapositive 3"/>
          <p:cNvSpPr>
            <a:spLocks noGrp="1"/>
          </p:cNvSpPr>
          <p:nvPr>
            <p:ph type="sldNum" sz="quarter" idx="10"/>
          </p:nvPr>
        </p:nvSpPr>
        <p:spPr/>
        <p:txBody>
          <a:bodyPr/>
          <a:lstStyle/>
          <a:p>
            <a:fld id="{FE8A137F-BCC9-4333-959E-F906F3999A0B}" type="slidenum">
              <a:rPr lang="fr-CA" smtClean="0"/>
              <a:t>4</a:t>
            </a:fld>
            <a:endParaRPr lang="fr-CA"/>
          </a:p>
        </p:txBody>
      </p:sp>
    </p:spTree>
    <p:extLst>
      <p:ext uri="{BB962C8B-B14F-4D97-AF65-F5344CB8AC3E}">
        <p14:creationId xmlns:p14="http://schemas.microsoft.com/office/powerpoint/2010/main" val="3065340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smtClean="0"/>
              <a:t>Nellie Roy</a:t>
            </a:r>
            <a:endParaRPr lang="fr-CA" dirty="0"/>
          </a:p>
        </p:txBody>
      </p:sp>
      <p:sp>
        <p:nvSpPr>
          <p:cNvPr id="4" name="Espace réservé du numéro de diapositive 3"/>
          <p:cNvSpPr>
            <a:spLocks noGrp="1"/>
          </p:cNvSpPr>
          <p:nvPr>
            <p:ph type="sldNum" sz="quarter" idx="10"/>
          </p:nvPr>
        </p:nvSpPr>
        <p:spPr/>
        <p:txBody>
          <a:bodyPr/>
          <a:lstStyle/>
          <a:p>
            <a:fld id="{FE8A137F-BCC9-4333-959E-F906F3999A0B}" type="slidenum">
              <a:rPr lang="fr-CA" smtClean="0"/>
              <a:t>5</a:t>
            </a:fld>
            <a:endParaRPr lang="fr-CA"/>
          </a:p>
        </p:txBody>
      </p:sp>
    </p:spTree>
    <p:extLst>
      <p:ext uri="{BB962C8B-B14F-4D97-AF65-F5344CB8AC3E}">
        <p14:creationId xmlns:p14="http://schemas.microsoft.com/office/powerpoint/2010/main" val="2685775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smtClean="0"/>
              <a:t>Nellie Roy</a:t>
            </a:r>
            <a:endParaRPr lang="fr-CA" dirty="0"/>
          </a:p>
        </p:txBody>
      </p:sp>
      <p:sp>
        <p:nvSpPr>
          <p:cNvPr id="4" name="Espace réservé du numéro de diapositive 3"/>
          <p:cNvSpPr>
            <a:spLocks noGrp="1"/>
          </p:cNvSpPr>
          <p:nvPr>
            <p:ph type="sldNum" sz="quarter" idx="10"/>
          </p:nvPr>
        </p:nvSpPr>
        <p:spPr/>
        <p:txBody>
          <a:bodyPr/>
          <a:lstStyle/>
          <a:p>
            <a:fld id="{FE8A137F-BCC9-4333-959E-F906F3999A0B}" type="slidenum">
              <a:rPr lang="fr-CA" smtClean="0"/>
              <a:t>6</a:t>
            </a:fld>
            <a:endParaRPr lang="fr-CA"/>
          </a:p>
        </p:txBody>
      </p:sp>
    </p:spTree>
    <p:extLst>
      <p:ext uri="{BB962C8B-B14F-4D97-AF65-F5344CB8AC3E}">
        <p14:creationId xmlns:p14="http://schemas.microsoft.com/office/powerpoint/2010/main" val="191594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smtClean="0"/>
              <a:t>Amélie Boutin</a:t>
            </a:r>
            <a:endParaRPr lang="fr-CA" dirty="0"/>
          </a:p>
        </p:txBody>
      </p:sp>
      <p:sp>
        <p:nvSpPr>
          <p:cNvPr id="4" name="Espace réservé du numéro de diapositive 3"/>
          <p:cNvSpPr>
            <a:spLocks noGrp="1"/>
          </p:cNvSpPr>
          <p:nvPr>
            <p:ph type="sldNum" sz="quarter" idx="10"/>
          </p:nvPr>
        </p:nvSpPr>
        <p:spPr/>
        <p:txBody>
          <a:bodyPr/>
          <a:lstStyle/>
          <a:p>
            <a:fld id="{FE8A137F-BCC9-4333-959E-F906F3999A0B}" type="slidenum">
              <a:rPr lang="fr-CA" smtClean="0"/>
              <a:t>7</a:t>
            </a:fld>
            <a:endParaRPr lang="fr-CA"/>
          </a:p>
        </p:txBody>
      </p:sp>
    </p:spTree>
    <p:extLst>
      <p:ext uri="{BB962C8B-B14F-4D97-AF65-F5344CB8AC3E}">
        <p14:creationId xmlns:p14="http://schemas.microsoft.com/office/powerpoint/2010/main" val="203524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smtClean="0"/>
              <a:t>Amélie Boutin</a:t>
            </a:r>
            <a:endParaRPr lang="fr-CA" dirty="0"/>
          </a:p>
        </p:txBody>
      </p:sp>
      <p:sp>
        <p:nvSpPr>
          <p:cNvPr id="4" name="Espace réservé du numéro de diapositive 3"/>
          <p:cNvSpPr>
            <a:spLocks noGrp="1"/>
          </p:cNvSpPr>
          <p:nvPr>
            <p:ph type="sldNum" sz="quarter" idx="10"/>
          </p:nvPr>
        </p:nvSpPr>
        <p:spPr/>
        <p:txBody>
          <a:bodyPr/>
          <a:lstStyle/>
          <a:p>
            <a:fld id="{FE8A137F-BCC9-4333-959E-F906F3999A0B}" type="slidenum">
              <a:rPr lang="fr-CA" smtClean="0"/>
              <a:t>8</a:t>
            </a:fld>
            <a:endParaRPr lang="fr-CA"/>
          </a:p>
        </p:txBody>
      </p:sp>
    </p:spTree>
    <p:extLst>
      <p:ext uri="{BB962C8B-B14F-4D97-AF65-F5344CB8AC3E}">
        <p14:creationId xmlns:p14="http://schemas.microsoft.com/office/powerpoint/2010/main" val="2134430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smtClean="0"/>
              <a:t>Nellie Roy</a:t>
            </a:r>
            <a:endParaRPr lang="fr-CA" dirty="0"/>
          </a:p>
        </p:txBody>
      </p:sp>
      <p:sp>
        <p:nvSpPr>
          <p:cNvPr id="4" name="Espace réservé du numéro de diapositive 3"/>
          <p:cNvSpPr>
            <a:spLocks noGrp="1"/>
          </p:cNvSpPr>
          <p:nvPr>
            <p:ph type="sldNum" sz="quarter" idx="10"/>
          </p:nvPr>
        </p:nvSpPr>
        <p:spPr/>
        <p:txBody>
          <a:bodyPr/>
          <a:lstStyle/>
          <a:p>
            <a:fld id="{FE8A137F-BCC9-4333-959E-F906F3999A0B}" type="slidenum">
              <a:rPr lang="fr-CA" smtClean="0"/>
              <a:t>9</a:t>
            </a:fld>
            <a:endParaRPr lang="fr-CA"/>
          </a:p>
        </p:txBody>
      </p:sp>
    </p:spTree>
    <p:extLst>
      <p:ext uri="{BB962C8B-B14F-4D97-AF65-F5344CB8AC3E}">
        <p14:creationId xmlns:p14="http://schemas.microsoft.com/office/powerpoint/2010/main" val="1091774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FE8A137F-BCC9-4333-959E-F906F3999A0B}" type="slidenum">
              <a:rPr lang="fr-CA" smtClean="0"/>
              <a:t>10</a:t>
            </a:fld>
            <a:endParaRPr lang="fr-CA"/>
          </a:p>
        </p:txBody>
      </p:sp>
    </p:spTree>
    <p:extLst>
      <p:ext uri="{BB962C8B-B14F-4D97-AF65-F5344CB8AC3E}">
        <p14:creationId xmlns:p14="http://schemas.microsoft.com/office/powerpoint/2010/main" val="2427943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FE8A137F-BCC9-4333-959E-F906F3999A0B}" type="slidenum">
              <a:rPr lang="fr-CA" smtClean="0"/>
              <a:t>11</a:t>
            </a:fld>
            <a:endParaRPr lang="fr-CA"/>
          </a:p>
        </p:txBody>
      </p:sp>
    </p:spTree>
    <p:extLst>
      <p:ext uri="{BB962C8B-B14F-4D97-AF65-F5344CB8AC3E}">
        <p14:creationId xmlns:p14="http://schemas.microsoft.com/office/powerpoint/2010/main" val="913090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Ref idx="1001">
        <a:schemeClr val="bg1"/>
      </p:bgRef>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572000" y="3573016"/>
            <a:ext cx="4320480" cy="2376264"/>
          </a:xfrm>
          <a:prstGeom prst="rect">
            <a:avLst/>
          </a:prstGeom>
        </p:spPr>
        <p:txBody>
          <a:bodyPr lIns="0" tIns="0" rIns="0" bIns="0"/>
          <a:lstStyle>
            <a:lvl1pPr marL="0" indent="0" algn="l">
              <a:buNone/>
              <a:defRPr sz="240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dirty="0"/>
          </a:p>
        </p:txBody>
      </p:sp>
      <p:sp>
        <p:nvSpPr>
          <p:cNvPr id="7" name="Titre 6"/>
          <p:cNvSpPr>
            <a:spLocks noGrp="1"/>
          </p:cNvSpPr>
          <p:nvPr>
            <p:ph type="title"/>
          </p:nvPr>
        </p:nvSpPr>
        <p:spPr>
          <a:xfrm>
            <a:off x="4572000" y="404663"/>
            <a:ext cx="4320480" cy="2736999"/>
          </a:xfrm>
          <a:prstGeom prst="rect">
            <a:avLst/>
          </a:prstGeom>
        </p:spPr>
        <p:txBody>
          <a:bodyPr lIns="0" tIns="0" rIns="0" bIns="0" anchor="ctr" anchorCtr="1"/>
          <a:lstStyle>
            <a:lvl1pPr algn="l">
              <a:defRPr sz="3000">
                <a:solidFill>
                  <a:schemeClr val="bg1"/>
                </a:solidFill>
                <a:latin typeface="Arial" panose="020B0604020202020204" pitchFamily="34" charset="0"/>
                <a:cs typeface="Arial" panose="020B0604020202020204" pitchFamily="34" charset="0"/>
              </a:defRPr>
            </a:lvl1pPr>
          </a:lstStyle>
          <a:p>
            <a:r>
              <a:rPr lang="fr-FR" smtClean="0"/>
              <a:t>Modifiez le style du titre</a:t>
            </a:r>
            <a:endParaRPr lang="fr-CA" dirty="0"/>
          </a:p>
        </p:txBody>
      </p:sp>
    </p:spTree>
    <p:extLst>
      <p:ext uri="{BB962C8B-B14F-4D97-AF65-F5344CB8AC3E}">
        <p14:creationId xmlns:p14="http://schemas.microsoft.com/office/powerpoint/2010/main" val="187940547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2021-01-08</a:t>
            </a:fld>
            <a:endParaRPr lang="fr-CA" dirty="0"/>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CA" dirty="0"/>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dirty="0"/>
          </a:p>
        </p:txBody>
      </p:sp>
    </p:spTree>
    <p:extLst>
      <p:ext uri="{BB962C8B-B14F-4D97-AF65-F5344CB8AC3E}">
        <p14:creationId xmlns:p14="http://schemas.microsoft.com/office/powerpoint/2010/main" val="1566549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2BEB7F3D-0BB0-42D4-ABED-6BCFEFF2E5A7}" type="datetimeFigureOut">
              <a:rPr lang="fr-CA" smtClean="0"/>
              <a:t>2021-01-08</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2665840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2BEB7F3D-0BB0-42D4-ABED-6BCFEFF2E5A7}" type="datetimeFigureOut">
              <a:rPr lang="fr-CA" smtClean="0"/>
              <a:t>2021-01-08</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3943668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BEB7F3D-0BB0-42D4-ABED-6BCFEFF2E5A7}" type="datetimeFigureOut">
              <a:rPr lang="fr-CA" smtClean="0"/>
              <a:t>2021-01-08</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1629469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2BEB7F3D-0BB0-42D4-ABED-6BCFEFF2E5A7}" type="datetimeFigureOut">
              <a:rPr lang="fr-CA" smtClean="0"/>
              <a:t>2021-01-08</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1997070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2BEB7F3D-0BB0-42D4-ABED-6BCFEFF2E5A7}" type="datetimeFigureOut">
              <a:rPr lang="fr-CA" smtClean="0"/>
              <a:t>2021-01-08</a:t>
            </a:fld>
            <a:endParaRPr lang="fr-CA" dirty="0"/>
          </a:p>
        </p:txBody>
      </p:sp>
      <p:sp>
        <p:nvSpPr>
          <p:cNvPr id="8" name="Espace réservé du pied de page 7"/>
          <p:cNvSpPr>
            <a:spLocks noGrp="1"/>
          </p:cNvSpPr>
          <p:nvPr>
            <p:ph type="ftr" sz="quarter" idx="11"/>
          </p:nvPr>
        </p:nvSpPr>
        <p:spPr/>
        <p:txBody>
          <a:bodyPr/>
          <a:lstStyle/>
          <a:p>
            <a:endParaRPr lang="fr-CA" dirty="0"/>
          </a:p>
        </p:txBody>
      </p:sp>
      <p:sp>
        <p:nvSpPr>
          <p:cNvPr id="9" name="Espace réservé du numéro de diapositive 8"/>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1688533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2BEB7F3D-0BB0-42D4-ABED-6BCFEFF2E5A7}" type="datetimeFigureOut">
              <a:rPr lang="fr-CA" smtClean="0"/>
              <a:t>2021-01-08</a:t>
            </a:fld>
            <a:endParaRPr lang="fr-CA" dirty="0"/>
          </a:p>
        </p:txBody>
      </p:sp>
      <p:sp>
        <p:nvSpPr>
          <p:cNvPr id="4" name="Espace réservé du pied de page 3"/>
          <p:cNvSpPr>
            <a:spLocks noGrp="1"/>
          </p:cNvSpPr>
          <p:nvPr>
            <p:ph type="ftr" sz="quarter" idx="11"/>
          </p:nvPr>
        </p:nvSpPr>
        <p:spPr/>
        <p:txBody>
          <a:bodyPr/>
          <a:lstStyle/>
          <a:p>
            <a:endParaRPr lang="fr-CA" dirty="0"/>
          </a:p>
        </p:txBody>
      </p:sp>
      <p:sp>
        <p:nvSpPr>
          <p:cNvPr id="5" name="Espace réservé du numéro de diapositive 4"/>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422598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BEB7F3D-0BB0-42D4-ABED-6BCFEFF2E5A7}" type="datetimeFigureOut">
              <a:rPr lang="fr-CA" smtClean="0"/>
              <a:t>2021-01-08</a:t>
            </a:fld>
            <a:endParaRPr lang="fr-CA" dirty="0"/>
          </a:p>
        </p:txBody>
      </p:sp>
      <p:sp>
        <p:nvSpPr>
          <p:cNvPr id="3" name="Espace réservé du pied de page 2"/>
          <p:cNvSpPr>
            <a:spLocks noGrp="1"/>
          </p:cNvSpPr>
          <p:nvPr>
            <p:ph type="ftr" sz="quarter" idx="11"/>
          </p:nvPr>
        </p:nvSpPr>
        <p:spPr/>
        <p:txBody>
          <a:bodyPr/>
          <a:lstStyle/>
          <a:p>
            <a:endParaRPr lang="fr-CA" dirty="0"/>
          </a:p>
        </p:txBody>
      </p:sp>
      <p:sp>
        <p:nvSpPr>
          <p:cNvPr id="4" name="Espace réservé du numéro de diapositive 3"/>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14326754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BEB7F3D-0BB0-42D4-ABED-6BCFEFF2E5A7}" type="datetimeFigureOut">
              <a:rPr lang="fr-CA" smtClean="0"/>
              <a:t>2021-01-08</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1272734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BEB7F3D-0BB0-42D4-ABED-6BCFEFF2E5A7}" type="datetimeFigureOut">
              <a:rPr lang="fr-CA" smtClean="0"/>
              <a:t>2021-01-08</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375312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684213" y="0"/>
            <a:ext cx="8459787" cy="1350000"/>
          </a:xfrm>
          <a:prstGeom prst="rect">
            <a:avLst/>
          </a:prstGeom>
          <a:solidFill>
            <a:srgbClr val="E542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dirty="0">
              <a:solidFill>
                <a:srgbClr val="E55B12"/>
              </a:solidFill>
            </a:endParaRPr>
          </a:p>
        </p:txBody>
      </p:sp>
      <p:sp>
        <p:nvSpPr>
          <p:cNvPr id="2" name="Titre 1"/>
          <p:cNvSpPr>
            <a:spLocks noGrp="1"/>
          </p:cNvSpPr>
          <p:nvPr>
            <p:ph type="title"/>
          </p:nvPr>
        </p:nvSpPr>
        <p:spPr>
          <a:xfrm>
            <a:off x="827583" y="274638"/>
            <a:ext cx="8065591" cy="994122"/>
          </a:xfrm>
          <a:prstGeom prst="rect">
            <a:avLst/>
          </a:prstGeom>
        </p:spPr>
        <p:txBody>
          <a:bodyPr lIns="0" tIns="0" rIns="0" bIns="0"/>
          <a:lstStyle>
            <a:lvl1pPr algn="l">
              <a:defRPr sz="3200">
                <a:solidFill>
                  <a:schemeClr val="bg1"/>
                </a:solidFill>
                <a:latin typeface="Arial" panose="020B0604020202020204" pitchFamily="34" charset="0"/>
                <a:cs typeface="Arial" panose="020B0604020202020204" pitchFamily="34" charset="0"/>
              </a:defRPr>
            </a:lvl1pPr>
          </a:lstStyle>
          <a:p>
            <a:r>
              <a:rPr lang="fr-FR" smtClean="0"/>
              <a:t>Modifiez le style du titre</a:t>
            </a:r>
            <a:endParaRPr lang="fr-CA" dirty="0"/>
          </a:p>
        </p:txBody>
      </p:sp>
      <p:sp>
        <p:nvSpPr>
          <p:cNvPr id="3" name="Espace réservé du contenu 2"/>
          <p:cNvSpPr>
            <a:spLocks noGrp="1"/>
          </p:cNvSpPr>
          <p:nvPr>
            <p:ph idx="1"/>
          </p:nvPr>
        </p:nvSpPr>
        <p:spPr>
          <a:xfrm>
            <a:off x="827088" y="1600201"/>
            <a:ext cx="8066087" cy="4421088"/>
          </a:xfrm>
          <a:prstGeom prst="rect">
            <a:avLst/>
          </a:prstGeom>
        </p:spPr>
        <p:txBody>
          <a:bodyPr lIns="0" tIns="0" rIns="0" bIns="0"/>
          <a:lstStyle>
            <a:lvl1pPr marL="342900" indent="-342900">
              <a:buClr>
                <a:srgbClr val="004796"/>
              </a:buClr>
              <a:buFont typeface="Wingdings" panose="05000000000000000000" pitchFamily="2" charset="2"/>
              <a:buChar char="§"/>
              <a:defRPr sz="2800"/>
            </a:lvl1pPr>
            <a:lvl2pPr marL="742950" indent="-285750">
              <a:buClr>
                <a:schemeClr val="bg1">
                  <a:lumMod val="50000"/>
                </a:schemeClr>
              </a:buClr>
              <a:buFont typeface="Wingdings" panose="05000000000000000000" pitchFamily="2" charset="2"/>
              <a:buChar char="§"/>
              <a:defRPr sz="24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stStyle>
          <a:p>
            <a:pPr lvl="0"/>
            <a:r>
              <a:rPr lang="fr-FR" smtClean="0"/>
              <a:t>Modifiez les styles du texte du masque</a:t>
            </a:r>
          </a:p>
          <a:p>
            <a:pPr lvl="1"/>
            <a:r>
              <a:rPr lang="fr-FR" smtClean="0"/>
              <a:t>Deuxième niveau</a:t>
            </a:r>
          </a:p>
          <a:p>
            <a:pPr lvl="2"/>
            <a:r>
              <a:rPr lang="fr-FR" smtClean="0"/>
              <a:t>Troisième niveau</a:t>
            </a:r>
          </a:p>
        </p:txBody>
      </p:sp>
      <p:pic>
        <p:nvPicPr>
          <p:cNvPr id="9" name="Imag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96150" y="6113463"/>
            <a:ext cx="15970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6427788"/>
            <a:ext cx="684213" cy="261610"/>
          </a:xfrm>
          <a:prstGeom prst="rect">
            <a:avLst/>
          </a:prstGeom>
          <a:solidFill>
            <a:srgbClr val="004796"/>
          </a:solidFill>
        </p:spPr>
        <p:txBody>
          <a:bodyPr wrap="square">
            <a:spAutoFit/>
          </a:bodyPr>
          <a:lstStyle/>
          <a:p>
            <a:pPr algn="r"/>
            <a:fld id="{AE4C273B-9DDE-404A-8294-F4C425AE9C0F}" type="slidenum">
              <a:rPr lang="fr-CA" sz="1100" smtClean="0">
                <a:solidFill>
                  <a:schemeClr val="bg1"/>
                </a:solidFill>
                <a:latin typeface="Arial" panose="020B0604020202020204" pitchFamily="34" charset="0"/>
                <a:cs typeface="Arial" panose="020B0604020202020204" pitchFamily="34" charset="0"/>
              </a:rPr>
              <a:pPr algn="r"/>
              <a:t>‹N°›</a:t>
            </a:fld>
            <a:endParaRPr lang="fr-CA" sz="1100" dirty="0">
              <a:solidFill>
                <a:schemeClr val="bg1"/>
              </a:solidFill>
              <a:latin typeface="Arial" panose="020B0604020202020204" pitchFamily="34" charset="0"/>
              <a:cs typeface="Arial" panose="020B0604020202020204" pitchFamily="34" charset="0"/>
            </a:endParaRPr>
          </a:p>
        </p:txBody>
      </p:sp>
      <p:sp>
        <p:nvSpPr>
          <p:cNvPr id="15" name="Rectangle 14"/>
          <p:cNvSpPr/>
          <p:nvPr userDrawn="1"/>
        </p:nvSpPr>
        <p:spPr>
          <a:xfrm>
            <a:off x="-1" y="1"/>
            <a:ext cx="684213" cy="270000"/>
          </a:xfrm>
          <a:prstGeom prst="rect">
            <a:avLst/>
          </a:prstGeom>
          <a:solidFill>
            <a:srgbClr val="4A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6" name="Rectangle 15"/>
          <p:cNvSpPr/>
          <p:nvPr userDrawn="1"/>
        </p:nvSpPr>
        <p:spPr>
          <a:xfrm>
            <a:off x="-1" y="270001"/>
            <a:ext cx="684213" cy="270000"/>
          </a:xfrm>
          <a:prstGeom prst="rect">
            <a:avLst/>
          </a:prstGeom>
          <a:solidFill>
            <a:srgbClr val="E542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7" name="Rectangle 16"/>
          <p:cNvSpPr/>
          <p:nvPr userDrawn="1"/>
        </p:nvSpPr>
        <p:spPr>
          <a:xfrm>
            <a:off x="-1" y="540001"/>
            <a:ext cx="684213" cy="270000"/>
          </a:xfrm>
          <a:prstGeom prst="rect">
            <a:avLst/>
          </a:prstGeom>
          <a:solidFill>
            <a:srgbClr val="94BC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8" name="Rectangle 17"/>
          <p:cNvSpPr/>
          <p:nvPr userDrawn="1"/>
        </p:nvSpPr>
        <p:spPr>
          <a:xfrm>
            <a:off x="-1" y="810001"/>
            <a:ext cx="684213" cy="270000"/>
          </a:xfrm>
          <a:prstGeom prst="rect">
            <a:avLst/>
          </a:prstGeom>
          <a:solidFill>
            <a:srgbClr val="7536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9" name="Rectangle 18"/>
          <p:cNvSpPr/>
          <p:nvPr userDrawn="1"/>
        </p:nvSpPr>
        <p:spPr>
          <a:xfrm>
            <a:off x="-1" y="1080000"/>
            <a:ext cx="684213" cy="270000"/>
          </a:xfrm>
          <a:prstGeom prst="rect">
            <a:avLst/>
          </a:prstGeom>
          <a:solidFill>
            <a:srgbClr val="E55B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Tree>
    <p:extLst>
      <p:ext uri="{BB962C8B-B14F-4D97-AF65-F5344CB8AC3E}">
        <p14:creationId xmlns:p14="http://schemas.microsoft.com/office/powerpoint/2010/main" val="3993490865"/>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2BEB7F3D-0BB0-42D4-ABED-6BCFEFF2E5A7}" type="datetimeFigureOut">
              <a:rPr lang="fr-CA" smtClean="0"/>
              <a:t>2021-01-08</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26058163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2BEB7F3D-0BB0-42D4-ABED-6BCFEFF2E5A7}" type="datetimeFigureOut">
              <a:rPr lang="fr-CA" smtClean="0"/>
              <a:t>2021-01-08</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12481713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572000" y="3573016"/>
            <a:ext cx="4320480" cy="2376264"/>
          </a:xfrm>
          <a:prstGeom prst="rect">
            <a:avLst/>
          </a:prstGeom>
        </p:spPr>
        <p:txBody>
          <a:bodyPr lIns="0" tIns="0" rIns="0" bIns="0"/>
          <a:lstStyle>
            <a:lvl1pPr marL="0" indent="0" algn="l">
              <a:buNone/>
              <a:defRPr sz="240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CA" dirty="0"/>
          </a:p>
        </p:txBody>
      </p:sp>
      <p:sp>
        <p:nvSpPr>
          <p:cNvPr id="7" name="Titre 6"/>
          <p:cNvSpPr>
            <a:spLocks noGrp="1"/>
          </p:cNvSpPr>
          <p:nvPr>
            <p:ph type="title"/>
          </p:nvPr>
        </p:nvSpPr>
        <p:spPr>
          <a:xfrm>
            <a:off x="4572000" y="404663"/>
            <a:ext cx="4320480" cy="2736999"/>
          </a:xfrm>
          <a:prstGeom prst="rect">
            <a:avLst/>
          </a:prstGeom>
        </p:spPr>
        <p:txBody>
          <a:bodyPr lIns="0" tIns="0" rIns="0" bIns="0" anchor="ctr" anchorCtr="1"/>
          <a:lstStyle>
            <a:lvl1pPr algn="l">
              <a:defRPr sz="3000">
                <a:solidFill>
                  <a:schemeClr val="bg1"/>
                </a:solidFill>
                <a:latin typeface="Arial" panose="020B0604020202020204" pitchFamily="34" charset="0"/>
                <a:cs typeface="Arial" panose="020B0604020202020204" pitchFamily="34" charset="0"/>
              </a:defRPr>
            </a:lvl1pPr>
          </a:lstStyle>
          <a:p>
            <a:r>
              <a:rPr lang="fr-FR" dirty="0" smtClean="0"/>
              <a:t>Modifiez le style du titre</a:t>
            </a:r>
            <a:endParaRPr lang="fr-CA" dirty="0"/>
          </a:p>
        </p:txBody>
      </p:sp>
    </p:spTree>
    <p:extLst>
      <p:ext uri="{BB962C8B-B14F-4D97-AF65-F5344CB8AC3E}">
        <p14:creationId xmlns:p14="http://schemas.microsoft.com/office/powerpoint/2010/main" val="24901454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 preserve="1">
  <p:cSld name="Titre et conten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Rectangle 10"/>
          <p:cNvSpPr/>
          <p:nvPr userDrawn="1"/>
        </p:nvSpPr>
        <p:spPr>
          <a:xfrm>
            <a:off x="684213" y="0"/>
            <a:ext cx="8459787" cy="1350000"/>
          </a:xfrm>
          <a:prstGeom prst="rect">
            <a:avLst/>
          </a:prstGeom>
          <a:solidFill>
            <a:srgbClr val="E542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dirty="0">
              <a:solidFill>
                <a:srgbClr val="E55B12"/>
              </a:solidFill>
            </a:endParaRPr>
          </a:p>
        </p:txBody>
      </p:sp>
      <p:sp>
        <p:nvSpPr>
          <p:cNvPr id="2" name="Titre 1"/>
          <p:cNvSpPr>
            <a:spLocks noGrp="1"/>
          </p:cNvSpPr>
          <p:nvPr>
            <p:ph type="title"/>
          </p:nvPr>
        </p:nvSpPr>
        <p:spPr>
          <a:xfrm>
            <a:off x="827583" y="274638"/>
            <a:ext cx="8065591" cy="994122"/>
          </a:xfrm>
          <a:prstGeom prst="rect">
            <a:avLst/>
          </a:prstGeom>
        </p:spPr>
        <p:txBody>
          <a:bodyPr lIns="0" tIns="0" rIns="0" bIns="0"/>
          <a:lstStyle>
            <a:lvl1pPr algn="l">
              <a:defRPr sz="3200">
                <a:solidFill>
                  <a:schemeClr val="bg1"/>
                </a:solidFill>
                <a:latin typeface="Arial" panose="020B0604020202020204" pitchFamily="34" charset="0"/>
                <a:cs typeface="Arial" panose="020B0604020202020204" pitchFamily="34" charset="0"/>
              </a:defRPr>
            </a:lvl1pPr>
          </a:lstStyle>
          <a:p>
            <a:r>
              <a:rPr lang="fr-FR" dirty="0" smtClean="0"/>
              <a:t>Modifiez le style du titre</a:t>
            </a:r>
            <a:endParaRPr lang="fr-CA" dirty="0"/>
          </a:p>
        </p:txBody>
      </p:sp>
      <p:sp>
        <p:nvSpPr>
          <p:cNvPr id="3" name="Espace réservé du contenu 2"/>
          <p:cNvSpPr>
            <a:spLocks noGrp="1"/>
          </p:cNvSpPr>
          <p:nvPr>
            <p:ph idx="1"/>
          </p:nvPr>
        </p:nvSpPr>
        <p:spPr>
          <a:xfrm>
            <a:off x="827088" y="1600201"/>
            <a:ext cx="8066087" cy="4421088"/>
          </a:xfrm>
          <a:prstGeom prst="rect">
            <a:avLst/>
          </a:prstGeom>
        </p:spPr>
        <p:txBody>
          <a:bodyPr lIns="0" tIns="0" rIns="0" bIns="0"/>
          <a:lstStyle>
            <a:lvl1pPr marL="342900" indent="-342900">
              <a:buClr>
                <a:srgbClr val="004796"/>
              </a:buClr>
              <a:buFont typeface="Wingdings" panose="05000000000000000000" pitchFamily="2" charset="2"/>
              <a:buChar char="§"/>
              <a:defRPr sz="2800"/>
            </a:lvl1pPr>
            <a:lvl2pPr marL="742950" indent="-285750">
              <a:buClr>
                <a:schemeClr val="bg1">
                  <a:lumMod val="50000"/>
                </a:schemeClr>
              </a:buClr>
              <a:buFont typeface="Wingdings" panose="05000000000000000000" pitchFamily="2" charset="2"/>
              <a:buChar char="§"/>
              <a:defRPr sz="24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stStyle>
          <a:p>
            <a:pPr lvl="0"/>
            <a:r>
              <a:rPr lang="fr-FR" dirty="0" smtClean="0"/>
              <a:t>Modifiez les styles du texte du masque</a:t>
            </a:r>
          </a:p>
          <a:p>
            <a:pPr lvl="1"/>
            <a:r>
              <a:rPr lang="fr-FR" dirty="0" smtClean="0"/>
              <a:t>Deuxième niveau</a:t>
            </a:r>
          </a:p>
          <a:p>
            <a:pPr lvl="2"/>
            <a:r>
              <a:rPr lang="fr-FR" dirty="0" smtClean="0"/>
              <a:t>Troisième niveau</a:t>
            </a:r>
          </a:p>
        </p:txBody>
      </p:sp>
      <p:pic>
        <p:nvPicPr>
          <p:cNvPr id="9" name="Imag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96150" y="6113463"/>
            <a:ext cx="15970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6427788"/>
            <a:ext cx="684213" cy="261610"/>
          </a:xfrm>
          <a:prstGeom prst="rect">
            <a:avLst/>
          </a:prstGeom>
          <a:solidFill>
            <a:srgbClr val="004796"/>
          </a:solidFill>
        </p:spPr>
        <p:txBody>
          <a:bodyPr wrap="square">
            <a:spAutoFit/>
          </a:bodyPr>
          <a:lstStyle/>
          <a:p>
            <a:pPr algn="r"/>
            <a:fld id="{AE4C273B-9DDE-404A-8294-F4C425AE9C0F}" type="slidenum">
              <a:rPr lang="fr-CA" sz="1100" smtClean="0">
                <a:solidFill>
                  <a:prstClr val="white"/>
                </a:solidFill>
                <a:latin typeface="Arial" panose="020B0604020202020204" pitchFamily="34" charset="0"/>
                <a:cs typeface="Arial" panose="020B0604020202020204" pitchFamily="34" charset="0"/>
              </a:rPr>
              <a:pPr algn="r"/>
              <a:t>‹N°›</a:t>
            </a:fld>
            <a:endParaRPr lang="fr-CA" sz="1100" dirty="0">
              <a:solidFill>
                <a:prstClr val="white"/>
              </a:solidFill>
              <a:latin typeface="Arial" panose="020B0604020202020204" pitchFamily="34" charset="0"/>
              <a:cs typeface="Arial" panose="020B0604020202020204" pitchFamily="34" charset="0"/>
            </a:endParaRPr>
          </a:p>
        </p:txBody>
      </p:sp>
      <p:sp>
        <p:nvSpPr>
          <p:cNvPr id="15" name="Rectangle 14"/>
          <p:cNvSpPr/>
          <p:nvPr userDrawn="1"/>
        </p:nvSpPr>
        <p:spPr>
          <a:xfrm>
            <a:off x="-1" y="1"/>
            <a:ext cx="684213" cy="270000"/>
          </a:xfrm>
          <a:prstGeom prst="rect">
            <a:avLst/>
          </a:prstGeom>
          <a:solidFill>
            <a:srgbClr val="4A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16" name="Rectangle 15"/>
          <p:cNvSpPr/>
          <p:nvPr userDrawn="1"/>
        </p:nvSpPr>
        <p:spPr>
          <a:xfrm>
            <a:off x="-1" y="270001"/>
            <a:ext cx="684213" cy="270000"/>
          </a:xfrm>
          <a:prstGeom prst="rect">
            <a:avLst/>
          </a:prstGeom>
          <a:solidFill>
            <a:srgbClr val="E542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17" name="Rectangle 16"/>
          <p:cNvSpPr/>
          <p:nvPr userDrawn="1"/>
        </p:nvSpPr>
        <p:spPr>
          <a:xfrm>
            <a:off x="-1" y="540001"/>
            <a:ext cx="684213" cy="270000"/>
          </a:xfrm>
          <a:prstGeom prst="rect">
            <a:avLst/>
          </a:prstGeom>
          <a:solidFill>
            <a:srgbClr val="94BC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18" name="Rectangle 17"/>
          <p:cNvSpPr/>
          <p:nvPr userDrawn="1"/>
        </p:nvSpPr>
        <p:spPr>
          <a:xfrm>
            <a:off x="-1" y="810001"/>
            <a:ext cx="684213" cy="270000"/>
          </a:xfrm>
          <a:prstGeom prst="rect">
            <a:avLst/>
          </a:prstGeom>
          <a:solidFill>
            <a:srgbClr val="7536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19" name="Rectangle 18"/>
          <p:cNvSpPr/>
          <p:nvPr userDrawn="1"/>
        </p:nvSpPr>
        <p:spPr>
          <a:xfrm>
            <a:off x="-1" y="1080000"/>
            <a:ext cx="684213" cy="270000"/>
          </a:xfrm>
          <a:prstGeom prst="rect">
            <a:avLst/>
          </a:prstGeom>
          <a:solidFill>
            <a:srgbClr val="E55B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Tree>
    <p:extLst>
      <p:ext uri="{BB962C8B-B14F-4D97-AF65-F5344CB8AC3E}">
        <p14:creationId xmlns:p14="http://schemas.microsoft.com/office/powerpoint/2010/main" val="36651199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2021-01-08</a:t>
            </a:fld>
            <a:endParaRPr lang="fr-CA" dirty="0">
              <a:solidFill>
                <a:prstClr val="black"/>
              </a:solidFill>
            </a:endParaRP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CA" dirty="0">
              <a:solidFill>
                <a:prstClr val="black"/>
              </a:solidFill>
            </a:endParaRP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dirty="0">
              <a:solidFill>
                <a:prstClr val="black"/>
              </a:solidFill>
            </a:endParaRPr>
          </a:p>
        </p:txBody>
      </p:sp>
    </p:spTree>
    <p:extLst>
      <p:ext uri="{BB962C8B-B14F-4D97-AF65-F5344CB8AC3E}">
        <p14:creationId xmlns:p14="http://schemas.microsoft.com/office/powerpoint/2010/main" val="22017841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2021-01-08</a:t>
            </a:fld>
            <a:endParaRPr lang="fr-CA" dirty="0">
              <a:solidFill>
                <a:prstClr val="black"/>
              </a:solidFill>
            </a:endParaRP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CA" dirty="0">
              <a:solidFill>
                <a:prstClr val="black"/>
              </a:solidFill>
            </a:endParaRP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dirty="0">
              <a:solidFill>
                <a:prstClr val="black"/>
              </a:solidFill>
            </a:endParaRPr>
          </a:p>
        </p:txBody>
      </p:sp>
    </p:spTree>
    <p:extLst>
      <p:ext uri="{BB962C8B-B14F-4D97-AF65-F5344CB8AC3E}">
        <p14:creationId xmlns:p14="http://schemas.microsoft.com/office/powerpoint/2010/main" val="20949656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2021-01-08</a:t>
            </a:fld>
            <a:endParaRPr lang="fr-CA" dirty="0">
              <a:solidFill>
                <a:prstClr val="black"/>
              </a:solidFill>
            </a:endParaRPr>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CA" dirty="0">
              <a:solidFill>
                <a:prstClr val="black"/>
              </a:solidFill>
            </a:endParaRPr>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dirty="0">
              <a:solidFill>
                <a:prstClr val="black"/>
              </a:solidFill>
            </a:endParaRPr>
          </a:p>
        </p:txBody>
      </p:sp>
    </p:spTree>
    <p:extLst>
      <p:ext uri="{BB962C8B-B14F-4D97-AF65-F5344CB8AC3E}">
        <p14:creationId xmlns:p14="http://schemas.microsoft.com/office/powerpoint/2010/main" val="32849054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CA"/>
          </a:p>
        </p:txBody>
      </p:sp>
      <p:sp>
        <p:nvSpPr>
          <p:cNvPr id="3" name="Espace réservé de la date 2"/>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2021-01-08</a:t>
            </a:fld>
            <a:endParaRPr lang="fr-CA" dirty="0">
              <a:solidFill>
                <a:prstClr val="black"/>
              </a:solidFill>
            </a:endParaRPr>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CA" dirty="0">
              <a:solidFill>
                <a:prstClr val="black"/>
              </a:solidFill>
            </a:endParaRPr>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dirty="0">
              <a:solidFill>
                <a:prstClr val="black"/>
              </a:solidFill>
            </a:endParaRPr>
          </a:p>
        </p:txBody>
      </p:sp>
    </p:spTree>
    <p:extLst>
      <p:ext uri="{BB962C8B-B14F-4D97-AF65-F5344CB8AC3E}">
        <p14:creationId xmlns:p14="http://schemas.microsoft.com/office/powerpoint/2010/main" val="31834948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2021-01-08</a:t>
            </a:fld>
            <a:endParaRPr lang="fr-CA" dirty="0">
              <a:solidFill>
                <a:prstClr val="black"/>
              </a:solidFill>
            </a:endParaRPr>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fr-CA" dirty="0">
              <a:solidFill>
                <a:prstClr val="black"/>
              </a:solidFill>
            </a:endParaRPr>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dirty="0">
              <a:solidFill>
                <a:prstClr val="black"/>
              </a:solidFill>
            </a:endParaRPr>
          </a:p>
        </p:txBody>
      </p:sp>
    </p:spTree>
    <p:extLst>
      <p:ext uri="{BB962C8B-B14F-4D97-AF65-F5344CB8AC3E}">
        <p14:creationId xmlns:p14="http://schemas.microsoft.com/office/powerpoint/2010/main" val="31323529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2021-01-08</a:t>
            </a:fld>
            <a:endParaRPr lang="fr-CA" dirty="0">
              <a:solidFill>
                <a:prstClr val="black"/>
              </a:solidFill>
            </a:endParaRP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CA" dirty="0">
              <a:solidFill>
                <a:prstClr val="black"/>
              </a:solidFill>
            </a:endParaRP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dirty="0">
              <a:solidFill>
                <a:prstClr val="black"/>
              </a:solidFill>
            </a:endParaRPr>
          </a:p>
        </p:txBody>
      </p:sp>
    </p:spTree>
    <p:extLst>
      <p:ext uri="{BB962C8B-B14F-4D97-AF65-F5344CB8AC3E}">
        <p14:creationId xmlns:p14="http://schemas.microsoft.com/office/powerpoint/2010/main" val="416398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2021-01-08</a:t>
            </a:fld>
            <a:endParaRPr lang="fr-CA" dirty="0"/>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CA" dirty="0"/>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dirty="0"/>
          </a:p>
        </p:txBody>
      </p:sp>
    </p:spTree>
    <p:extLst>
      <p:ext uri="{BB962C8B-B14F-4D97-AF65-F5344CB8AC3E}">
        <p14:creationId xmlns:p14="http://schemas.microsoft.com/office/powerpoint/2010/main" val="29363501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dirty="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2021-01-08</a:t>
            </a:fld>
            <a:endParaRPr lang="fr-CA" dirty="0">
              <a:solidFill>
                <a:prstClr val="black"/>
              </a:solidFill>
            </a:endParaRP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CA" dirty="0">
              <a:solidFill>
                <a:prstClr val="black"/>
              </a:solidFill>
            </a:endParaRP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dirty="0">
              <a:solidFill>
                <a:prstClr val="black"/>
              </a:solidFill>
            </a:endParaRPr>
          </a:p>
        </p:txBody>
      </p:sp>
    </p:spTree>
    <p:extLst>
      <p:ext uri="{BB962C8B-B14F-4D97-AF65-F5344CB8AC3E}">
        <p14:creationId xmlns:p14="http://schemas.microsoft.com/office/powerpoint/2010/main" val="12606490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2021-01-08</a:t>
            </a:fld>
            <a:endParaRPr lang="fr-CA" dirty="0">
              <a:solidFill>
                <a:prstClr val="black"/>
              </a:solidFill>
            </a:endParaRP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CA" dirty="0">
              <a:solidFill>
                <a:prstClr val="black"/>
              </a:solidFill>
            </a:endParaRP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dirty="0">
              <a:solidFill>
                <a:prstClr val="black"/>
              </a:solidFill>
            </a:endParaRPr>
          </a:p>
        </p:txBody>
      </p:sp>
    </p:spTree>
    <p:extLst>
      <p:ext uri="{BB962C8B-B14F-4D97-AF65-F5344CB8AC3E}">
        <p14:creationId xmlns:p14="http://schemas.microsoft.com/office/powerpoint/2010/main" val="1532448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2021-01-08</a:t>
            </a:fld>
            <a:endParaRPr lang="fr-CA" dirty="0"/>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CA" dirty="0"/>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dirty="0"/>
          </a:p>
        </p:txBody>
      </p:sp>
    </p:spTree>
    <p:extLst>
      <p:ext uri="{BB962C8B-B14F-4D97-AF65-F5344CB8AC3E}">
        <p14:creationId xmlns:p14="http://schemas.microsoft.com/office/powerpoint/2010/main" val="32195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2021-01-08</a:t>
            </a:fld>
            <a:endParaRPr lang="fr-CA" dirty="0"/>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CA" dirty="0"/>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dirty="0"/>
          </a:p>
        </p:txBody>
      </p:sp>
    </p:spTree>
    <p:extLst>
      <p:ext uri="{BB962C8B-B14F-4D97-AF65-F5344CB8AC3E}">
        <p14:creationId xmlns:p14="http://schemas.microsoft.com/office/powerpoint/2010/main" val="3430307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CA"/>
          </a:p>
        </p:txBody>
      </p:sp>
      <p:sp>
        <p:nvSpPr>
          <p:cNvPr id="3" name="Espace réservé de la date 2"/>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2021-01-08</a:t>
            </a:fld>
            <a:endParaRPr lang="fr-CA" dirty="0"/>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CA" dirty="0"/>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dirty="0"/>
          </a:p>
        </p:txBody>
      </p:sp>
    </p:spTree>
    <p:extLst>
      <p:ext uri="{BB962C8B-B14F-4D97-AF65-F5344CB8AC3E}">
        <p14:creationId xmlns:p14="http://schemas.microsoft.com/office/powerpoint/2010/main" val="3970688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2021-01-08</a:t>
            </a:fld>
            <a:endParaRPr lang="fr-CA" dirty="0"/>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fr-CA" dirty="0"/>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dirty="0"/>
          </a:p>
        </p:txBody>
      </p:sp>
    </p:spTree>
    <p:extLst>
      <p:ext uri="{BB962C8B-B14F-4D97-AF65-F5344CB8AC3E}">
        <p14:creationId xmlns:p14="http://schemas.microsoft.com/office/powerpoint/2010/main" val="2481258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2021-01-08</a:t>
            </a:fld>
            <a:endParaRPr lang="fr-CA" dirty="0"/>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CA" dirty="0"/>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dirty="0"/>
          </a:p>
        </p:txBody>
      </p:sp>
    </p:spTree>
    <p:extLst>
      <p:ext uri="{BB962C8B-B14F-4D97-AF65-F5344CB8AC3E}">
        <p14:creationId xmlns:p14="http://schemas.microsoft.com/office/powerpoint/2010/main" val="455418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fr-CA" dirty="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2021-01-08</a:t>
            </a:fld>
            <a:endParaRPr lang="fr-CA" dirty="0"/>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CA" dirty="0"/>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dirty="0"/>
          </a:p>
        </p:txBody>
      </p:sp>
    </p:spTree>
    <p:extLst>
      <p:ext uri="{BB962C8B-B14F-4D97-AF65-F5344CB8AC3E}">
        <p14:creationId xmlns:p14="http://schemas.microsoft.com/office/powerpoint/2010/main" val="1803504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0"/>
            <a:ext cx="9144000" cy="404813"/>
          </a:xfrm>
          <a:prstGeom prst="rect">
            <a:avLst/>
          </a:prstGeom>
          <a:solidFill>
            <a:srgbClr val="0047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dirty="0"/>
          </a:p>
        </p:txBody>
      </p:sp>
      <p:sp>
        <p:nvSpPr>
          <p:cNvPr id="8" name="ZoneTexte 9"/>
          <p:cNvSpPr txBox="1">
            <a:spLocks noChangeArrowheads="1"/>
          </p:cNvSpPr>
          <p:nvPr/>
        </p:nvSpPr>
        <p:spPr bwMode="auto">
          <a:xfrm>
            <a:off x="0" y="71438"/>
            <a:ext cx="9144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fr-CA" altLang="fr-FR" sz="1200" dirty="0" smtClean="0">
                <a:solidFill>
                  <a:schemeClr val="bg1"/>
                </a:solidFill>
                <a:latin typeface="Chaloult_Cond" panose="00000400000000000000" pitchFamily="2" charset="0"/>
              </a:rPr>
              <a:t>Centre intégré de santé et de services sociaux de Chaudière-Appalaches</a:t>
            </a:r>
          </a:p>
        </p:txBody>
      </p:sp>
      <p:sp>
        <p:nvSpPr>
          <p:cNvPr id="9" name="Rectangle 8"/>
          <p:cNvSpPr/>
          <p:nvPr/>
        </p:nvSpPr>
        <p:spPr>
          <a:xfrm>
            <a:off x="4427538" y="404813"/>
            <a:ext cx="4716462" cy="2736850"/>
          </a:xfrm>
          <a:prstGeom prst="rect">
            <a:avLst/>
          </a:prstGeom>
          <a:solidFill>
            <a:srgbClr val="E542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dirty="0">
              <a:solidFill>
                <a:srgbClr val="E55B12"/>
              </a:solidFill>
            </a:endParaRPr>
          </a:p>
        </p:txBody>
      </p:sp>
      <p:pic>
        <p:nvPicPr>
          <p:cNvPr id="10" name="Image 1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3851920" y="6434138"/>
            <a:ext cx="14112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3559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B7F3D-0BB0-42D4-ABED-6BCFEFF2E5A7}" type="datetimeFigureOut">
              <a:rPr lang="fr-CA" smtClean="0"/>
              <a:t>2021-01-08</a:t>
            </a:fld>
            <a:endParaRPr lang="fr-CA"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AB57E-16DB-4787-9D18-9D32C0BC9255}" type="slidenum">
              <a:rPr lang="fr-CA" smtClean="0"/>
              <a:t>‹N°›</a:t>
            </a:fld>
            <a:endParaRPr lang="fr-CA" dirty="0"/>
          </a:p>
        </p:txBody>
      </p:sp>
    </p:spTree>
    <p:extLst>
      <p:ext uri="{BB962C8B-B14F-4D97-AF65-F5344CB8AC3E}">
        <p14:creationId xmlns:p14="http://schemas.microsoft.com/office/powerpoint/2010/main" val="3143777559"/>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0"/>
            <a:ext cx="9144000" cy="404813"/>
          </a:xfrm>
          <a:prstGeom prst="rect">
            <a:avLst/>
          </a:prstGeom>
          <a:solidFill>
            <a:srgbClr val="0047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dirty="0">
              <a:solidFill>
                <a:prstClr val="white"/>
              </a:solidFill>
            </a:endParaRPr>
          </a:p>
        </p:txBody>
      </p:sp>
      <p:sp>
        <p:nvSpPr>
          <p:cNvPr id="8" name="ZoneTexte 9"/>
          <p:cNvSpPr txBox="1">
            <a:spLocks noChangeArrowheads="1"/>
          </p:cNvSpPr>
          <p:nvPr/>
        </p:nvSpPr>
        <p:spPr bwMode="auto">
          <a:xfrm>
            <a:off x="0" y="71438"/>
            <a:ext cx="9144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fr-CA" altLang="fr-FR" sz="1200" dirty="0" smtClean="0">
                <a:solidFill>
                  <a:prstClr val="white"/>
                </a:solidFill>
                <a:latin typeface="Chaloult_Cond" panose="00000400000000000000" pitchFamily="2" charset="0"/>
              </a:rPr>
              <a:t>Centre intégré de santé et de services sociaux de Chaudière-Appalaches</a:t>
            </a:r>
          </a:p>
        </p:txBody>
      </p:sp>
      <p:sp>
        <p:nvSpPr>
          <p:cNvPr id="9" name="Rectangle 8"/>
          <p:cNvSpPr/>
          <p:nvPr/>
        </p:nvSpPr>
        <p:spPr>
          <a:xfrm>
            <a:off x="4427538" y="404813"/>
            <a:ext cx="4716462" cy="2736850"/>
          </a:xfrm>
          <a:prstGeom prst="rect">
            <a:avLst/>
          </a:prstGeom>
          <a:solidFill>
            <a:srgbClr val="E542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dirty="0">
              <a:solidFill>
                <a:srgbClr val="E55B12"/>
              </a:solidFill>
            </a:endParaRPr>
          </a:p>
        </p:txBody>
      </p:sp>
      <p:pic>
        <p:nvPicPr>
          <p:cNvPr id="10" name="Image 1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3851920" y="6434138"/>
            <a:ext cx="14112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417870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image" Target="../media/image9.pn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notesSlide" Target="../notesSlides/notesSlide8.xml"/><Relationship Id="rId5" Type="http://schemas.openxmlformats.org/officeDocument/2006/relationships/slideLayout" Target="../slideLayouts/slideLayout2.xml"/><Relationship Id="rId4" Type="http://schemas.openxmlformats.org/officeDocument/2006/relationships/tags" Target="../tags/tag25.xml"/></Relationships>
</file>

<file path=ppt/slides/_rels/slide11.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hyperlink" Target="mailto:Soutienhoraire.cisssca@ssss.gouv.qc.ca" TargetMode="Externa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hyperlink" Target="mailto:Soutienhoraire.cisssca@ssss.gouv.qc.ca" TargetMode="Externa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hyperlink" Target="http://www.cisssca.com/bonification" TargetMode="External"/><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hyperlink" Target="mailto:soutienhoraire.cisssca@ssss.gouv.qc.ca" TargetMode="Externa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image" Target="../media/image10.jp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hyperlink" Target="mailto:soutienhoraire.cisssca@ssss.gouv.qc.ca" TargetMode="Externa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5.xml"/><Relationship Id="rId7" Type="http://schemas.openxmlformats.org/officeDocument/2006/relationships/image" Target="../media/image6.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Layout" Target="../slideLayouts/slideLayout2.xml"/><Relationship Id="rId5" Type="http://schemas.openxmlformats.org/officeDocument/2006/relationships/tags" Target="../tags/tag7.xml"/><Relationship Id="rId4" Type="http://schemas.openxmlformats.org/officeDocument/2006/relationships/tags" Target="../tags/tag6.xml"/><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hyperlink" Target="http://www.cisssca.com/bonification"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hyperlink" Target="http://www.cisssca.com/bonification" TargetMode="External"/><Relationship Id="rId4"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us-titre 6"/>
          <p:cNvSpPr>
            <a:spLocks noGrp="1"/>
          </p:cNvSpPr>
          <p:nvPr>
            <p:ph type="subTitle" idx="1"/>
            <p:custDataLst>
              <p:tags r:id="rId1"/>
            </p:custDataLst>
          </p:nvPr>
        </p:nvSpPr>
        <p:spPr>
          <a:xfrm>
            <a:off x="4572000" y="3356992"/>
            <a:ext cx="4320480" cy="3456384"/>
          </a:xfrm>
        </p:spPr>
        <p:txBody>
          <a:bodyPr/>
          <a:lstStyle/>
          <a:p>
            <a:r>
              <a:rPr lang="fr-CA" sz="2000" i="1" dirty="0" smtClean="0">
                <a:latin typeface="Arial Narrow" panose="020B0606020202030204" pitchFamily="34" charset="0"/>
              </a:rPr>
              <a:t>Par</a:t>
            </a:r>
            <a:br>
              <a:rPr lang="fr-CA" sz="2000" i="1" dirty="0" smtClean="0">
                <a:latin typeface="Arial Narrow" panose="020B0606020202030204" pitchFamily="34" charset="0"/>
              </a:rPr>
            </a:br>
            <a:r>
              <a:rPr lang="fr-CA" sz="2000" i="1" dirty="0" smtClean="0">
                <a:latin typeface="Arial Narrow" panose="020B0606020202030204" pitchFamily="34" charset="0"/>
              </a:rPr>
              <a:t>La Direction des ressources humaines, des communications et des affaires juridiques</a:t>
            </a:r>
          </a:p>
          <a:p>
            <a:r>
              <a:rPr lang="fr-CA" sz="2000" i="1" dirty="0">
                <a:latin typeface="Arial Narrow" panose="020B0606020202030204" pitchFamily="34" charset="0"/>
              </a:rPr>
              <a:t/>
            </a:r>
            <a:br>
              <a:rPr lang="fr-CA" sz="2000" i="1" dirty="0">
                <a:latin typeface="Arial Narrow" panose="020B0606020202030204" pitchFamily="34" charset="0"/>
              </a:rPr>
            </a:br>
            <a:endParaRPr lang="fr-CA" sz="1600" i="1" dirty="0" smtClean="0">
              <a:latin typeface="Arial Narrow" panose="020B0606020202030204" pitchFamily="34" charset="0"/>
            </a:endParaRPr>
          </a:p>
          <a:p>
            <a:r>
              <a:rPr lang="fr-CA" sz="2000" i="1" dirty="0" smtClean="0">
                <a:latin typeface="Arial Narrow" panose="020B0606020202030204" pitchFamily="34" charset="0"/>
              </a:rPr>
              <a:t>Janvier 2021</a:t>
            </a:r>
            <a:endParaRPr lang="fr-CA" sz="2000" i="1" dirty="0">
              <a:latin typeface="Arial Narrow" panose="020B0606020202030204" pitchFamily="34" charset="0"/>
            </a:endParaRPr>
          </a:p>
        </p:txBody>
      </p:sp>
      <p:sp>
        <p:nvSpPr>
          <p:cNvPr id="6" name="Titre 5"/>
          <p:cNvSpPr>
            <a:spLocks noGrp="1"/>
          </p:cNvSpPr>
          <p:nvPr>
            <p:ph type="title"/>
            <p:custDataLst>
              <p:tags r:id="rId2"/>
            </p:custDataLst>
          </p:nvPr>
        </p:nvSpPr>
        <p:spPr>
          <a:xfrm>
            <a:off x="4572000" y="404664"/>
            <a:ext cx="4330377" cy="2736304"/>
          </a:xfrm>
        </p:spPr>
        <p:txBody>
          <a:bodyPr>
            <a:noAutofit/>
          </a:bodyPr>
          <a:lstStyle/>
          <a:p>
            <a:pPr>
              <a:tabLst>
                <a:tab pos="177800" algn="l"/>
                <a:tab pos="720725" algn="l"/>
              </a:tabLst>
            </a:pPr>
            <a:r>
              <a:rPr lang="fr-CA" sz="2000" b="1" dirty="0" smtClean="0">
                <a:latin typeface="Arial Narrow" panose="020B0606020202030204" pitchFamily="34" charset="0"/>
              </a:rPr>
              <a:t/>
            </a:r>
            <a:br>
              <a:rPr lang="fr-CA" sz="2000" b="1" dirty="0" smtClean="0">
                <a:latin typeface="Arial Narrow" panose="020B0606020202030204" pitchFamily="34" charset="0"/>
              </a:rPr>
            </a:br>
            <a:r>
              <a:rPr lang="fr-CA" sz="2000" b="1" dirty="0">
                <a:latin typeface="Arial Narrow" panose="020B0606020202030204" pitchFamily="34" charset="0"/>
              </a:rPr>
              <a:t/>
            </a:r>
            <a:br>
              <a:rPr lang="fr-CA" sz="2000" b="1" dirty="0">
                <a:latin typeface="Arial Narrow" panose="020B0606020202030204" pitchFamily="34" charset="0"/>
              </a:rPr>
            </a:br>
            <a:r>
              <a:rPr lang="fr-CA" sz="2800" b="1" dirty="0" smtClean="0">
                <a:latin typeface="Arial Narrow" panose="020B0606020202030204" pitchFamily="34" charset="0"/>
              </a:rPr>
              <a:t>PROJET DE RÉVISION DE LA  STRUCTURE DE POSTES</a:t>
            </a:r>
            <a:r>
              <a:rPr lang="fr-CA" sz="1800" b="1" dirty="0" smtClean="0">
                <a:latin typeface="Arial Narrow" panose="020B0606020202030204" pitchFamily="34" charset="0"/>
              </a:rPr>
              <a:t/>
            </a:r>
            <a:br>
              <a:rPr lang="fr-CA" sz="1800" b="1" dirty="0" smtClean="0">
                <a:latin typeface="Arial Narrow" panose="020B0606020202030204" pitchFamily="34" charset="0"/>
              </a:rPr>
            </a:br>
            <a:r>
              <a:rPr lang="fr-CA" sz="1000" b="1" dirty="0" smtClean="0">
                <a:latin typeface="Arial Narrow" panose="020B0606020202030204" pitchFamily="34" charset="0"/>
              </a:rPr>
              <a:t/>
            </a:r>
            <a:br>
              <a:rPr lang="fr-CA" sz="1000" b="1" dirty="0" smtClean="0">
                <a:latin typeface="Arial Narrow" panose="020B0606020202030204" pitchFamily="34" charset="0"/>
              </a:rPr>
            </a:br>
            <a:r>
              <a:rPr lang="fr-CA" sz="2000" dirty="0" smtClean="0">
                <a:latin typeface="Arial Narrow" panose="020B0606020202030204" pitchFamily="34" charset="0"/>
              </a:rPr>
              <a:t>Éducateur, technicien </a:t>
            </a:r>
            <a:r>
              <a:rPr lang="fr-CA" sz="2000" dirty="0">
                <a:latin typeface="Arial Narrow" panose="020B0606020202030204" pitchFamily="34" charset="0"/>
              </a:rPr>
              <a:t>en éducation </a:t>
            </a:r>
            <a:r>
              <a:rPr lang="fr-CA" sz="2000" dirty="0" smtClean="0">
                <a:latin typeface="Arial Narrow" panose="020B0606020202030204" pitchFamily="34" charset="0"/>
              </a:rPr>
              <a:t>spécialisée</a:t>
            </a:r>
            <a:r>
              <a:rPr lang="fr-CA" sz="2000" dirty="0">
                <a:latin typeface="Arial Narrow" panose="020B0606020202030204" pitchFamily="34" charset="0"/>
              </a:rPr>
              <a:t>, </a:t>
            </a:r>
            <a:r>
              <a:rPr lang="fr-CA" sz="2000" dirty="0" smtClean="0">
                <a:latin typeface="Arial Narrow" panose="020B0606020202030204" pitchFamily="34" charset="0"/>
              </a:rPr>
              <a:t>technicien d’intervention en loisir</a:t>
            </a:r>
            <a:br>
              <a:rPr lang="fr-CA" sz="2000" dirty="0" smtClean="0">
                <a:latin typeface="Arial Narrow" panose="020B0606020202030204" pitchFamily="34" charset="0"/>
              </a:rPr>
            </a:br>
            <a:r>
              <a:rPr lang="fr-CA" sz="2000" dirty="0" smtClean="0">
                <a:latin typeface="Arial Narrow" panose="020B0606020202030204" pitchFamily="34" charset="0"/>
              </a:rPr>
              <a:t>(</a:t>
            </a:r>
            <a:r>
              <a:rPr lang="fr-CA" sz="1600" b="1" dirty="0">
                <a:latin typeface="Arial Narrow" panose="020B0606020202030204" pitchFamily="34" charset="0"/>
              </a:rPr>
              <a:t>PHASE 2 – Groupe </a:t>
            </a:r>
            <a:r>
              <a:rPr lang="fr-CA" sz="1600" b="1" dirty="0" smtClean="0">
                <a:latin typeface="Arial Narrow" panose="020B0606020202030204" pitchFamily="34" charset="0"/>
              </a:rPr>
              <a:t>3A )</a:t>
            </a:r>
            <a:r>
              <a:rPr lang="fr-CA" sz="1600" dirty="0" smtClean="0">
                <a:latin typeface="Arial Narrow" panose="020B0606020202030204" pitchFamily="34" charset="0"/>
              </a:rPr>
              <a:t/>
            </a:r>
            <a:br>
              <a:rPr lang="fr-CA" sz="1600" dirty="0" smtClean="0">
                <a:latin typeface="Arial Narrow" panose="020B0606020202030204" pitchFamily="34" charset="0"/>
              </a:rPr>
            </a:br>
            <a:r>
              <a:rPr lang="fr-CA" sz="2000" b="1" dirty="0" smtClean="0">
                <a:latin typeface="Arial Narrow" panose="020B0606020202030204" pitchFamily="34" charset="0"/>
              </a:rPr>
              <a:t/>
            </a:r>
            <a:br>
              <a:rPr lang="fr-CA" sz="2000" b="1" dirty="0" smtClean="0">
                <a:latin typeface="Arial Narrow" panose="020B0606020202030204" pitchFamily="34" charset="0"/>
              </a:rPr>
            </a:br>
            <a:endParaRPr lang="fr-CA" sz="2000" b="1" strike="sngStrike" dirty="0"/>
          </a:p>
        </p:txBody>
      </p:sp>
    </p:spTree>
    <p:extLst>
      <p:ext uri="{BB962C8B-B14F-4D97-AF65-F5344CB8AC3E}">
        <p14:creationId xmlns:p14="http://schemas.microsoft.com/office/powerpoint/2010/main" val="825589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4" y="1"/>
            <a:ext cx="8065591" cy="1340768"/>
          </a:xfrm>
        </p:spPr>
        <p:txBody>
          <a:bodyPr anchor="ctr"/>
          <a:lstStyle/>
          <a:p>
            <a:r>
              <a:rPr lang="fr-CA" sz="3000" b="1" dirty="0" smtClean="0">
                <a:latin typeface="Arial Narrow" panose="020B0606020202030204" pitchFamily="34" charset="0"/>
                <a:ea typeface="+mn-ea"/>
                <a:cs typeface="+mn-cs"/>
              </a:rPr>
              <a:t>VISION COLLECTIVE DES DIRECTIONS</a:t>
            </a:r>
            <a:endParaRPr lang="fr-CA" sz="3000" b="1" dirty="0">
              <a:latin typeface="Arial Narrow" panose="020B0606020202030204" pitchFamily="34" charset="0"/>
              <a:ea typeface="+mn-ea"/>
              <a:cs typeface="+mn-cs"/>
            </a:endParaRPr>
          </a:p>
        </p:txBody>
      </p:sp>
      <p:sp>
        <p:nvSpPr>
          <p:cNvPr id="3" name="Espace réservé du contenu 2"/>
          <p:cNvSpPr>
            <a:spLocks noGrp="1"/>
          </p:cNvSpPr>
          <p:nvPr>
            <p:ph idx="1"/>
            <p:custDataLst>
              <p:tags r:id="rId2"/>
            </p:custDataLst>
          </p:nvPr>
        </p:nvSpPr>
        <p:spPr>
          <a:xfrm>
            <a:off x="683568" y="1556791"/>
            <a:ext cx="8066087" cy="1872209"/>
          </a:xfrm>
          <a:ln>
            <a:solidFill>
              <a:srgbClr val="FFFFFF"/>
            </a:solidFill>
          </a:ln>
        </p:spPr>
        <p:txBody>
          <a:bodyPr/>
          <a:lstStyle/>
          <a:p>
            <a:r>
              <a:rPr lang="fr-CA" sz="2000" dirty="0" smtClean="0">
                <a:latin typeface="Arial Narrow" panose="020B0606020202030204" pitchFamily="34" charset="0"/>
              </a:rPr>
              <a:t>Implanter </a:t>
            </a:r>
            <a:r>
              <a:rPr lang="fr-CA" sz="2000" dirty="0">
                <a:latin typeface="Arial Narrow" panose="020B0606020202030204" pitchFamily="34" charset="0"/>
              </a:rPr>
              <a:t>un modèle organisationnel de gestion optimale des horaires, appliqué par les gestionnaires, favorisant une gestion de la présence plutôt que de l’absence et reposant sur </a:t>
            </a:r>
            <a:r>
              <a:rPr lang="fr-CA" sz="2000" dirty="0" smtClean="0">
                <a:latin typeface="Arial Narrow" panose="020B0606020202030204" pitchFamily="34" charset="0"/>
              </a:rPr>
              <a:t>les équipes volantes, les équipes d’</a:t>
            </a:r>
            <a:r>
              <a:rPr lang="fr-CA" sz="2000" dirty="0" err="1" smtClean="0">
                <a:latin typeface="Arial Narrow" panose="020B0606020202030204" pitchFamily="34" charset="0"/>
              </a:rPr>
              <a:t>autoremplacement</a:t>
            </a:r>
            <a:r>
              <a:rPr lang="fr-CA" sz="2000" dirty="0" smtClean="0">
                <a:latin typeface="Arial Narrow" panose="020B0606020202030204" pitchFamily="34" charset="0"/>
              </a:rPr>
              <a:t> déjà en place et sur l’offre de bonification faite aux TPR. </a:t>
            </a:r>
          </a:p>
          <a:p>
            <a:endParaRPr lang="fr-CA" sz="2400" dirty="0">
              <a:latin typeface="Arial Narrow" panose="020B0606020202030204" pitchFamily="34" charset="0"/>
            </a:endParaRPr>
          </a:p>
        </p:txBody>
      </p:sp>
      <p:sp>
        <p:nvSpPr>
          <p:cNvPr id="4" name="Rectangle 3"/>
          <p:cNvSpPr/>
          <p:nvPr>
            <p:custDataLst>
              <p:tags r:id="rId3"/>
            </p:custDataLst>
          </p:nvPr>
        </p:nvSpPr>
        <p:spPr>
          <a:xfrm>
            <a:off x="1475656" y="4653136"/>
            <a:ext cx="288032"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0" name="Image 9"/>
          <p:cNvPicPr>
            <a:picLocks noChangeAspect="1"/>
          </p:cNvPicPr>
          <p:nvPr>
            <p:custDataLst>
              <p:tags r:id="rId4"/>
            </p:custDataLst>
          </p:nvPr>
        </p:nvPicPr>
        <p:blipFill rotWithShape="1">
          <a:blip r:embed="rId7"/>
          <a:srcRect b="11478"/>
          <a:stretch/>
        </p:blipFill>
        <p:spPr>
          <a:xfrm>
            <a:off x="1791219" y="2996952"/>
            <a:ext cx="5104875" cy="3702852"/>
          </a:xfrm>
          <a:prstGeom prst="rect">
            <a:avLst/>
          </a:prstGeom>
        </p:spPr>
      </p:pic>
    </p:spTree>
    <p:extLst>
      <p:ext uri="{BB962C8B-B14F-4D97-AF65-F5344CB8AC3E}">
        <p14:creationId xmlns:p14="http://schemas.microsoft.com/office/powerpoint/2010/main" val="3506902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48197" y="0"/>
            <a:ext cx="8065591" cy="1340768"/>
          </a:xfrm>
        </p:spPr>
        <p:txBody>
          <a:bodyPr anchor="ctr"/>
          <a:lstStyle/>
          <a:p>
            <a:r>
              <a:rPr lang="fr-CA" sz="3000" b="1" dirty="0">
                <a:latin typeface="Arial Narrow" panose="020B0606020202030204" pitchFamily="34" charset="0"/>
                <a:ea typeface="+mn-ea"/>
                <a:cs typeface="+mn-cs"/>
              </a:rPr>
              <a:t>MESURES </a:t>
            </a:r>
            <a:r>
              <a:rPr lang="fr-CA" sz="3000" b="1" dirty="0" smtClean="0">
                <a:latin typeface="Arial Narrow" panose="020B0606020202030204" pitchFamily="34" charset="0"/>
                <a:ea typeface="+mn-ea"/>
                <a:cs typeface="+mn-cs"/>
              </a:rPr>
              <a:t>D’ACCOMPAGNEMENT DANS </a:t>
            </a:r>
            <a:br>
              <a:rPr lang="fr-CA" sz="3000" b="1" dirty="0" smtClean="0">
                <a:latin typeface="Arial Narrow" panose="020B0606020202030204" pitchFamily="34" charset="0"/>
                <a:ea typeface="+mn-ea"/>
                <a:cs typeface="+mn-cs"/>
              </a:rPr>
            </a:br>
            <a:r>
              <a:rPr lang="fr-CA" sz="3000" b="1" dirty="0" smtClean="0">
                <a:latin typeface="Arial Narrow" panose="020B0606020202030204" pitchFamily="34" charset="0"/>
                <a:ea typeface="+mn-ea"/>
                <a:cs typeface="+mn-cs"/>
              </a:rPr>
              <a:t>LE CHANGEMENT</a:t>
            </a:r>
            <a:endParaRPr lang="fr-CA" sz="3000" b="1" dirty="0">
              <a:latin typeface="Arial Narrow" panose="020B0606020202030204" pitchFamily="34" charset="0"/>
              <a:ea typeface="+mn-ea"/>
              <a:cs typeface="+mn-cs"/>
            </a:endParaRPr>
          </a:p>
        </p:txBody>
      </p:sp>
      <p:sp>
        <p:nvSpPr>
          <p:cNvPr id="3" name="Espace réservé du contenu 2"/>
          <p:cNvSpPr>
            <a:spLocks noGrp="1"/>
          </p:cNvSpPr>
          <p:nvPr>
            <p:ph idx="1"/>
            <p:custDataLst>
              <p:tags r:id="rId2"/>
            </p:custDataLst>
          </p:nvPr>
        </p:nvSpPr>
        <p:spPr>
          <a:xfrm>
            <a:off x="755576" y="1484784"/>
            <a:ext cx="8066087" cy="4853135"/>
          </a:xfrm>
        </p:spPr>
        <p:txBody>
          <a:bodyPr/>
          <a:lstStyle/>
          <a:p>
            <a:r>
              <a:rPr lang="fr-CA" dirty="0" smtClean="0">
                <a:latin typeface="Arial Narrow" panose="020B0606020202030204" pitchFamily="34" charset="0"/>
              </a:rPr>
              <a:t>Conférence téléphonique :</a:t>
            </a:r>
          </a:p>
          <a:p>
            <a:pPr lvl="1"/>
            <a:r>
              <a:rPr lang="fr-CA" sz="2200" dirty="0" smtClean="0">
                <a:latin typeface="Arial Narrow" panose="020B0606020202030204" pitchFamily="34" charset="0"/>
              </a:rPr>
              <a:t>Présentation du projet et de ses outils;</a:t>
            </a:r>
          </a:p>
          <a:p>
            <a:pPr lvl="1"/>
            <a:r>
              <a:rPr lang="fr-CA" sz="2200" dirty="0" smtClean="0">
                <a:latin typeface="Arial Narrow" panose="020B0606020202030204" pitchFamily="34" charset="0"/>
              </a:rPr>
              <a:t>Explication de l’entente et des modalités d’utilisation applicables dans la gestion au quotidien;</a:t>
            </a:r>
          </a:p>
          <a:p>
            <a:pPr lvl="1"/>
            <a:r>
              <a:rPr lang="fr-CA" sz="2200" dirty="0" smtClean="0">
                <a:latin typeface="Arial Narrow" panose="020B0606020202030204" pitchFamily="34" charset="0"/>
              </a:rPr>
              <a:t>Rôles et responsabilités;</a:t>
            </a:r>
          </a:p>
          <a:p>
            <a:pPr lvl="1"/>
            <a:r>
              <a:rPr lang="fr-CA" sz="2200" dirty="0" smtClean="0">
                <a:latin typeface="Arial Narrow" panose="020B0606020202030204" pitchFamily="34" charset="0"/>
              </a:rPr>
              <a:t>Appui offert tout au long du projet </a:t>
            </a:r>
            <a:r>
              <a:rPr lang="fr-CA" sz="2200" dirty="0">
                <a:latin typeface="Arial Narrow" panose="020B0606020202030204" pitchFamily="34" charset="0"/>
              </a:rPr>
              <a:t>de révision </a:t>
            </a:r>
            <a:r>
              <a:rPr lang="fr-CA" sz="2200" dirty="0" smtClean="0">
                <a:latin typeface="Arial Narrow" panose="020B0606020202030204" pitchFamily="34" charset="0"/>
              </a:rPr>
              <a:t>de la structure de postes.</a:t>
            </a:r>
          </a:p>
        </p:txBody>
      </p:sp>
      <p:sp>
        <p:nvSpPr>
          <p:cNvPr id="5" name="ZoneTexte 4"/>
          <p:cNvSpPr txBox="1"/>
          <p:nvPr>
            <p:custDataLst>
              <p:tags r:id="rId3"/>
            </p:custDataLst>
          </p:nvPr>
        </p:nvSpPr>
        <p:spPr>
          <a:xfrm>
            <a:off x="1691680" y="4077072"/>
            <a:ext cx="5616624" cy="400110"/>
          </a:xfrm>
          <a:prstGeom prst="rect">
            <a:avLst/>
          </a:prstGeom>
          <a:noFill/>
        </p:spPr>
        <p:txBody>
          <a:bodyPr wrap="square" rtlCol="0">
            <a:spAutoFit/>
          </a:bodyPr>
          <a:lstStyle/>
          <a:p>
            <a:pPr algn="ctr"/>
            <a:r>
              <a:rPr lang="fr-CA" sz="2000" dirty="0" smtClean="0">
                <a:hlinkClick r:id="rId6"/>
              </a:rPr>
              <a:t>Soutienhoraire.cisssca@ssss.gouv.qc.ca</a:t>
            </a:r>
            <a:endParaRPr lang="fr-CA" sz="2000" dirty="0" smtClean="0"/>
          </a:p>
        </p:txBody>
      </p:sp>
    </p:spTree>
    <p:extLst>
      <p:ext uri="{BB962C8B-B14F-4D97-AF65-F5344CB8AC3E}">
        <p14:creationId xmlns:p14="http://schemas.microsoft.com/office/powerpoint/2010/main" val="1863872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48197" y="0"/>
            <a:ext cx="8065591" cy="1340768"/>
          </a:xfrm>
        </p:spPr>
        <p:txBody>
          <a:bodyPr anchor="ctr"/>
          <a:lstStyle/>
          <a:p>
            <a:r>
              <a:rPr lang="fr-CA" sz="3000" b="1" dirty="0">
                <a:latin typeface="Arial Narrow" panose="020B0606020202030204" pitchFamily="34" charset="0"/>
                <a:ea typeface="+mn-ea"/>
                <a:cs typeface="+mn-cs"/>
              </a:rPr>
              <a:t>MESURES </a:t>
            </a:r>
            <a:r>
              <a:rPr lang="fr-CA" sz="3000" b="1" dirty="0" smtClean="0">
                <a:latin typeface="Arial Narrow" panose="020B0606020202030204" pitchFamily="34" charset="0"/>
                <a:ea typeface="+mn-ea"/>
                <a:cs typeface="+mn-cs"/>
              </a:rPr>
              <a:t>D’ACCOMPAGNEMENT DANS </a:t>
            </a:r>
            <a:br>
              <a:rPr lang="fr-CA" sz="3000" b="1" dirty="0" smtClean="0">
                <a:latin typeface="Arial Narrow" panose="020B0606020202030204" pitchFamily="34" charset="0"/>
                <a:ea typeface="+mn-ea"/>
                <a:cs typeface="+mn-cs"/>
              </a:rPr>
            </a:br>
            <a:r>
              <a:rPr lang="fr-CA" sz="3000" b="1" dirty="0" smtClean="0">
                <a:latin typeface="Arial Narrow" panose="020B0606020202030204" pitchFamily="34" charset="0"/>
                <a:ea typeface="+mn-ea"/>
                <a:cs typeface="+mn-cs"/>
              </a:rPr>
              <a:t>LE CHANGEMENT (suite)</a:t>
            </a:r>
            <a:endParaRPr lang="fr-CA" sz="3000" b="1" dirty="0">
              <a:latin typeface="Arial Narrow" panose="020B0606020202030204" pitchFamily="34" charset="0"/>
              <a:ea typeface="+mn-ea"/>
              <a:cs typeface="+mn-cs"/>
            </a:endParaRPr>
          </a:p>
        </p:txBody>
      </p:sp>
      <p:sp>
        <p:nvSpPr>
          <p:cNvPr id="3" name="Espace réservé du contenu 2"/>
          <p:cNvSpPr>
            <a:spLocks noGrp="1"/>
          </p:cNvSpPr>
          <p:nvPr>
            <p:ph idx="1"/>
            <p:custDataLst>
              <p:tags r:id="rId2"/>
            </p:custDataLst>
          </p:nvPr>
        </p:nvSpPr>
        <p:spPr>
          <a:xfrm>
            <a:off x="755576" y="1484784"/>
            <a:ext cx="8066087" cy="4853135"/>
          </a:xfrm>
        </p:spPr>
        <p:txBody>
          <a:bodyPr/>
          <a:lstStyle/>
          <a:p>
            <a:pPr marL="342900" lvl="1" indent="-342900">
              <a:buClr>
                <a:srgbClr val="004796"/>
              </a:buClr>
            </a:pPr>
            <a:r>
              <a:rPr lang="fr-CA" sz="2400" dirty="0" smtClean="0">
                <a:latin typeface="Arial Narrow" panose="020B0606020202030204" pitchFamily="34" charset="0"/>
              </a:rPr>
              <a:t>Compétences à développer et contenu de formation</a:t>
            </a:r>
          </a:p>
          <a:p>
            <a:pPr lvl="1"/>
            <a:r>
              <a:rPr lang="fr-CA" sz="2000" dirty="0">
                <a:latin typeface="Arial Narrow" panose="020B0606020202030204" pitchFamily="34" charset="0"/>
              </a:rPr>
              <a:t>Bloc 1- </a:t>
            </a:r>
            <a:r>
              <a:rPr lang="fr-CA" sz="2000" dirty="0" smtClean="0">
                <a:latin typeface="Arial Narrow" panose="020B0606020202030204" pitchFamily="34" charset="0"/>
              </a:rPr>
              <a:t>Présentation du projet (aujourd’hui);</a:t>
            </a:r>
          </a:p>
          <a:p>
            <a:pPr lvl="1"/>
            <a:r>
              <a:rPr lang="fr-CA" sz="2000" dirty="0">
                <a:latin typeface="Arial Narrow" panose="020B0606020202030204" pitchFamily="34" charset="0"/>
              </a:rPr>
              <a:t>Bloc 2- </a:t>
            </a:r>
            <a:r>
              <a:rPr lang="fr-CA" sz="2000" dirty="0" smtClean="0">
                <a:latin typeface="Arial Narrow" panose="020B0606020202030204" pitchFamily="34" charset="0"/>
              </a:rPr>
              <a:t>Connaissances </a:t>
            </a:r>
            <a:r>
              <a:rPr lang="fr-CA" sz="2000" dirty="0">
                <a:latin typeface="Arial Narrow" panose="020B0606020202030204" pitchFamily="34" charset="0"/>
              </a:rPr>
              <a:t>des règles de </a:t>
            </a:r>
            <a:r>
              <a:rPr lang="fr-CA" sz="2000" dirty="0" smtClean="0">
                <a:latin typeface="Arial Narrow" panose="020B0606020202030204" pitchFamily="34" charset="0"/>
              </a:rPr>
              <a:t>convention collective et des ententes locales applicables, élaboration </a:t>
            </a:r>
            <a:r>
              <a:rPr lang="fr-CA" sz="2000" dirty="0">
                <a:latin typeface="Arial Narrow" panose="020B0606020202030204" pitchFamily="34" charset="0"/>
              </a:rPr>
              <a:t>des horaires de travail </a:t>
            </a:r>
            <a:r>
              <a:rPr lang="fr-CA" sz="2000" dirty="0" smtClean="0">
                <a:latin typeface="Arial Narrow" panose="020B0606020202030204" pitchFamily="34" charset="0"/>
              </a:rPr>
              <a:t>et gestion de surplus de main-d’œuvre selon </a:t>
            </a:r>
            <a:r>
              <a:rPr lang="fr-CA" sz="2000" dirty="0">
                <a:latin typeface="Arial Narrow" panose="020B0606020202030204" pitchFamily="34" charset="0"/>
              </a:rPr>
              <a:t>les meilleures </a:t>
            </a:r>
            <a:r>
              <a:rPr lang="fr-CA" sz="2000" dirty="0" smtClean="0">
                <a:latin typeface="Arial Narrow" panose="020B0606020202030204" pitchFamily="34" charset="0"/>
              </a:rPr>
              <a:t>pratiques.</a:t>
            </a:r>
          </a:p>
          <a:p>
            <a:pPr lvl="1"/>
            <a:r>
              <a:rPr lang="fr-CA" sz="2000" dirty="0" smtClean="0">
                <a:latin typeface="Arial Narrow" panose="020B0606020202030204" pitchFamily="34" charset="0"/>
              </a:rPr>
              <a:t>Groupes de </a:t>
            </a:r>
            <a:r>
              <a:rPr lang="fr-CA" sz="2000" dirty="0" err="1" smtClean="0">
                <a:latin typeface="Arial Narrow" panose="020B0606020202030204" pitchFamily="34" charset="0"/>
              </a:rPr>
              <a:t>co</a:t>
            </a:r>
            <a:r>
              <a:rPr lang="fr-CA" sz="2000" dirty="0" smtClean="0">
                <a:latin typeface="Arial Narrow" panose="020B0606020202030204" pitchFamily="34" charset="0"/>
              </a:rPr>
              <a:t>-développement sur les meilleures approches et les meilleures stratégies applicables en cas de surplus de main-d’œuvre.</a:t>
            </a:r>
          </a:p>
          <a:p>
            <a:pPr lvl="1"/>
            <a:endParaRPr lang="fr-CA" sz="2000" dirty="0">
              <a:latin typeface="Arial Narrow" panose="020B0606020202030204" pitchFamily="34" charset="0"/>
            </a:endParaRPr>
          </a:p>
          <a:p>
            <a:pPr marL="342900" lvl="1" indent="-342900">
              <a:buClr>
                <a:srgbClr val="004796"/>
              </a:buClr>
            </a:pPr>
            <a:r>
              <a:rPr lang="fr-CA" dirty="0" smtClean="0">
                <a:latin typeface="Arial Narrow" panose="020B0606020202030204" pitchFamily="34" charset="0"/>
              </a:rPr>
              <a:t>Intranet </a:t>
            </a:r>
            <a:r>
              <a:rPr lang="fr-CA" dirty="0">
                <a:latin typeface="Arial Narrow" panose="020B0606020202030204" pitchFamily="34" charset="0"/>
              </a:rPr>
              <a:t>bonification : </a:t>
            </a:r>
            <a:r>
              <a:rPr lang="fr-CA" dirty="0">
                <a:latin typeface="Arial Narrow" panose="020B0606020202030204" pitchFamily="34" charset="0"/>
                <a:hlinkClick r:id="rId6"/>
              </a:rPr>
              <a:t>www.cisssca.com/bonification</a:t>
            </a:r>
            <a:endParaRPr lang="fr-CA" dirty="0">
              <a:latin typeface="Arial Narrow" panose="020B0606020202030204" pitchFamily="34" charset="0"/>
            </a:endParaRPr>
          </a:p>
          <a:p>
            <a:pPr lvl="1"/>
            <a:endParaRPr lang="fr-CA" sz="2000" dirty="0">
              <a:latin typeface="Arial Narrow" panose="020B0606020202030204" pitchFamily="34" charset="0"/>
            </a:endParaRPr>
          </a:p>
        </p:txBody>
      </p:sp>
      <p:sp>
        <p:nvSpPr>
          <p:cNvPr id="5" name="ZoneTexte 4"/>
          <p:cNvSpPr txBox="1"/>
          <p:nvPr>
            <p:custDataLst>
              <p:tags r:id="rId3"/>
            </p:custDataLst>
          </p:nvPr>
        </p:nvSpPr>
        <p:spPr>
          <a:xfrm>
            <a:off x="1547664" y="4941168"/>
            <a:ext cx="5616624" cy="369332"/>
          </a:xfrm>
          <a:prstGeom prst="rect">
            <a:avLst/>
          </a:prstGeom>
          <a:noFill/>
        </p:spPr>
        <p:txBody>
          <a:bodyPr wrap="square" rtlCol="0">
            <a:spAutoFit/>
          </a:bodyPr>
          <a:lstStyle/>
          <a:p>
            <a:pPr algn="ctr"/>
            <a:r>
              <a:rPr lang="fr-CA" dirty="0" smtClean="0">
                <a:hlinkClick r:id="rId7"/>
              </a:rPr>
              <a:t>Soutienhoraire.cisssca@ssss.gouv.qc.ca</a:t>
            </a:r>
            <a:endParaRPr lang="fr-CA" dirty="0" smtClean="0"/>
          </a:p>
        </p:txBody>
      </p:sp>
    </p:spTree>
    <p:extLst>
      <p:ext uri="{BB962C8B-B14F-4D97-AF65-F5344CB8AC3E}">
        <p14:creationId xmlns:p14="http://schemas.microsoft.com/office/powerpoint/2010/main" val="4125287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3" y="0"/>
            <a:ext cx="8065591" cy="1340768"/>
          </a:xfrm>
        </p:spPr>
        <p:txBody>
          <a:bodyPr anchor="ctr"/>
          <a:lstStyle/>
          <a:p>
            <a:r>
              <a:rPr lang="fr-CA" sz="3000" b="1" dirty="0" smtClean="0">
                <a:latin typeface="Arial Narrow" panose="020B0606020202030204" pitchFamily="34" charset="0"/>
              </a:rPr>
              <a:t>GRANDES LIGNES DE L’ENTENTE</a:t>
            </a:r>
            <a:endParaRPr lang="fr-CA" sz="3000" b="1" dirty="0">
              <a:latin typeface="Arial Narrow" panose="020B0606020202030204" pitchFamily="34" charset="0"/>
            </a:endParaRPr>
          </a:p>
        </p:txBody>
      </p:sp>
      <p:sp>
        <p:nvSpPr>
          <p:cNvPr id="5" name="Espace réservé du contenu 4"/>
          <p:cNvSpPr>
            <a:spLocks noGrp="1"/>
          </p:cNvSpPr>
          <p:nvPr>
            <p:ph idx="1"/>
            <p:custDataLst>
              <p:tags r:id="rId2"/>
            </p:custDataLst>
          </p:nvPr>
        </p:nvSpPr>
        <p:spPr>
          <a:xfrm>
            <a:off x="827583" y="1340768"/>
            <a:ext cx="8065591" cy="4896544"/>
          </a:xfrm>
        </p:spPr>
        <p:txBody>
          <a:bodyPr/>
          <a:lstStyle/>
          <a:p>
            <a:pPr lvl="0"/>
            <a:r>
              <a:rPr lang="fr-CA" sz="2000" dirty="0" smtClean="0">
                <a:latin typeface="Arial Narrow" panose="020B0606020202030204" pitchFamily="34" charset="0"/>
              </a:rPr>
              <a:t>Offrir </a:t>
            </a:r>
            <a:r>
              <a:rPr lang="fr-CA" sz="2000" dirty="0">
                <a:latin typeface="Arial Narrow" panose="020B0606020202030204" pitchFamily="34" charset="0"/>
              </a:rPr>
              <a:t>à la personne salariée détentrice d’un poste à temps partiel </a:t>
            </a:r>
            <a:r>
              <a:rPr lang="fr-CA" sz="2000" dirty="0" smtClean="0">
                <a:latin typeface="Arial Narrow" panose="020B0606020202030204" pitchFamily="34" charset="0"/>
              </a:rPr>
              <a:t>régulier de techniciens en éducation spécialisée, d’éducateur spécialisé et de technicien d’intervention en loisir </a:t>
            </a:r>
            <a:r>
              <a:rPr lang="fr-CA" sz="2000" b="1" dirty="0" smtClean="0">
                <a:latin typeface="Arial Narrow" panose="020B0606020202030204" pitchFamily="34" charset="0"/>
              </a:rPr>
              <a:t>en </a:t>
            </a:r>
            <a:r>
              <a:rPr lang="fr-CA" sz="2000" b="1" dirty="0">
                <a:latin typeface="Arial Narrow" panose="020B0606020202030204" pitchFamily="34" charset="0"/>
              </a:rPr>
              <a:t>date du </a:t>
            </a:r>
            <a:r>
              <a:rPr lang="fr-CA" sz="2000" b="1" dirty="0" smtClean="0">
                <a:latin typeface="Arial Narrow" panose="020B0606020202030204" pitchFamily="34" charset="0"/>
              </a:rPr>
              <a:t>15 décembre 2020</a:t>
            </a:r>
            <a:r>
              <a:rPr lang="fr-CA" sz="2000" dirty="0">
                <a:latin typeface="Arial Narrow" panose="020B0606020202030204" pitchFamily="34" charset="0"/>
              </a:rPr>
              <a:t>, </a:t>
            </a:r>
            <a:r>
              <a:rPr lang="fr-CA" sz="2000" dirty="0" smtClean="0">
                <a:latin typeface="Arial Narrow" panose="020B0606020202030204" pitchFamily="34" charset="0"/>
              </a:rPr>
              <a:t>l’occasion de bonifier (R) son </a:t>
            </a:r>
            <a:r>
              <a:rPr lang="fr-CA" sz="2000" dirty="0">
                <a:latin typeface="Arial Narrow" panose="020B0606020202030204" pitchFamily="34" charset="0"/>
              </a:rPr>
              <a:t>poste, </a:t>
            </a:r>
            <a:r>
              <a:rPr lang="fr-CA" sz="2000" b="1" dirty="0">
                <a:latin typeface="Arial Narrow" panose="020B0606020202030204" pitchFamily="34" charset="0"/>
              </a:rPr>
              <a:t>selon les constituantes de ce poste</a:t>
            </a:r>
            <a:r>
              <a:rPr lang="fr-CA" sz="2000" dirty="0">
                <a:latin typeface="Arial Narrow" panose="020B0606020202030204" pitchFamily="34" charset="0"/>
              </a:rPr>
              <a:t>, jusqu’à </a:t>
            </a:r>
            <a:r>
              <a:rPr lang="fr-CA" sz="2000" b="1" dirty="0">
                <a:latin typeface="Arial Narrow" panose="020B0606020202030204" pitchFamily="34" charset="0"/>
              </a:rPr>
              <a:t>concurrence d’un poste à temps </a:t>
            </a:r>
            <a:r>
              <a:rPr lang="fr-CA" sz="2000" b="1" dirty="0" smtClean="0">
                <a:latin typeface="Arial Narrow" panose="020B0606020202030204" pitchFamily="34" charset="0"/>
              </a:rPr>
              <a:t>complet pour les centres d’activités visés. </a:t>
            </a:r>
          </a:p>
          <a:p>
            <a:pPr marL="0" lvl="0" indent="0">
              <a:buNone/>
            </a:pPr>
            <a:endParaRPr lang="fr-CA" sz="1600" b="1" dirty="0" smtClean="0">
              <a:latin typeface="Arial Narrow" panose="020B0606020202030204" pitchFamily="34" charset="0"/>
            </a:endParaRPr>
          </a:p>
          <a:p>
            <a:r>
              <a:rPr lang="fr-CA" sz="2000" dirty="0">
                <a:latin typeface="Arial Narrow" panose="020B0606020202030204" pitchFamily="34" charset="0"/>
              </a:rPr>
              <a:t>Tout employé qui réintègre son ancien poste pendant la période d’initiation et d’essai peut bonifier </a:t>
            </a:r>
            <a:r>
              <a:rPr lang="fr-CA" sz="2000" dirty="0" smtClean="0">
                <a:latin typeface="Arial Narrow" panose="020B0606020202030204" pitchFamily="34" charset="0"/>
              </a:rPr>
              <a:t>celui-ci s’il est visé par la bonification. </a:t>
            </a:r>
            <a:r>
              <a:rPr lang="fr-CA" sz="2000" dirty="0">
                <a:latin typeface="Arial Narrow" panose="020B0606020202030204" pitchFamily="34" charset="0"/>
              </a:rPr>
              <a:t>Il doit en faire la demande auprès du </a:t>
            </a:r>
            <a:r>
              <a:rPr lang="fr-CA" sz="2000" dirty="0">
                <a:latin typeface="Arial Narrow" panose="020B0606020202030204" pitchFamily="34" charset="0"/>
                <a:hlinkClick r:id="rId4"/>
              </a:rPr>
              <a:t>soutienhoraire.cisssca@ssss.gouv.qc.ca</a:t>
            </a:r>
            <a:r>
              <a:rPr lang="fr-CA" sz="2000" dirty="0">
                <a:latin typeface="Arial Narrow" panose="020B0606020202030204" pitchFamily="34" charset="0"/>
              </a:rPr>
              <a:t> dans les 10 jours après avoir réintégré son ancien </a:t>
            </a:r>
            <a:r>
              <a:rPr lang="fr-CA" sz="2000" dirty="0" smtClean="0">
                <a:latin typeface="Arial Narrow" panose="020B0606020202030204" pitchFamily="34" charset="0"/>
              </a:rPr>
              <a:t>poste.</a:t>
            </a:r>
          </a:p>
          <a:p>
            <a:pPr marL="0" indent="0">
              <a:buNone/>
            </a:pPr>
            <a:endParaRPr lang="fr-CA" sz="2000" dirty="0" smtClean="0">
              <a:latin typeface="Arial Narrow" panose="020B0606020202030204" pitchFamily="34" charset="0"/>
            </a:endParaRPr>
          </a:p>
          <a:p>
            <a:r>
              <a:rPr lang="fr-CA" sz="2000" spc="-30" dirty="0">
                <a:latin typeface="Arial Narrow" panose="020B0606020202030204" pitchFamily="34" charset="0"/>
              </a:rPr>
              <a:t>Sans limiter le droit de l’employeur de mettre fin à une affectation lorsque le besoin n’est plus requis, l’employé qui détient une affectation le 18 janvier 2021 doit informer, par le formulaire de bonification de poste, au plus tard le 27 janvier 2021, de son intention de poursuivre son affectation ou de la cesser et d’avoir un horaire de travail en fonction de son poste bonifié à compter du 25 avril 2021.</a:t>
            </a:r>
          </a:p>
          <a:p>
            <a:endParaRPr lang="fr-CA" sz="2000" dirty="0">
              <a:latin typeface="Arial Narrow" panose="020B0606020202030204" pitchFamily="34" charset="0"/>
            </a:endParaRPr>
          </a:p>
          <a:p>
            <a:pPr lvl="0"/>
            <a:endParaRPr lang="fr-CA" sz="2000" b="1" dirty="0" smtClean="0">
              <a:latin typeface="Arial Narrow" panose="020B0606020202030204" pitchFamily="34" charset="0"/>
            </a:endParaRPr>
          </a:p>
          <a:p>
            <a:pPr lvl="0"/>
            <a:endParaRPr lang="fr-CA" sz="600" b="1" kern="800" dirty="0" smtClean="0">
              <a:latin typeface="Arial Narrow" panose="020B0606020202030204" pitchFamily="34" charset="0"/>
            </a:endParaRPr>
          </a:p>
          <a:p>
            <a:endParaRPr lang="fr-CA" sz="600" dirty="0">
              <a:latin typeface="Arial Narrow" panose="020B0606020202030204" pitchFamily="34" charset="0"/>
            </a:endParaRPr>
          </a:p>
          <a:p>
            <a:endParaRPr lang="fr-CA" sz="600" dirty="0">
              <a:latin typeface="Arial Narrow" panose="020B0606020202030204" pitchFamily="34" charset="0"/>
            </a:endParaRPr>
          </a:p>
          <a:p>
            <a:pPr lvl="1"/>
            <a:endParaRPr lang="fr-CA" sz="2000" b="1" dirty="0" smtClean="0">
              <a:latin typeface="Arial Narrow" panose="020B0606020202030204" pitchFamily="34" charset="0"/>
            </a:endParaRPr>
          </a:p>
          <a:p>
            <a:pPr lvl="1"/>
            <a:endParaRPr lang="fr-CA" sz="2000" b="1" dirty="0" smtClean="0">
              <a:latin typeface="Arial Narrow" panose="020B0606020202030204" pitchFamily="34" charset="0"/>
            </a:endParaRPr>
          </a:p>
          <a:p>
            <a:pPr marL="0" lvl="0" indent="0">
              <a:buNone/>
            </a:pPr>
            <a:endParaRPr lang="fr-CA" sz="1000" b="1" dirty="0" smtClean="0">
              <a:latin typeface="Arial Narrow" panose="020B0606020202030204" pitchFamily="34" charset="0"/>
            </a:endParaRPr>
          </a:p>
          <a:p>
            <a:pPr marL="0" indent="0">
              <a:buNone/>
            </a:pPr>
            <a:endParaRPr lang="fr-CA" sz="2000" dirty="0" smtClean="0">
              <a:latin typeface="Arial Narrow" panose="020B0606020202030204" pitchFamily="34" charset="0"/>
            </a:endParaRPr>
          </a:p>
        </p:txBody>
      </p:sp>
    </p:spTree>
    <p:extLst>
      <p:ext uri="{BB962C8B-B14F-4D97-AF65-F5344CB8AC3E}">
        <p14:creationId xmlns:p14="http://schemas.microsoft.com/office/powerpoint/2010/main" val="4077295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3" y="0"/>
            <a:ext cx="8065591" cy="1340768"/>
          </a:xfrm>
        </p:spPr>
        <p:txBody>
          <a:bodyPr anchor="ctr"/>
          <a:lstStyle/>
          <a:p>
            <a:r>
              <a:rPr lang="fr-CA" sz="3000" b="1" dirty="0" smtClean="0">
                <a:latin typeface="Arial Narrow" panose="020B0606020202030204" pitchFamily="34" charset="0"/>
              </a:rPr>
              <a:t>GRANDES LIGNES DE L’ENTENTE (suite)</a:t>
            </a:r>
            <a:endParaRPr lang="fr-CA" sz="3000" b="1" dirty="0">
              <a:latin typeface="Arial Narrow" panose="020B0606020202030204" pitchFamily="34" charset="0"/>
            </a:endParaRPr>
          </a:p>
        </p:txBody>
      </p:sp>
      <p:sp>
        <p:nvSpPr>
          <p:cNvPr id="5" name="Espace réservé du contenu 4"/>
          <p:cNvSpPr>
            <a:spLocks noGrp="1"/>
          </p:cNvSpPr>
          <p:nvPr>
            <p:ph idx="1"/>
            <p:custDataLst>
              <p:tags r:id="rId2"/>
            </p:custDataLst>
          </p:nvPr>
        </p:nvSpPr>
        <p:spPr>
          <a:xfrm>
            <a:off x="683568" y="1340768"/>
            <a:ext cx="8066087" cy="4752528"/>
          </a:xfrm>
        </p:spPr>
        <p:txBody>
          <a:bodyPr/>
          <a:lstStyle/>
          <a:p>
            <a:pPr marL="0" indent="0">
              <a:buNone/>
            </a:pPr>
            <a:endParaRPr lang="fr-CA" sz="600" dirty="0" smtClean="0">
              <a:latin typeface="Arial Narrow" panose="020B0606020202030204" pitchFamily="34" charset="0"/>
            </a:endParaRPr>
          </a:p>
          <a:p>
            <a:pPr marL="0" indent="0">
              <a:spcBef>
                <a:spcPts val="600"/>
              </a:spcBef>
              <a:buNone/>
            </a:pPr>
            <a:endParaRPr lang="fr-CA" sz="1000" spc="-30" dirty="0" smtClean="0">
              <a:latin typeface="Arial Narrow" panose="020B0606020202030204" pitchFamily="34" charset="0"/>
            </a:endParaRPr>
          </a:p>
          <a:p>
            <a:pPr marL="0" indent="0">
              <a:spcBef>
                <a:spcPts val="600"/>
              </a:spcBef>
              <a:buNone/>
            </a:pPr>
            <a:endParaRPr lang="fr-CA" sz="1000" spc="-30" dirty="0" smtClean="0">
              <a:latin typeface="Arial Narrow" panose="020B0606020202030204" pitchFamily="34" charset="0"/>
            </a:endParaRPr>
          </a:p>
          <a:p>
            <a:pPr>
              <a:spcBef>
                <a:spcPts val="600"/>
              </a:spcBef>
            </a:pPr>
            <a:r>
              <a:rPr lang="fr-CA" sz="2000" spc="-30" dirty="0" smtClean="0">
                <a:latin typeface="Arial Narrow" panose="020B0606020202030204" pitchFamily="34" charset="0"/>
              </a:rPr>
              <a:t>L’employeur </a:t>
            </a:r>
            <a:r>
              <a:rPr lang="fr-CA" sz="2000" spc="-30" dirty="0">
                <a:latin typeface="Arial Narrow" panose="020B0606020202030204" pitchFamily="34" charset="0"/>
              </a:rPr>
              <a:t>s’efforce de combler les besoins d’un service en utilisant les personnes salariées détentrices de poste dans ce service dans la mesure où le poste et la disponibilité de la personne salariée concernée </a:t>
            </a:r>
            <a:r>
              <a:rPr lang="fr-CA" sz="2000" spc="-30" dirty="0" smtClean="0">
                <a:latin typeface="Arial Narrow" panose="020B0606020202030204" pitchFamily="34" charset="0"/>
              </a:rPr>
              <a:t>correspondent aux </a:t>
            </a:r>
            <a:r>
              <a:rPr lang="fr-CA" sz="2000" spc="-30" dirty="0">
                <a:latin typeface="Arial Narrow" panose="020B0606020202030204" pitchFamily="34" charset="0"/>
              </a:rPr>
              <a:t>besoins à combler. </a:t>
            </a:r>
          </a:p>
          <a:p>
            <a:pPr marL="0" indent="0">
              <a:buNone/>
            </a:pPr>
            <a:endParaRPr lang="fr-CA" sz="800" dirty="0">
              <a:latin typeface="Arial Narrow" panose="020B0606020202030204" pitchFamily="34" charset="0"/>
            </a:endParaRPr>
          </a:p>
          <a:p>
            <a:r>
              <a:rPr lang="fr-CA" sz="2000" spc="-50" dirty="0">
                <a:latin typeface="Arial Narrow" panose="020B0606020202030204" pitchFamily="34" charset="0"/>
              </a:rPr>
              <a:t>La liste de rappel est normalement utilisée pour suppléer aux personnes salariées détentrices de poste dans un service lorsque celles-ci sont insuffisantes. </a:t>
            </a:r>
            <a:endParaRPr lang="fr-CA" sz="2000" spc="-50" dirty="0" smtClean="0">
              <a:latin typeface="Arial Narrow" panose="020B0606020202030204" pitchFamily="34" charset="0"/>
            </a:endParaRPr>
          </a:p>
          <a:p>
            <a:pPr marL="0" indent="0">
              <a:buNone/>
            </a:pPr>
            <a:endParaRPr lang="fr-CA" sz="2000" spc="-50" dirty="0" smtClean="0">
              <a:latin typeface="Arial Narrow" panose="020B0606020202030204" pitchFamily="34" charset="0"/>
            </a:endParaRPr>
          </a:p>
          <a:p>
            <a:r>
              <a:rPr lang="fr-CA" sz="2000" spc="-50" dirty="0">
                <a:latin typeface="Arial Narrow" panose="020B0606020202030204" pitchFamily="34" charset="0"/>
              </a:rPr>
              <a:t>La personne salariée qui détient un poste comportant une partie rehaussée ne peut refuser d’être orientée selon les besoins de l’employeur. </a:t>
            </a:r>
          </a:p>
          <a:p>
            <a:pPr marL="0" indent="0">
              <a:buNone/>
            </a:pPr>
            <a:endParaRPr lang="fr-CA" sz="2000" spc="-50" dirty="0">
              <a:latin typeface="Arial Narrow" panose="020B0606020202030204" pitchFamily="34" charset="0"/>
            </a:endParaRPr>
          </a:p>
          <a:p>
            <a:pPr marL="0" indent="0">
              <a:buNone/>
            </a:pPr>
            <a:endParaRPr lang="fr-CA" dirty="0"/>
          </a:p>
          <a:p>
            <a:endParaRPr lang="fr-CA" sz="1800" dirty="0">
              <a:latin typeface="Arial Narrow" panose="020B0606020202030204" pitchFamily="34" charset="0"/>
            </a:endParaRPr>
          </a:p>
          <a:p>
            <a:pPr lvl="0"/>
            <a:endParaRPr lang="fr-CA" b="1" dirty="0">
              <a:latin typeface="Arial Narrow" panose="020B0606020202030204" pitchFamily="34" charset="0"/>
            </a:endParaRPr>
          </a:p>
        </p:txBody>
      </p:sp>
    </p:spTree>
    <p:extLst>
      <p:ext uri="{BB962C8B-B14F-4D97-AF65-F5344CB8AC3E}">
        <p14:creationId xmlns:p14="http://schemas.microsoft.com/office/powerpoint/2010/main" val="2123034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3" y="0"/>
            <a:ext cx="8065591" cy="1340768"/>
          </a:xfrm>
        </p:spPr>
        <p:txBody>
          <a:bodyPr anchor="ctr"/>
          <a:lstStyle/>
          <a:p>
            <a:r>
              <a:rPr lang="fr-CA" sz="3000" b="1" dirty="0" smtClean="0">
                <a:latin typeface="Arial Narrow" panose="020B0606020202030204" pitchFamily="34" charset="0"/>
              </a:rPr>
              <a:t>PROCHAINES ÉTAPES</a:t>
            </a:r>
            <a:endParaRPr lang="fr-CA" sz="3000" b="1" dirty="0">
              <a:latin typeface="Arial Narrow" panose="020B0606020202030204" pitchFamily="34" charset="0"/>
            </a:endParaRPr>
          </a:p>
        </p:txBody>
      </p:sp>
      <p:sp>
        <p:nvSpPr>
          <p:cNvPr id="5" name="Espace réservé du contenu 4"/>
          <p:cNvSpPr>
            <a:spLocks noGrp="1"/>
          </p:cNvSpPr>
          <p:nvPr>
            <p:ph idx="1"/>
            <p:custDataLst>
              <p:tags r:id="rId2"/>
            </p:custDataLst>
          </p:nvPr>
        </p:nvSpPr>
        <p:spPr/>
        <p:txBody>
          <a:bodyPr/>
          <a:lstStyle/>
          <a:p>
            <a:pPr marL="0" indent="0">
              <a:buNone/>
            </a:pPr>
            <a:r>
              <a:rPr lang="fr-CA" sz="2400" dirty="0" smtClean="0">
                <a:latin typeface="Arial Narrow" panose="020B0606020202030204" pitchFamily="34" charset="0"/>
              </a:rPr>
              <a:t>Ligne du temps pour la phase 2, groupe 3A</a:t>
            </a:r>
          </a:p>
          <a:p>
            <a:pPr marL="0" indent="0">
              <a:buNone/>
            </a:pPr>
            <a:endParaRPr lang="fr-CA" sz="2400" dirty="0">
              <a:latin typeface="Arial Narrow" panose="020B0606020202030204" pitchFamily="34" charset="0"/>
            </a:endParaRPr>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2678834"/>
            <a:ext cx="8658524" cy="1758278"/>
          </a:xfrm>
          <a:prstGeom prst="rect">
            <a:avLst/>
          </a:prstGeom>
        </p:spPr>
      </p:pic>
    </p:spTree>
    <p:extLst>
      <p:ext uri="{BB962C8B-B14F-4D97-AF65-F5344CB8AC3E}">
        <p14:creationId xmlns:p14="http://schemas.microsoft.com/office/powerpoint/2010/main" val="3062256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3" y="0"/>
            <a:ext cx="8065591" cy="1340768"/>
          </a:xfrm>
        </p:spPr>
        <p:txBody>
          <a:bodyPr anchor="ctr"/>
          <a:lstStyle/>
          <a:p>
            <a:r>
              <a:rPr lang="fr-CA" sz="3000" b="1" dirty="0" smtClean="0">
                <a:latin typeface="Arial Narrow" panose="020B0606020202030204" pitchFamily="34" charset="0"/>
              </a:rPr>
              <a:t>PROCHAINES PHASES</a:t>
            </a:r>
            <a:endParaRPr lang="fr-CA" sz="3000" b="1" dirty="0">
              <a:latin typeface="Arial Narrow" panose="020B0606020202030204" pitchFamily="34"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3093270699"/>
              </p:ext>
            </p:extLst>
          </p:nvPr>
        </p:nvGraphicFramePr>
        <p:xfrm>
          <a:off x="755576" y="1459484"/>
          <a:ext cx="7758217" cy="4566434"/>
        </p:xfrm>
        <a:graphic>
          <a:graphicData uri="http://schemas.openxmlformats.org/drawingml/2006/table">
            <a:tbl>
              <a:tblPr firstRow="1" firstCol="1" bandRow="1">
                <a:tableStyleId>{5C22544A-7EE6-4342-B048-85BDC9FD1C3A}</a:tableStyleId>
              </a:tblPr>
              <a:tblGrid>
                <a:gridCol w="5895998">
                  <a:extLst>
                    <a:ext uri="{9D8B030D-6E8A-4147-A177-3AD203B41FA5}">
                      <a16:colId xmlns:a16="http://schemas.microsoft.com/office/drawing/2014/main" val="2331853304"/>
                    </a:ext>
                  </a:extLst>
                </a:gridCol>
                <a:gridCol w="1862219">
                  <a:extLst>
                    <a:ext uri="{9D8B030D-6E8A-4147-A177-3AD203B41FA5}">
                      <a16:colId xmlns:a16="http://schemas.microsoft.com/office/drawing/2014/main" val="630791071"/>
                    </a:ext>
                  </a:extLst>
                </a:gridCol>
              </a:tblGrid>
              <a:tr h="457348">
                <a:tc>
                  <a:txBody>
                    <a:bodyPr/>
                    <a:lstStyle/>
                    <a:p>
                      <a:pPr algn="ctr">
                        <a:lnSpc>
                          <a:spcPct val="107000"/>
                        </a:lnSpc>
                        <a:spcAft>
                          <a:spcPts val="0"/>
                        </a:spcAft>
                      </a:pPr>
                      <a:r>
                        <a:rPr lang="fr-CA" sz="1600" dirty="0" smtClean="0">
                          <a:effectLst/>
                        </a:rPr>
                        <a:t>Titres d’emploi</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2802" marR="92802" marT="0" marB="0" anchor="ctr"/>
                </a:tc>
                <a:tc>
                  <a:txBody>
                    <a:bodyPr/>
                    <a:lstStyle/>
                    <a:p>
                      <a:pPr algn="ctr">
                        <a:lnSpc>
                          <a:spcPct val="107000"/>
                        </a:lnSpc>
                        <a:spcAft>
                          <a:spcPts val="0"/>
                        </a:spcAft>
                      </a:pPr>
                      <a:r>
                        <a:rPr lang="fr-CA" sz="1600" dirty="0">
                          <a:effectLst/>
                        </a:rPr>
                        <a:t>Informations</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2802" marR="92802" marT="0" marB="0" anchor="ctr"/>
                </a:tc>
                <a:extLst>
                  <a:ext uri="{0D108BD9-81ED-4DB2-BD59-A6C34878D82A}">
                    <a16:rowId xmlns:a16="http://schemas.microsoft.com/office/drawing/2014/main" val="660886222"/>
                  </a:ext>
                </a:extLst>
              </a:tr>
              <a:tr h="2664296">
                <a:tc>
                  <a:txBody>
                    <a:bodyPr/>
                    <a:lstStyle/>
                    <a:p>
                      <a:pPr marL="342900" lvl="0" indent="-342900" algn="l">
                        <a:lnSpc>
                          <a:spcPct val="107000"/>
                        </a:lnSpc>
                        <a:spcAft>
                          <a:spcPts val="0"/>
                        </a:spcAft>
                        <a:buFont typeface="Symbol" panose="05050102010706020507" pitchFamily="18" charset="2"/>
                        <a:buChar char=""/>
                      </a:pPr>
                      <a:r>
                        <a:rPr lang="fr-CA" sz="1400" dirty="0" smtClean="0">
                          <a:effectLst/>
                        </a:rPr>
                        <a:t>Agents d’intervention / AI</a:t>
                      </a:r>
                      <a:r>
                        <a:rPr lang="fr-CA" sz="1400" baseline="0" dirty="0" smtClean="0">
                          <a:effectLst/>
                        </a:rPr>
                        <a:t> en psychiatrie</a:t>
                      </a:r>
                    </a:p>
                    <a:p>
                      <a:pPr marL="342900" lvl="0" indent="-342900" algn="l">
                        <a:lnSpc>
                          <a:spcPct val="107000"/>
                        </a:lnSpc>
                        <a:spcAft>
                          <a:spcPts val="0"/>
                        </a:spcAft>
                        <a:buFont typeface="Symbol" panose="05050102010706020507" pitchFamily="18" charset="2"/>
                        <a:buChar char=""/>
                      </a:pPr>
                      <a:r>
                        <a:rPr lang="fr-CA" sz="1400" baseline="0" dirty="0" smtClean="0">
                          <a:effectLst/>
                        </a:rPr>
                        <a:t>Aide de service</a:t>
                      </a:r>
                    </a:p>
                    <a:p>
                      <a:pPr marL="342900" lvl="0" indent="-342900" algn="l">
                        <a:lnSpc>
                          <a:spcPct val="107000"/>
                        </a:lnSpc>
                        <a:spcAft>
                          <a:spcPts val="0"/>
                        </a:spcAft>
                        <a:buFont typeface="Symbol" panose="05050102010706020507" pitchFamily="18" charset="2"/>
                        <a:buChar char=""/>
                      </a:pPr>
                      <a:r>
                        <a:rPr lang="fr-CA" sz="1400" baseline="0" dirty="0" smtClean="0">
                          <a:effectLst/>
                        </a:rPr>
                        <a:t>Assistants technique aux soins de la santé</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fr-CA" sz="1400" dirty="0" smtClean="0">
                          <a:effectLst/>
                        </a:rPr>
                        <a:t>Assistants</a:t>
                      </a:r>
                      <a:r>
                        <a:rPr lang="fr-CA" sz="1400" baseline="0" dirty="0" smtClean="0">
                          <a:effectLst/>
                        </a:rPr>
                        <a:t> technique sénior en pharmacie</a:t>
                      </a:r>
                      <a:endParaRPr lang="fr-CA" sz="1400" dirty="0" smtClean="0">
                        <a:effectLst/>
                      </a:endParaRPr>
                    </a:p>
                    <a:p>
                      <a:pPr marL="342900" lvl="0" indent="-342900" algn="l">
                        <a:lnSpc>
                          <a:spcPct val="107000"/>
                        </a:lnSpc>
                        <a:spcAft>
                          <a:spcPts val="0"/>
                        </a:spcAft>
                        <a:buFont typeface="Symbol" panose="05050102010706020507" pitchFamily="18" charset="2"/>
                        <a:buChar char=""/>
                      </a:pPr>
                      <a:r>
                        <a:rPr lang="fr-CA" sz="1400" dirty="0" smtClean="0">
                          <a:effectLst/>
                        </a:rPr>
                        <a:t>Cuisiniers/aide-cuisiniers</a:t>
                      </a:r>
                    </a:p>
                    <a:p>
                      <a:pPr marL="342900" lvl="0" indent="-342900" algn="l">
                        <a:lnSpc>
                          <a:spcPct val="107000"/>
                        </a:lnSpc>
                        <a:spcAft>
                          <a:spcPts val="0"/>
                        </a:spcAft>
                        <a:buFont typeface="Symbol" panose="05050102010706020507" pitchFamily="18" charset="2"/>
                        <a:buChar char=""/>
                      </a:pPr>
                      <a:r>
                        <a:rPr lang="fr-CA" sz="1400" dirty="0" smtClean="0">
                          <a:effectLst/>
                        </a:rPr>
                        <a:t>Brancardiers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fr-CA" sz="1400" dirty="0" smtClean="0">
                          <a:effectLst/>
                        </a:rPr>
                        <a:t>Buandiers/préposés à la buanderie</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fr-CA" sz="1400" dirty="0" smtClean="0">
                          <a:effectLst/>
                        </a:rPr>
                        <a:t>Gardien</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fr-CA" sz="1400" dirty="0" smtClean="0">
                          <a:effectLst/>
                        </a:rPr>
                        <a:t>Mécanicien en orthèse et/ou prothèse</a:t>
                      </a:r>
                    </a:p>
                    <a:p>
                      <a:pPr marL="342900" lvl="0" indent="-342900" algn="l">
                        <a:lnSpc>
                          <a:spcPct val="107000"/>
                        </a:lnSpc>
                        <a:spcAft>
                          <a:spcPts val="0"/>
                        </a:spcAft>
                        <a:buFont typeface="Symbol" panose="05050102010706020507" pitchFamily="18" charset="2"/>
                        <a:buChar char=""/>
                      </a:pPr>
                      <a:r>
                        <a:rPr lang="fr-CA" sz="1400" dirty="0" smtClean="0">
                          <a:effectLst/>
                        </a:rPr>
                        <a:t>Préposés à la URDM</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fr-CA" sz="1400" dirty="0" smtClean="0">
                          <a:effectLst/>
                        </a:rPr>
                        <a:t>Préposés au service alimentaire</a:t>
                      </a:r>
                    </a:p>
                    <a:p>
                      <a:pPr marL="342900" lvl="0" indent="-342900" algn="l">
                        <a:lnSpc>
                          <a:spcPct val="107000"/>
                        </a:lnSpc>
                        <a:spcAft>
                          <a:spcPts val="0"/>
                        </a:spcAft>
                        <a:buFont typeface="Symbol" panose="05050102010706020507" pitchFamily="18" charset="2"/>
                        <a:buChar char=""/>
                      </a:pPr>
                      <a:r>
                        <a:rPr lang="fr-CA" sz="1400" dirty="0" smtClean="0">
                          <a:effectLst/>
                        </a:rPr>
                        <a:t>Préposés entretien ménager (travaux</a:t>
                      </a:r>
                      <a:r>
                        <a:rPr lang="fr-CA" sz="1400" baseline="0" dirty="0" smtClean="0">
                          <a:effectLst/>
                        </a:rPr>
                        <a:t> l</a:t>
                      </a:r>
                      <a:r>
                        <a:rPr lang="fr-CA" sz="1400" dirty="0" smtClean="0">
                          <a:effectLst/>
                        </a:rPr>
                        <a:t>ourds/légers)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fr-CA" sz="1400" dirty="0" smtClean="0">
                          <a:effectLst/>
                        </a:rPr>
                        <a:t>Surveillants d’établissement</a:t>
                      </a:r>
                      <a:endParaRPr lang="fr-CA" sz="1400" baseline="0" dirty="0" smtClean="0">
                        <a:effectLst/>
                      </a:endParaRPr>
                    </a:p>
                  </a:txBody>
                  <a:tcPr marL="92802" marR="92802" marT="0" marB="0" anchor="ctr"/>
                </a:tc>
                <a:tc>
                  <a:txBody>
                    <a:bodyPr/>
                    <a:lstStyle/>
                    <a:p>
                      <a:pPr marL="0" marR="0" lvl="0" indent="0" algn="ctr" defTabSz="914400" rtl="0" eaLnBrk="1" fontAlgn="auto" latinLnBrk="0" hangingPunct="1">
                        <a:lnSpc>
                          <a:spcPct val="107000"/>
                        </a:lnSpc>
                        <a:spcBef>
                          <a:spcPts val="300"/>
                        </a:spcBef>
                        <a:spcAft>
                          <a:spcPts val="300"/>
                        </a:spcAft>
                        <a:buClrTx/>
                        <a:buSzTx/>
                        <a:buFontTx/>
                        <a:buNone/>
                        <a:tabLst/>
                        <a:defRPr/>
                      </a:pPr>
                      <a:r>
                        <a:rPr lang="fr-CA" sz="1400" b="1" kern="1200" dirty="0" smtClean="0">
                          <a:solidFill>
                            <a:schemeClr val="lt1"/>
                          </a:solidFill>
                          <a:effectLst/>
                          <a:latin typeface="+mn-lt"/>
                          <a:ea typeface="+mn-ea"/>
                          <a:cs typeface="+mn-cs"/>
                        </a:rPr>
                        <a:t>Hiver 2021</a:t>
                      </a:r>
                    </a:p>
                    <a:p>
                      <a:pPr marL="0" algn="ctr" defTabSz="914400" rtl="0" eaLnBrk="1" latinLnBrk="0" hangingPunct="1">
                        <a:lnSpc>
                          <a:spcPct val="107000"/>
                        </a:lnSpc>
                        <a:spcBef>
                          <a:spcPts val="300"/>
                        </a:spcBef>
                        <a:spcAft>
                          <a:spcPts val="300"/>
                        </a:spcAft>
                      </a:pPr>
                      <a:endParaRPr lang="fr-CA" sz="1400" b="1" kern="1200" dirty="0">
                        <a:solidFill>
                          <a:schemeClr val="lt1"/>
                        </a:solidFill>
                        <a:effectLst/>
                        <a:latin typeface="+mn-lt"/>
                        <a:ea typeface="+mn-ea"/>
                        <a:cs typeface="+mn-cs"/>
                      </a:endParaRPr>
                    </a:p>
                  </a:txBody>
                  <a:tcPr marL="92802" marR="92802" marT="0" marB="0" anchor="ctr">
                    <a:solidFill>
                      <a:srgbClr val="4F81BD"/>
                    </a:solidFill>
                  </a:tcPr>
                </a:tc>
                <a:extLst>
                  <a:ext uri="{0D108BD9-81ED-4DB2-BD59-A6C34878D82A}">
                    <a16:rowId xmlns:a16="http://schemas.microsoft.com/office/drawing/2014/main" val="1731178054"/>
                  </a:ext>
                </a:extLst>
              </a:tr>
              <a:tr h="835679">
                <a:tc>
                  <a:txBody>
                    <a:bodyPr/>
                    <a:lstStyle/>
                    <a:p>
                      <a:pPr marL="342900" lvl="0" indent="-342900" algn="l">
                        <a:lnSpc>
                          <a:spcPct val="107000"/>
                        </a:lnSpc>
                        <a:spcAft>
                          <a:spcPts val="0"/>
                        </a:spcAft>
                        <a:buFont typeface="Symbol" panose="05050102010706020507" pitchFamily="18" charset="2"/>
                        <a:buChar char=""/>
                      </a:pPr>
                      <a:r>
                        <a:rPr lang="fr-CA" sz="1400" dirty="0">
                          <a:effectLst/>
                        </a:rPr>
                        <a:t>Coordonnateurs techniques (radiologie)</a:t>
                      </a:r>
                    </a:p>
                    <a:p>
                      <a:pPr marL="342900" lvl="0" indent="-342900" algn="l">
                        <a:lnSpc>
                          <a:spcPct val="107000"/>
                        </a:lnSpc>
                        <a:spcAft>
                          <a:spcPts val="0"/>
                        </a:spcAft>
                        <a:buFont typeface="Symbol" panose="05050102010706020507" pitchFamily="18" charset="2"/>
                        <a:buChar char=""/>
                      </a:pPr>
                      <a:r>
                        <a:rPr lang="fr-CA" sz="1400" dirty="0">
                          <a:effectLst/>
                        </a:rPr>
                        <a:t>Technologues en imagerie </a:t>
                      </a:r>
                      <a:r>
                        <a:rPr lang="fr-CA" sz="1400" dirty="0" smtClean="0">
                          <a:effectLst/>
                        </a:rPr>
                        <a:t>médicale </a:t>
                      </a:r>
                      <a:r>
                        <a:rPr lang="fr-CA" sz="1400" dirty="0">
                          <a:effectLst/>
                        </a:rPr>
                        <a:t>domaine radiodiagnostic</a:t>
                      </a:r>
                    </a:p>
                    <a:p>
                      <a:pPr marL="342900" lvl="0" indent="-342900" algn="l">
                        <a:lnSpc>
                          <a:spcPct val="107000"/>
                        </a:lnSpc>
                        <a:spcAft>
                          <a:spcPts val="0"/>
                        </a:spcAft>
                        <a:buFont typeface="Symbol" panose="05050102010706020507" pitchFamily="18" charset="2"/>
                        <a:buChar char=""/>
                      </a:pPr>
                      <a:r>
                        <a:rPr lang="fr-CA" sz="1400" dirty="0">
                          <a:effectLst/>
                        </a:rPr>
                        <a:t>Technologues spécialisés en imagerie médicale</a:t>
                      </a:r>
                    </a:p>
                    <a:p>
                      <a:pPr marL="342900" lvl="0" indent="-342900" algn="l">
                        <a:lnSpc>
                          <a:spcPct val="107000"/>
                        </a:lnSpc>
                        <a:spcAft>
                          <a:spcPts val="0"/>
                        </a:spcAft>
                        <a:buFont typeface="Symbol" panose="05050102010706020507" pitchFamily="18" charset="2"/>
                        <a:buChar char=""/>
                      </a:pPr>
                      <a:r>
                        <a:rPr lang="fr-CA" sz="1400" dirty="0">
                          <a:effectLst/>
                        </a:rPr>
                        <a:t>Technologues en imagerie </a:t>
                      </a:r>
                      <a:r>
                        <a:rPr lang="fr-CA" sz="1400" dirty="0" smtClean="0">
                          <a:effectLst/>
                        </a:rPr>
                        <a:t>médicale</a:t>
                      </a:r>
                      <a:r>
                        <a:rPr lang="fr-CA" sz="1400" baseline="0" dirty="0" smtClean="0">
                          <a:effectLst/>
                        </a:rPr>
                        <a:t> </a:t>
                      </a:r>
                      <a:r>
                        <a:rPr lang="fr-CA" sz="1400" dirty="0" smtClean="0">
                          <a:effectLst/>
                        </a:rPr>
                        <a:t>domaine </a:t>
                      </a:r>
                      <a:r>
                        <a:rPr lang="fr-CA" sz="1400" dirty="0">
                          <a:effectLst/>
                        </a:rPr>
                        <a:t>médecine nucléaire</a:t>
                      </a:r>
                    </a:p>
                    <a:p>
                      <a:pPr marL="342900" lvl="0" indent="-342900" algn="l">
                        <a:lnSpc>
                          <a:spcPct val="107000"/>
                        </a:lnSpc>
                        <a:spcAft>
                          <a:spcPts val="0"/>
                        </a:spcAft>
                        <a:buFont typeface="Symbol" panose="05050102010706020507" pitchFamily="18" charset="2"/>
                        <a:buChar char=""/>
                      </a:pPr>
                      <a:r>
                        <a:rPr lang="fr-CA" sz="1400" dirty="0">
                          <a:effectLst/>
                        </a:rPr>
                        <a:t>Technologues en électrophysiologie médicale</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algn="ctr" defTabSz="914400" rtl="0" eaLnBrk="1" latinLnBrk="0" hangingPunct="1">
                        <a:lnSpc>
                          <a:spcPct val="107000"/>
                        </a:lnSpc>
                        <a:spcBef>
                          <a:spcPts val="300"/>
                        </a:spcBef>
                        <a:spcAft>
                          <a:spcPts val="300"/>
                        </a:spcAft>
                      </a:pPr>
                      <a:r>
                        <a:rPr lang="fr-CA" sz="1400" b="1" kern="1200" dirty="0" smtClean="0">
                          <a:solidFill>
                            <a:schemeClr val="lt1"/>
                          </a:solidFill>
                          <a:effectLst/>
                          <a:latin typeface="+mn-lt"/>
                          <a:ea typeface="+mn-ea"/>
                          <a:cs typeface="+mn-cs"/>
                        </a:rPr>
                        <a:t>Hiver 2021</a:t>
                      </a:r>
                      <a:endParaRPr lang="fr-CA" sz="1400" b="1" kern="1200" dirty="0">
                        <a:solidFill>
                          <a:schemeClr val="lt1"/>
                        </a:solidFill>
                        <a:effectLst/>
                        <a:latin typeface="+mn-lt"/>
                        <a:ea typeface="+mn-ea"/>
                        <a:cs typeface="+mn-cs"/>
                      </a:endParaRPr>
                    </a:p>
                  </a:txBody>
                  <a:tcPr marL="68580" marR="68580" marT="0" marB="0" anchor="ctr">
                    <a:solidFill>
                      <a:srgbClr val="4F81BD"/>
                    </a:solidFill>
                  </a:tcPr>
                </a:tc>
                <a:extLst>
                  <a:ext uri="{0D108BD9-81ED-4DB2-BD59-A6C34878D82A}">
                    <a16:rowId xmlns:a16="http://schemas.microsoft.com/office/drawing/2014/main" val="2340630224"/>
                  </a:ext>
                </a:extLst>
              </a:tr>
            </a:tbl>
          </a:graphicData>
        </a:graphic>
      </p:graphicFrame>
    </p:spTree>
    <p:extLst>
      <p:ext uri="{BB962C8B-B14F-4D97-AF65-F5344CB8AC3E}">
        <p14:creationId xmlns:p14="http://schemas.microsoft.com/office/powerpoint/2010/main" val="22242487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3" y="0"/>
            <a:ext cx="8065591" cy="1340768"/>
          </a:xfrm>
        </p:spPr>
        <p:txBody>
          <a:bodyPr anchor="ctr"/>
          <a:lstStyle/>
          <a:p>
            <a:r>
              <a:rPr lang="fr-CA" sz="3000" b="1" dirty="0" smtClean="0">
                <a:latin typeface="Arial Narrow" panose="020B0606020202030204" pitchFamily="34" charset="0"/>
              </a:rPr>
              <a:t>PROCHAINES PHASES (suite)</a:t>
            </a:r>
            <a:endParaRPr lang="fr-CA" sz="3000" b="1" dirty="0">
              <a:latin typeface="Arial Narrow" panose="020B0606020202030204" pitchFamily="34"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3913578528"/>
              </p:ext>
            </p:extLst>
          </p:nvPr>
        </p:nvGraphicFramePr>
        <p:xfrm>
          <a:off x="395536" y="1408100"/>
          <a:ext cx="8280920" cy="1860410"/>
        </p:xfrm>
        <a:graphic>
          <a:graphicData uri="http://schemas.openxmlformats.org/drawingml/2006/table">
            <a:tbl>
              <a:tblPr firstRow="1" firstCol="1" bandRow="1">
                <a:tableStyleId>{5C22544A-7EE6-4342-B048-85BDC9FD1C3A}</a:tableStyleId>
              </a:tblPr>
              <a:tblGrid>
                <a:gridCol w="6912768">
                  <a:extLst>
                    <a:ext uri="{9D8B030D-6E8A-4147-A177-3AD203B41FA5}">
                      <a16:colId xmlns:a16="http://schemas.microsoft.com/office/drawing/2014/main" val="2331853304"/>
                    </a:ext>
                  </a:extLst>
                </a:gridCol>
                <a:gridCol w="1368152">
                  <a:extLst>
                    <a:ext uri="{9D8B030D-6E8A-4147-A177-3AD203B41FA5}">
                      <a16:colId xmlns:a16="http://schemas.microsoft.com/office/drawing/2014/main" val="630791071"/>
                    </a:ext>
                  </a:extLst>
                </a:gridCol>
              </a:tblGrid>
              <a:tr h="436724">
                <a:tc>
                  <a:txBody>
                    <a:bodyPr/>
                    <a:lstStyle/>
                    <a:p>
                      <a:pPr algn="ctr">
                        <a:lnSpc>
                          <a:spcPct val="107000"/>
                        </a:lnSpc>
                        <a:spcAft>
                          <a:spcPts val="0"/>
                        </a:spcAft>
                      </a:pPr>
                      <a:r>
                        <a:rPr lang="fr-CA" sz="1600" dirty="0" smtClean="0">
                          <a:effectLst/>
                        </a:rPr>
                        <a:t>Titres </a:t>
                      </a:r>
                      <a:r>
                        <a:rPr lang="fr-CA" sz="1600" dirty="0">
                          <a:effectLst/>
                        </a:rPr>
                        <a:t>d’emploi</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CA" sz="1600" dirty="0">
                          <a:effectLst/>
                        </a:rPr>
                        <a:t>Informations</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60886222"/>
                  </a:ext>
                </a:extLst>
              </a:tr>
              <a:tr h="711843">
                <a:tc>
                  <a:txBody>
                    <a:bodyPr/>
                    <a:lstStyle/>
                    <a:p>
                      <a:pPr marL="342900" lvl="0" indent="-342900" algn="l">
                        <a:lnSpc>
                          <a:spcPct val="107000"/>
                        </a:lnSpc>
                        <a:spcAft>
                          <a:spcPts val="0"/>
                        </a:spcAft>
                        <a:buFont typeface="Symbol" panose="05050102010706020507" pitchFamily="18" charset="2"/>
                        <a:buChar char=""/>
                      </a:pPr>
                      <a:r>
                        <a:rPr lang="fr-CA" sz="1400" dirty="0" smtClean="0">
                          <a:effectLst/>
                        </a:rPr>
                        <a:t>Infirmières</a:t>
                      </a:r>
                      <a:endParaRPr lang="fr-CA" sz="1400" dirty="0">
                        <a:effectLst/>
                      </a:endParaRPr>
                    </a:p>
                    <a:p>
                      <a:pPr marL="342900" lvl="0" indent="-342900" algn="l">
                        <a:lnSpc>
                          <a:spcPct val="107000"/>
                        </a:lnSpc>
                        <a:spcAft>
                          <a:spcPts val="0"/>
                        </a:spcAft>
                        <a:buFont typeface="Symbol" panose="05050102010706020507" pitchFamily="18" charset="2"/>
                        <a:buChar char=""/>
                      </a:pPr>
                      <a:r>
                        <a:rPr lang="fr-CA" sz="1400" dirty="0">
                          <a:effectLst/>
                        </a:rPr>
                        <a:t>Infirmières </a:t>
                      </a:r>
                      <a:r>
                        <a:rPr lang="fr-CA" sz="1400" dirty="0" smtClean="0">
                          <a:effectLst/>
                        </a:rPr>
                        <a:t>auxiliaires</a:t>
                      </a:r>
                    </a:p>
                    <a:p>
                      <a:pPr marL="342900" lvl="0" indent="-342900" algn="l">
                        <a:lnSpc>
                          <a:spcPct val="107000"/>
                        </a:lnSpc>
                        <a:spcAft>
                          <a:spcPts val="0"/>
                        </a:spcAft>
                        <a:buFont typeface="Symbol" panose="05050102010706020507" pitchFamily="18" charset="2"/>
                        <a:buChar char=""/>
                      </a:pPr>
                      <a:r>
                        <a:rPr lang="fr-CA" sz="1400" dirty="0" err="1" smtClean="0">
                          <a:effectLst/>
                          <a:latin typeface="Calibri" panose="020F0502020204030204" pitchFamily="34" charset="0"/>
                          <a:ea typeface="Calibri" panose="020F0502020204030204" pitchFamily="34" charset="0"/>
                          <a:cs typeface="Times New Roman" panose="02020603050405020304" pitchFamily="18" charset="0"/>
                        </a:rPr>
                        <a:t>Inhalothérapeutes</a:t>
                      </a:r>
                      <a:endParaRPr lang="fr-CA"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92802" marR="92802" marT="0" marB="0" anchor="ctr"/>
                </a:tc>
                <a:tc>
                  <a:txBody>
                    <a:bodyPr/>
                    <a:lstStyle/>
                    <a:p>
                      <a:pPr marL="0" algn="ctr" defTabSz="914400" rtl="0" eaLnBrk="1" latinLnBrk="0" hangingPunct="1">
                        <a:lnSpc>
                          <a:spcPct val="107000"/>
                        </a:lnSpc>
                        <a:spcBef>
                          <a:spcPts val="300"/>
                        </a:spcBef>
                        <a:spcAft>
                          <a:spcPts val="300"/>
                        </a:spcAft>
                      </a:pPr>
                      <a:r>
                        <a:rPr lang="fr-CA" sz="1400" b="1" kern="1200" dirty="0" smtClean="0">
                          <a:solidFill>
                            <a:schemeClr val="lt1"/>
                          </a:solidFill>
                          <a:effectLst/>
                          <a:latin typeface="+mn-lt"/>
                          <a:ea typeface="+mn-ea"/>
                          <a:cs typeface="+mn-cs"/>
                        </a:rPr>
                        <a:t>Hiver 2021</a:t>
                      </a:r>
                      <a:endParaRPr lang="fr-CA" sz="1400" b="1" kern="1200" dirty="0">
                        <a:solidFill>
                          <a:schemeClr val="lt1"/>
                        </a:solidFill>
                        <a:effectLst/>
                        <a:latin typeface="+mn-lt"/>
                        <a:ea typeface="+mn-ea"/>
                        <a:cs typeface="+mn-cs"/>
                      </a:endParaRPr>
                    </a:p>
                  </a:txBody>
                  <a:tcPr marL="92802" marR="92802" marT="0" marB="0" anchor="ctr">
                    <a:solidFill>
                      <a:srgbClr val="4F81BD"/>
                    </a:solidFill>
                  </a:tcPr>
                </a:tc>
                <a:extLst>
                  <a:ext uri="{0D108BD9-81ED-4DB2-BD59-A6C34878D82A}">
                    <a16:rowId xmlns:a16="http://schemas.microsoft.com/office/drawing/2014/main" val="1156767676"/>
                  </a:ext>
                </a:extLst>
              </a:tr>
              <a:tr h="711843">
                <a:tc>
                  <a:txBody>
                    <a:bodyPr/>
                    <a:lstStyle/>
                    <a:p>
                      <a:pPr marL="342900" lvl="0" indent="-342900" algn="l">
                        <a:lnSpc>
                          <a:spcPct val="107000"/>
                        </a:lnSpc>
                        <a:spcAft>
                          <a:spcPts val="0"/>
                        </a:spcAft>
                        <a:buFont typeface="Symbol" panose="05050102010706020507" pitchFamily="18" charset="2"/>
                        <a:buChar char=""/>
                      </a:pPr>
                      <a:r>
                        <a:rPr lang="fr-CA" sz="1400" dirty="0">
                          <a:effectLst/>
                        </a:rPr>
                        <a:t>Agentes </a:t>
                      </a:r>
                      <a:r>
                        <a:rPr lang="fr-CA" sz="1400" dirty="0" smtClean="0">
                          <a:effectLst/>
                        </a:rPr>
                        <a:t>administratives, </a:t>
                      </a:r>
                      <a:r>
                        <a:rPr lang="fr-CA" sz="1400" dirty="0">
                          <a:effectLst/>
                        </a:rPr>
                        <a:t>classe 1 et 2 (secteur secrétariat et </a:t>
                      </a:r>
                      <a:r>
                        <a:rPr lang="fr-CA" sz="1400" dirty="0" smtClean="0">
                          <a:effectLst/>
                        </a:rPr>
                        <a:t>administration)</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fr-CA" sz="1400" dirty="0">
                          <a:effectLst/>
                        </a:rPr>
                        <a:t>Techniciennes en </a:t>
                      </a:r>
                      <a:r>
                        <a:rPr lang="fr-CA" sz="1400" dirty="0" smtClean="0">
                          <a:effectLst/>
                        </a:rPr>
                        <a:t>administration</a:t>
                      </a:r>
                      <a:endParaRPr lang="fr-CA" sz="1400" dirty="0">
                        <a:effectLst/>
                      </a:endParaRPr>
                    </a:p>
                    <a:p>
                      <a:pPr marL="342900" lvl="0" indent="-342900" algn="l">
                        <a:lnSpc>
                          <a:spcPct val="107000"/>
                        </a:lnSpc>
                        <a:spcAft>
                          <a:spcPts val="0"/>
                        </a:spcAft>
                        <a:buFont typeface="Symbol" panose="05050102010706020507" pitchFamily="18" charset="2"/>
                        <a:buChar char=""/>
                      </a:pPr>
                      <a:r>
                        <a:rPr lang="fr-CA" sz="1400" dirty="0">
                          <a:effectLst/>
                        </a:rPr>
                        <a:t>Magasiniers</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algn="ctr" defTabSz="914400" rtl="0" eaLnBrk="1" latinLnBrk="0" hangingPunct="1">
                        <a:lnSpc>
                          <a:spcPct val="107000"/>
                        </a:lnSpc>
                        <a:spcBef>
                          <a:spcPts val="300"/>
                        </a:spcBef>
                        <a:spcAft>
                          <a:spcPts val="300"/>
                        </a:spcAft>
                      </a:pPr>
                      <a:r>
                        <a:rPr lang="fr-CA" sz="1400" b="1" kern="1200" dirty="0" smtClean="0">
                          <a:solidFill>
                            <a:schemeClr val="lt1"/>
                          </a:solidFill>
                          <a:effectLst/>
                          <a:latin typeface="+mn-lt"/>
                          <a:ea typeface="+mn-ea"/>
                          <a:cs typeface="+mn-cs"/>
                        </a:rPr>
                        <a:t>Date </a:t>
                      </a:r>
                      <a:r>
                        <a:rPr lang="fr-CA" sz="1400" b="1" kern="1200" dirty="0">
                          <a:solidFill>
                            <a:schemeClr val="lt1"/>
                          </a:solidFill>
                          <a:effectLst/>
                          <a:latin typeface="+mn-lt"/>
                          <a:ea typeface="+mn-ea"/>
                          <a:cs typeface="+mn-cs"/>
                        </a:rPr>
                        <a:t>à venir</a:t>
                      </a:r>
                    </a:p>
                  </a:txBody>
                  <a:tcPr marL="68580" marR="68580" marT="0" marB="0" anchor="ctr">
                    <a:solidFill>
                      <a:srgbClr val="4F81BD"/>
                    </a:solidFill>
                  </a:tcPr>
                </a:tc>
                <a:extLst>
                  <a:ext uri="{0D108BD9-81ED-4DB2-BD59-A6C34878D82A}">
                    <a16:rowId xmlns:a16="http://schemas.microsoft.com/office/drawing/2014/main" val="1631584713"/>
                  </a:ext>
                </a:extLst>
              </a:tr>
            </a:tbl>
          </a:graphicData>
        </a:graphic>
      </p:graphicFrame>
    </p:spTree>
    <p:extLst>
      <p:ext uri="{BB962C8B-B14F-4D97-AF65-F5344CB8AC3E}">
        <p14:creationId xmlns:p14="http://schemas.microsoft.com/office/powerpoint/2010/main" val="923782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3" y="0"/>
            <a:ext cx="8065591" cy="1340768"/>
          </a:xfrm>
        </p:spPr>
        <p:txBody>
          <a:bodyPr anchor="ctr"/>
          <a:lstStyle/>
          <a:p>
            <a:r>
              <a:rPr lang="fr-CA" sz="3000" b="1" dirty="0" smtClean="0">
                <a:latin typeface="Arial Narrow" panose="020B0606020202030204" pitchFamily="34" charset="0"/>
              </a:rPr>
              <a:t>RÔLES ET RESPONSABILITÉS DES GESTIONNAIRES</a:t>
            </a:r>
            <a:endParaRPr lang="fr-CA" sz="3000" b="1" dirty="0">
              <a:latin typeface="Arial Narrow" panose="020B0606020202030204" pitchFamily="34" charset="0"/>
            </a:endParaRPr>
          </a:p>
        </p:txBody>
      </p:sp>
      <p:sp>
        <p:nvSpPr>
          <p:cNvPr id="5" name="Espace réservé du contenu 4"/>
          <p:cNvSpPr>
            <a:spLocks noGrp="1"/>
          </p:cNvSpPr>
          <p:nvPr>
            <p:ph idx="1"/>
            <p:custDataLst>
              <p:tags r:id="rId2"/>
            </p:custDataLst>
          </p:nvPr>
        </p:nvSpPr>
        <p:spPr>
          <a:xfrm>
            <a:off x="683568" y="1484784"/>
            <a:ext cx="8209607" cy="4536505"/>
          </a:xfrm>
        </p:spPr>
        <p:txBody>
          <a:bodyPr/>
          <a:lstStyle/>
          <a:p>
            <a:pPr marL="0" indent="0">
              <a:buNone/>
            </a:pPr>
            <a:r>
              <a:rPr lang="fr-CA" sz="2400" b="1" dirty="0" smtClean="0">
                <a:latin typeface="Arial Narrow" panose="020B0606020202030204" pitchFamily="34" charset="0"/>
              </a:rPr>
              <a:t>Les gestionnaires devront : </a:t>
            </a:r>
          </a:p>
          <a:p>
            <a:r>
              <a:rPr lang="fr-CA" sz="2000" dirty="0" smtClean="0">
                <a:latin typeface="Arial Narrow" panose="020B0606020202030204" pitchFamily="34" charset="0"/>
              </a:rPr>
              <a:t>Assurer </a:t>
            </a:r>
            <a:r>
              <a:rPr lang="fr-CA" sz="2000" dirty="0">
                <a:latin typeface="Arial Narrow" panose="020B0606020202030204" pitchFamily="34" charset="0"/>
              </a:rPr>
              <a:t>un suivi </a:t>
            </a:r>
            <a:r>
              <a:rPr lang="fr-CA" sz="2000" dirty="0" smtClean="0">
                <a:latin typeface="Arial Narrow" panose="020B0606020202030204" pitchFamily="34" charset="0"/>
              </a:rPr>
              <a:t>à </a:t>
            </a:r>
            <a:r>
              <a:rPr lang="fr-CA" sz="2000" dirty="0">
                <a:latin typeface="Arial Narrow" panose="020B0606020202030204" pitchFamily="34" charset="0"/>
              </a:rPr>
              <a:t>la réception des formulaires </a:t>
            </a:r>
            <a:r>
              <a:rPr lang="fr-CA" sz="2000" dirty="0" smtClean="0">
                <a:latin typeface="Arial Narrow" panose="020B0606020202030204" pitchFamily="34" charset="0"/>
              </a:rPr>
              <a:t>remplis </a:t>
            </a:r>
            <a:r>
              <a:rPr lang="fr-CA" sz="2000" dirty="0">
                <a:latin typeface="Arial Narrow" panose="020B0606020202030204" pitchFamily="34" charset="0"/>
              </a:rPr>
              <a:t>par les </a:t>
            </a:r>
            <a:r>
              <a:rPr lang="fr-CA" sz="2000" dirty="0" smtClean="0">
                <a:latin typeface="Arial Narrow" panose="020B0606020202030204" pitchFamily="34" charset="0"/>
              </a:rPr>
              <a:t>employés;</a:t>
            </a:r>
            <a:endParaRPr lang="fr-CA" sz="2000" dirty="0">
              <a:latin typeface="Arial Narrow" panose="020B0606020202030204" pitchFamily="34" charset="0"/>
            </a:endParaRPr>
          </a:p>
          <a:p>
            <a:r>
              <a:rPr lang="fr-CA" sz="2000" b="1" dirty="0" smtClean="0">
                <a:latin typeface="Arial Narrow" panose="020B0606020202030204" pitchFamily="34" charset="0"/>
              </a:rPr>
              <a:t>Remplir les formulaires des modèles horaire-poste </a:t>
            </a:r>
            <a:r>
              <a:rPr lang="fr-CA" sz="2000" b="1" dirty="0">
                <a:latin typeface="Arial Narrow" panose="020B0606020202030204" pitchFamily="34" charset="0"/>
              </a:rPr>
              <a:t>et </a:t>
            </a:r>
            <a:r>
              <a:rPr lang="fr-CA" sz="2000" b="1" dirty="0" smtClean="0">
                <a:latin typeface="Arial Narrow" panose="020B0606020202030204" pitchFamily="34" charset="0"/>
              </a:rPr>
              <a:t>les retourner avec le formulaire de bonification à l’adresse courriel : </a:t>
            </a:r>
            <a:r>
              <a:rPr lang="fr-CA" sz="2000" b="1" dirty="0" smtClean="0">
                <a:latin typeface="Arial Narrow" panose="020B0606020202030204" pitchFamily="34" charset="0"/>
                <a:hlinkClick r:id="rId4"/>
              </a:rPr>
              <a:t>soutienhoraire.cisssca@ssss.gouv.qc.ca</a:t>
            </a:r>
            <a:r>
              <a:rPr lang="fr-CA" sz="2000" b="1" dirty="0" smtClean="0">
                <a:latin typeface="Arial Narrow" panose="020B0606020202030204" pitchFamily="34" charset="0"/>
              </a:rPr>
              <a:t> au plus tard le 27 janvier;</a:t>
            </a:r>
          </a:p>
          <a:p>
            <a:r>
              <a:rPr lang="fr-CA" sz="2000" dirty="0" smtClean="0">
                <a:latin typeface="Arial Narrow" panose="020B0606020202030204" pitchFamily="34" charset="0"/>
              </a:rPr>
              <a:t>Suivre les différents blocs de formation et vous assurer que votre agente administrative soit aussi formée;</a:t>
            </a:r>
            <a:endParaRPr lang="fr-CA" sz="2000" dirty="0">
              <a:latin typeface="Arial Narrow" panose="020B0606020202030204" pitchFamily="34" charset="0"/>
            </a:endParaRPr>
          </a:p>
          <a:p>
            <a:r>
              <a:rPr lang="fr-CA" sz="2000" dirty="0" smtClean="0">
                <a:latin typeface="Arial Narrow" panose="020B0606020202030204" pitchFamily="34" charset="0"/>
              </a:rPr>
              <a:t>Poursuivre l’affectation de l’employé qui souhaite la conserver.</a:t>
            </a:r>
          </a:p>
          <a:p>
            <a:pPr marL="0" indent="0">
              <a:buNone/>
            </a:pPr>
            <a:endParaRPr lang="fr-CA" sz="2000" dirty="0">
              <a:latin typeface="Arial Narrow" panose="020B0606020202030204" pitchFamily="34" charset="0"/>
            </a:endParaRPr>
          </a:p>
          <a:p>
            <a:pPr marL="0" indent="0">
              <a:buNone/>
            </a:pPr>
            <a:endParaRPr lang="fr-CA" sz="2400" dirty="0">
              <a:latin typeface="Arial Narrow" panose="020B0606020202030204" pitchFamily="34" charset="0"/>
            </a:endParaRPr>
          </a:p>
        </p:txBody>
      </p:sp>
    </p:spTree>
    <p:extLst>
      <p:ext uri="{BB962C8B-B14F-4D97-AF65-F5344CB8AC3E}">
        <p14:creationId xmlns:p14="http://schemas.microsoft.com/office/powerpoint/2010/main" val="35117725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3" y="0"/>
            <a:ext cx="8065591" cy="1340768"/>
          </a:xfrm>
        </p:spPr>
        <p:txBody>
          <a:bodyPr anchor="ctr"/>
          <a:lstStyle/>
          <a:p>
            <a:r>
              <a:rPr lang="fr-CA" sz="3000" b="1" dirty="0" smtClean="0">
                <a:latin typeface="Arial Narrow" panose="020B0606020202030204" pitchFamily="34" charset="0"/>
              </a:rPr>
              <a:t>RÔLES ET RESPONSABILITÉS DE LA DRHCAJ</a:t>
            </a:r>
            <a:endParaRPr lang="fr-CA" sz="3000" b="1" dirty="0">
              <a:latin typeface="Arial Narrow" panose="020B0606020202030204" pitchFamily="34" charset="0"/>
            </a:endParaRPr>
          </a:p>
        </p:txBody>
      </p:sp>
      <p:sp>
        <p:nvSpPr>
          <p:cNvPr id="5" name="Espace réservé du contenu 4"/>
          <p:cNvSpPr>
            <a:spLocks noGrp="1"/>
          </p:cNvSpPr>
          <p:nvPr>
            <p:ph idx="1"/>
            <p:custDataLst>
              <p:tags r:id="rId2"/>
            </p:custDataLst>
          </p:nvPr>
        </p:nvSpPr>
        <p:spPr>
          <a:xfrm>
            <a:off x="683568" y="1484784"/>
            <a:ext cx="8209607" cy="4536505"/>
          </a:xfrm>
        </p:spPr>
        <p:txBody>
          <a:bodyPr/>
          <a:lstStyle/>
          <a:p>
            <a:pPr marL="0" indent="0">
              <a:buNone/>
            </a:pPr>
            <a:r>
              <a:rPr lang="fr-CA" sz="2200" b="1" dirty="0" smtClean="0">
                <a:latin typeface="Arial Narrow" panose="020B0606020202030204" pitchFamily="34" charset="0"/>
              </a:rPr>
              <a:t>Équipe projet :</a:t>
            </a:r>
          </a:p>
          <a:p>
            <a:r>
              <a:rPr lang="fr-CA" sz="1900" dirty="0" smtClean="0">
                <a:latin typeface="Arial Narrow" panose="020B0606020202030204" pitchFamily="34" charset="0"/>
              </a:rPr>
              <a:t>Envoi par courriel de la documentation et du formulaire de bonification aux employés </a:t>
            </a:r>
            <a:br>
              <a:rPr lang="fr-CA" sz="1900" dirty="0" smtClean="0">
                <a:latin typeface="Arial Narrow" panose="020B0606020202030204" pitchFamily="34" charset="0"/>
              </a:rPr>
            </a:br>
            <a:r>
              <a:rPr lang="fr-CA" sz="1900" dirty="0" smtClean="0">
                <a:latin typeface="Arial Narrow" panose="020B0606020202030204" pitchFamily="34" charset="0"/>
              </a:rPr>
              <a:t>(18 janvier 2021);</a:t>
            </a:r>
          </a:p>
          <a:p>
            <a:r>
              <a:rPr lang="fr-CA" sz="1900" dirty="0" smtClean="0">
                <a:latin typeface="Arial Narrow" panose="020B0606020202030204" pitchFamily="34" charset="0"/>
              </a:rPr>
              <a:t>Réception des formulaires de bonification et des modèles horaire-poste au plus tard le </a:t>
            </a:r>
            <a:br>
              <a:rPr lang="fr-CA" sz="1900" dirty="0" smtClean="0">
                <a:latin typeface="Arial Narrow" panose="020B0606020202030204" pitchFamily="34" charset="0"/>
              </a:rPr>
            </a:br>
            <a:r>
              <a:rPr lang="fr-CA" sz="1900" dirty="0" smtClean="0">
                <a:latin typeface="Arial Narrow" panose="020B0606020202030204" pitchFamily="34" charset="0"/>
              </a:rPr>
              <a:t>27 janvier 2021;</a:t>
            </a:r>
          </a:p>
          <a:p>
            <a:r>
              <a:rPr lang="fr-CA" sz="1900" dirty="0" smtClean="0">
                <a:latin typeface="Arial Narrow" panose="020B0606020202030204" pitchFamily="34" charset="0"/>
              </a:rPr>
              <a:t>Compilation des formulaires reçus </a:t>
            </a:r>
            <a:r>
              <a:rPr lang="fr-CA" sz="1900" dirty="0">
                <a:latin typeface="Arial Narrow" panose="020B0606020202030204" pitchFamily="34" charset="0"/>
              </a:rPr>
              <a:t>(R:\5 - Commun\_Dossiers Restreints\5248 </a:t>
            </a:r>
            <a:r>
              <a:rPr lang="fr-CA" sz="1900" dirty="0" err="1">
                <a:latin typeface="Arial Narrow" panose="020B0606020202030204" pitchFamily="34" charset="0"/>
              </a:rPr>
              <a:t>Revision</a:t>
            </a:r>
            <a:r>
              <a:rPr lang="fr-CA" sz="1900" dirty="0">
                <a:latin typeface="Arial Narrow" panose="020B0606020202030204" pitchFamily="34" charset="0"/>
              </a:rPr>
              <a:t> Structure Postes\02 Gestionnaires);</a:t>
            </a:r>
            <a:endParaRPr lang="fr-CA" sz="1900" strike="sngStrike" dirty="0" smtClean="0">
              <a:latin typeface="Arial Narrow" panose="020B0606020202030204" pitchFamily="34" charset="0"/>
            </a:endParaRPr>
          </a:p>
          <a:p>
            <a:r>
              <a:rPr lang="fr-CA" sz="1900" dirty="0" smtClean="0">
                <a:latin typeface="Arial Narrow" panose="020B0606020202030204" pitchFamily="34" charset="0"/>
              </a:rPr>
              <a:t>Saisie dans </a:t>
            </a:r>
            <a:r>
              <a:rPr lang="fr-CA" sz="1900" dirty="0" err="1" smtClean="0">
                <a:latin typeface="Arial Narrow" panose="020B0606020202030204" pitchFamily="34" charset="0"/>
              </a:rPr>
              <a:t>Virtuo</a:t>
            </a:r>
            <a:r>
              <a:rPr lang="fr-CA" sz="1900" dirty="0" smtClean="0">
                <a:latin typeface="Arial Narrow" panose="020B0606020202030204" pitchFamily="34" charset="0"/>
              </a:rPr>
              <a:t> des modèles horaire-poste.</a:t>
            </a:r>
          </a:p>
          <a:p>
            <a:pPr marL="0" indent="0">
              <a:buNone/>
            </a:pPr>
            <a:r>
              <a:rPr lang="fr-CA" sz="2200" b="1" dirty="0" smtClean="0">
                <a:latin typeface="Arial Narrow" panose="020B0606020202030204" pitchFamily="34" charset="0"/>
              </a:rPr>
              <a:t>Service des activités de remplacement :</a:t>
            </a:r>
          </a:p>
          <a:p>
            <a:r>
              <a:rPr lang="fr-CA" sz="1900" dirty="0">
                <a:latin typeface="Arial Narrow" panose="020B0606020202030204" pitchFamily="34" charset="0"/>
              </a:rPr>
              <a:t>Génération de </a:t>
            </a:r>
            <a:r>
              <a:rPr lang="fr-CA" sz="1900" dirty="0" smtClean="0">
                <a:latin typeface="Arial Narrow" panose="020B0606020202030204" pitchFamily="34" charset="0"/>
              </a:rPr>
              <a:t>l’horaire;</a:t>
            </a:r>
            <a:endParaRPr lang="fr-CA" sz="1900" strike="sngStrike" dirty="0" smtClean="0">
              <a:latin typeface="Arial Narrow" panose="020B0606020202030204" pitchFamily="34" charset="0"/>
            </a:endParaRPr>
          </a:p>
          <a:p>
            <a:r>
              <a:rPr lang="fr-CA" sz="1900" dirty="0" smtClean="0">
                <a:latin typeface="Arial Narrow" panose="020B0606020202030204" pitchFamily="34" charset="0"/>
              </a:rPr>
              <a:t>Gestion des assignations long terme.</a:t>
            </a:r>
            <a:endParaRPr lang="fr-CA" sz="1900" dirty="0">
              <a:latin typeface="Arial Narrow" panose="020B0606020202030204" pitchFamily="34" charset="0"/>
            </a:endParaRPr>
          </a:p>
          <a:p>
            <a:endParaRPr lang="fr-CA" sz="2000" b="1" dirty="0" smtClean="0">
              <a:latin typeface="Arial Narrow" panose="020B0606020202030204" pitchFamily="34" charset="0"/>
            </a:endParaRPr>
          </a:p>
          <a:p>
            <a:pPr marL="0" indent="0">
              <a:buNone/>
            </a:pPr>
            <a:endParaRPr lang="fr-CA" sz="1600" b="1" dirty="0">
              <a:latin typeface="Arial Narrow" panose="020B0606020202030204" pitchFamily="34" charset="0"/>
            </a:endParaRPr>
          </a:p>
          <a:p>
            <a:pPr marL="0" indent="0">
              <a:buNone/>
            </a:pPr>
            <a:endParaRPr lang="fr-CA" sz="2400" b="1" dirty="0" smtClean="0">
              <a:latin typeface="Arial Narrow" panose="020B0606020202030204" pitchFamily="34" charset="0"/>
            </a:endParaRPr>
          </a:p>
          <a:p>
            <a:pPr marL="0" indent="0">
              <a:buNone/>
            </a:pPr>
            <a:endParaRPr lang="fr-CA" sz="2400" dirty="0">
              <a:latin typeface="Arial Narrow" panose="020B0606020202030204" pitchFamily="34" charset="0"/>
            </a:endParaRPr>
          </a:p>
        </p:txBody>
      </p:sp>
    </p:spTree>
    <p:extLst>
      <p:ext uri="{BB962C8B-B14F-4D97-AF65-F5344CB8AC3E}">
        <p14:creationId xmlns:p14="http://schemas.microsoft.com/office/powerpoint/2010/main" val="1970492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3" y="12625"/>
            <a:ext cx="8065591" cy="1256135"/>
          </a:xfrm>
        </p:spPr>
        <p:txBody>
          <a:bodyPr anchor="ctr"/>
          <a:lstStyle/>
          <a:p>
            <a:r>
              <a:rPr lang="fr-CA" sz="3000" b="1" dirty="0" smtClean="0">
                <a:latin typeface="Arial Narrow" panose="020B0606020202030204" pitchFamily="34" charset="0"/>
              </a:rPr>
              <a:t>FONCTIONNEMENT DE LA RENCONTRE</a:t>
            </a:r>
            <a:endParaRPr lang="fr-CA" sz="3000" b="1" dirty="0">
              <a:latin typeface="Arial Narrow" panose="020B0606020202030204" pitchFamily="34" charset="0"/>
            </a:endParaRPr>
          </a:p>
        </p:txBody>
      </p:sp>
      <p:sp>
        <p:nvSpPr>
          <p:cNvPr id="3" name="Espace réservé du contenu 2"/>
          <p:cNvSpPr>
            <a:spLocks noGrp="1"/>
          </p:cNvSpPr>
          <p:nvPr>
            <p:ph idx="1"/>
            <p:custDataLst>
              <p:tags r:id="rId2"/>
            </p:custDataLst>
          </p:nvPr>
        </p:nvSpPr>
        <p:spPr/>
        <p:txBody>
          <a:bodyPr/>
          <a:lstStyle/>
          <a:p>
            <a:r>
              <a:rPr lang="fr-CA" dirty="0" smtClean="0">
                <a:latin typeface="Arial Narrow" panose="020B0606020202030204" pitchFamily="34" charset="0"/>
              </a:rPr>
              <a:t>MUTE</a:t>
            </a:r>
          </a:p>
          <a:p>
            <a:endParaRPr lang="fr-CA" dirty="0" smtClean="0">
              <a:latin typeface="Arial Narrow" panose="020B0606020202030204" pitchFamily="34" charset="0"/>
            </a:endParaRPr>
          </a:p>
          <a:p>
            <a:r>
              <a:rPr lang="fr-CA" dirty="0" smtClean="0">
                <a:latin typeface="Arial Narrow" panose="020B0606020202030204" pitchFamily="34" charset="0"/>
              </a:rPr>
              <a:t>LEVEZ LA MAIN       OU ÉCRIVEZ LA QUESTION DANS LE FIL DE DISCUSSION </a:t>
            </a:r>
          </a:p>
          <a:p>
            <a:pPr marL="0" indent="0">
              <a:buNone/>
            </a:pPr>
            <a:endParaRPr lang="fr-CA" dirty="0">
              <a:latin typeface="Arial Narrow" panose="020B0606020202030204" pitchFamily="34" charset="0"/>
            </a:endParaRPr>
          </a:p>
        </p:txBody>
      </p:sp>
      <p:pic>
        <p:nvPicPr>
          <p:cNvPr id="4" name="Image 3"/>
          <p:cNvPicPr>
            <a:picLocks noChangeAspect="1"/>
          </p:cNvPicPr>
          <p:nvPr>
            <p:custDataLst>
              <p:tags r:id="rId3"/>
            </p:custDataLst>
          </p:nvPr>
        </p:nvPicPr>
        <p:blipFill>
          <a:blip r:embed="rId7"/>
          <a:stretch>
            <a:fillRect/>
          </a:stretch>
        </p:blipFill>
        <p:spPr>
          <a:xfrm>
            <a:off x="2195736" y="1605937"/>
            <a:ext cx="447675" cy="409575"/>
          </a:xfrm>
          <a:prstGeom prst="rect">
            <a:avLst/>
          </a:prstGeom>
        </p:spPr>
      </p:pic>
      <p:pic>
        <p:nvPicPr>
          <p:cNvPr id="5" name="Image 4"/>
          <p:cNvPicPr>
            <a:picLocks noChangeAspect="1"/>
          </p:cNvPicPr>
          <p:nvPr>
            <p:custDataLst>
              <p:tags r:id="rId4"/>
            </p:custDataLst>
          </p:nvPr>
        </p:nvPicPr>
        <p:blipFill>
          <a:blip r:embed="rId8"/>
          <a:stretch>
            <a:fillRect/>
          </a:stretch>
        </p:blipFill>
        <p:spPr>
          <a:xfrm>
            <a:off x="3419872" y="2564904"/>
            <a:ext cx="400050" cy="457200"/>
          </a:xfrm>
          <a:prstGeom prst="rect">
            <a:avLst/>
          </a:prstGeom>
        </p:spPr>
      </p:pic>
      <p:pic>
        <p:nvPicPr>
          <p:cNvPr id="6" name="Image 5"/>
          <p:cNvPicPr>
            <a:picLocks noChangeAspect="1"/>
          </p:cNvPicPr>
          <p:nvPr>
            <p:custDataLst>
              <p:tags r:id="rId5"/>
            </p:custDataLst>
          </p:nvPr>
        </p:nvPicPr>
        <p:blipFill>
          <a:blip r:embed="rId9"/>
          <a:stretch>
            <a:fillRect/>
          </a:stretch>
        </p:blipFill>
        <p:spPr>
          <a:xfrm>
            <a:off x="4499992" y="3054113"/>
            <a:ext cx="419100" cy="400050"/>
          </a:xfrm>
          <a:prstGeom prst="rect">
            <a:avLst/>
          </a:prstGeom>
        </p:spPr>
      </p:pic>
    </p:spTree>
    <p:extLst>
      <p:ext uri="{BB962C8B-B14F-4D97-AF65-F5344CB8AC3E}">
        <p14:creationId xmlns:p14="http://schemas.microsoft.com/office/powerpoint/2010/main" val="5730315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3" y="0"/>
            <a:ext cx="8065591" cy="1340768"/>
          </a:xfrm>
        </p:spPr>
        <p:txBody>
          <a:bodyPr anchor="ctr"/>
          <a:lstStyle/>
          <a:p>
            <a:r>
              <a:rPr lang="fr-CA" sz="3000" b="1" dirty="0" smtClean="0">
                <a:latin typeface="Arial Narrow" panose="020B0606020202030204" pitchFamily="34" charset="0"/>
              </a:rPr>
              <a:t>EN TERMINANT</a:t>
            </a:r>
            <a:endParaRPr lang="fr-CA" sz="3000" b="1" dirty="0">
              <a:latin typeface="Arial Narrow" panose="020B0606020202030204" pitchFamily="34" charset="0"/>
            </a:endParaRPr>
          </a:p>
        </p:txBody>
      </p:sp>
      <p:sp>
        <p:nvSpPr>
          <p:cNvPr id="5" name="Espace réservé du contenu 4"/>
          <p:cNvSpPr>
            <a:spLocks noGrp="1"/>
          </p:cNvSpPr>
          <p:nvPr>
            <p:ph idx="1"/>
            <p:custDataLst>
              <p:tags r:id="rId2"/>
            </p:custDataLst>
          </p:nvPr>
        </p:nvSpPr>
        <p:spPr/>
        <p:txBody>
          <a:bodyPr/>
          <a:lstStyle/>
          <a:p>
            <a:pPr>
              <a:spcAft>
                <a:spcPts val="600"/>
              </a:spcAft>
            </a:pPr>
            <a:r>
              <a:rPr lang="fr-CA" sz="2400" dirty="0" smtClean="0">
                <a:latin typeface="Arial Narrow" panose="020B0606020202030204" pitchFamily="34" charset="0"/>
              </a:rPr>
              <a:t>Avez-vous des questions?</a:t>
            </a:r>
          </a:p>
          <a:p>
            <a:pPr marL="0" indent="0">
              <a:buNone/>
            </a:pPr>
            <a:endParaRPr lang="fr-CA" sz="2400" dirty="0">
              <a:latin typeface="Arial Narrow" panose="020B0606020202030204" pitchFamily="34" charset="0"/>
            </a:endParaRPr>
          </a:p>
          <a:p>
            <a:pPr marL="0" indent="0">
              <a:buNone/>
            </a:pPr>
            <a:endParaRPr lang="fr-CA" sz="2400" dirty="0">
              <a:latin typeface="Arial Narrow" panose="020B0606020202030204" pitchFamily="34" charset="0"/>
            </a:endParaRPr>
          </a:p>
        </p:txBody>
      </p:sp>
    </p:spTree>
    <p:extLst>
      <p:ext uri="{BB962C8B-B14F-4D97-AF65-F5344CB8AC3E}">
        <p14:creationId xmlns:p14="http://schemas.microsoft.com/office/powerpoint/2010/main" val="33035024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3" y="0"/>
            <a:ext cx="8065591" cy="1340768"/>
          </a:xfrm>
        </p:spPr>
        <p:txBody>
          <a:bodyPr anchor="ctr"/>
          <a:lstStyle/>
          <a:p>
            <a:r>
              <a:rPr lang="fr-CA" sz="3000" b="1" dirty="0" smtClean="0">
                <a:latin typeface="Arial Narrow" panose="020B0606020202030204" pitchFamily="34" charset="0"/>
              </a:rPr>
              <a:t>Outils de communication</a:t>
            </a:r>
            <a:endParaRPr lang="fr-CA" sz="3000" b="1" dirty="0">
              <a:latin typeface="Arial Narrow" panose="020B0606020202030204" pitchFamily="34" charset="0"/>
            </a:endParaRPr>
          </a:p>
        </p:txBody>
      </p:sp>
      <p:sp>
        <p:nvSpPr>
          <p:cNvPr id="5" name="Espace réservé du contenu 4"/>
          <p:cNvSpPr>
            <a:spLocks noGrp="1"/>
          </p:cNvSpPr>
          <p:nvPr>
            <p:ph idx="1"/>
            <p:custDataLst>
              <p:tags r:id="rId2"/>
            </p:custDataLst>
          </p:nvPr>
        </p:nvSpPr>
        <p:spPr>
          <a:xfrm>
            <a:off x="836323" y="1772816"/>
            <a:ext cx="7840133" cy="3940999"/>
          </a:xfrm>
        </p:spPr>
        <p:txBody>
          <a:bodyPr/>
          <a:lstStyle/>
          <a:p>
            <a:pPr marL="0" indent="0">
              <a:buNone/>
            </a:pPr>
            <a:r>
              <a:rPr lang="fr-CA" sz="2000" dirty="0">
                <a:latin typeface="Arial Narrow" panose="020B0606020202030204" pitchFamily="34" charset="0"/>
              </a:rPr>
              <a:t>Intranet bonification : </a:t>
            </a:r>
            <a:r>
              <a:rPr lang="fr-CA" sz="2000" u="sng" dirty="0" smtClean="0">
                <a:latin typeface="Arial Narrow" panose="020B0606020202030204" pitchFamily="34" charset="0"/>
                <a:hlinkClick r:id="rId4"/>
              </a:rPr>
              <a:t>www.cisssca.com/bonification</a:t>
            </a:r>
            <a:endParaRPr lang="fr-CA" sz="2000" u="sng" dirty="0" smtClean="0">
              <a:latin typeface="Arial Narrow" panose="020B0606020202030204" pitchFamily="34" charset="0"/>
            </a:endParaRPr>
          </a:p>
          <a:p>
            <a:pPr marL="0" indent="0">
              <a:buNone/>
            </a:pPr>
            <a:endParaRPr lang="fr-CA" sz="2000" u="sng" dirty="0">
              <a:latin typeface="Arial Narrow" panose="020B0606020202030204" pitchFamily="34" charset="0"/>
            </a:endParaRPr>
          </a:p>
          <a:p>
            <a:r>
              <a:rPr lang="fr-CA" sz="2000" dirty="0" smtClean="0">
                <a:latin typeface="Arial Narrow" panose="020B0606020202030204" pitchFamily="34" charset="0"/>
              </a:rPr>
              <a:t>Fiche </a:t>
            </a:r>
            <a:r>
              <a:rPr lang="fr-CA" sz="2000" dirty="0">
                <a:latin typeface="Arial Narrow" panose="020B0606020202030204" pitchFamily="34" charset="0"/>
              </a:rPr>
              <a:t>é</a:t>
            </a:r>
            <a:r>
              <a:rPr lang="fr-CA" sz="2000" dirty="0" smtClean="0">
                <a:latin typeface="Arial Narrow" panose="020B0606020202030204" pitchFamily="34" charset="0"/>
              </a:rPr>
              <a:t>clair Employés;</a:t>
            </a:r>
          </a:p>
          <a:p>
            <a:r>
              <a:rPr lang="fr-CA" sz="2000" dirty="0" smtClean="0">
                <a:latin typeface="Arial Narrow" panose="020B0606020202030204" pitchFamily="34" charset="0"/>
              </a:rPr>
              <a:t>Fiche </a:t>
            </a:r>
            <a:r>
              <a:rPr lang="fr-CA" sz="2000" dirty="0">
                <a:latin typeface="Arial Narrow" panose="020B0606020202030204" pitchFamily="34" charset="0"/>
              </a:rPr>
              <a:t>é</a:t>
            </a:r>
            <a:r>
              <a:rPr lang="fr-CA" sz="2000" dirty="0" smtClean="0">
                <a:latin typeface="Arial Narrow" panose="020B0606020202030204" pitchFamily="34" charset="0"/>
              </a:rPr>
              <a:t>clair Gestionnaires;</a:t>
            </a:r>
          </a:p>
          <a:p>
            <a:r>
              <a:rPr lang="fr-CA" sz="2000" dirty="0" smtClean="0">
                <a:latin typeface="Arial Narrow" panose="020B0606020202030204" pitchFamily="34" charset="0"/>
              </a:rPr>
              <a:t>Lettre aux employés;</a:t>
            </a:r>
          </a:p>
          <a:p>
            <a:r>
              <a:rPr lang="fr-CA" sz="2000" dirty="0" smtClean="0">
                <a:latin typeface="Arial Narrow" panose="020B0606020202030204" pitchFamily="34" charset="0"/>
              </a:rPr>
              <a:t>Formulaire bonification employé;</a:t>
            </a:r>
          </a:p>
          <a:p>
            <a:r>
              <a:rPr lang="fr-CA" sz="2000" dirty="0" smtClean="0">
                <a:latin typeface="Arial Narrow" panose="020B0606020202030204" pitchFamily="34" charset="0"/>
              </a:rPr>
              <a:t>Modèle horaire-poste (pour les gestionnaires);</a:t>
            </a:r>
          </a:p>
          <a:p>
            <a:r>
              <a:rPr lang="fr-CA" sz="2000" dirty="0" smtClean="0">
                <a:latin typeface="Arial Narrow" panose="020B0606020202030204" pitchFamily="34" charset="0"/>
              </a:rPr>
              <a:t>Foire aux questions.</a:t>
            </a:r>
          </a:p>
          <a:p>
            <a:pPr marL="0" indent="0">
              <a:buNone/>
            </a:pPr>
            <a:endParaRPr lang="fr-CA" sz="1200" strike="sngStrike" dirty="0" smtClean="0">
              <a:latin typeface="Arial Narrow" panose="020B0606020202030204" pitchFamily="34" charset="0"/>
            </a:endParaRPr>
          </a:p>
          <a:p>
            <a:pPr marL="0" indent="0">
              <a:buNone/>
            </a:pPr>
            <a:endParaRPr lang="fr-CA" sz="2400" dirty="0">
              <a:latin typeface="Arial Narrow" panose="020B0606020202030204" pitchFamily="34" charset="0"/>
            </a:endParaRPr>
          </a:p>
          <a:p>
            <a:pPr marL="0" indent="0">
              <a:buNone/>
            </a:pPr>
            <a:endParaRPr lang="fr-CA" sz="2400" dirty="0">
              <a:latin typeface="Arial Narrow" panose="020B0606020202030204" pitchFamily="34" charset="0"/>
            </a:endParaRPr>
          </a:p>
        </p:txBody>
      </p:sp>
    </p:spTree>
    <p:extLst>
      <p:ext uri="{BB962C8B-B14F-4D97-AF65-F5344CB8AC3E}">
        <p14:creationId xmlns:p14="http://schemas.microsoft.com/office/powerpoint/2010/main" val="1164566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4" y="0"/>
            <a:ext cx="8316416" cy="1340768"/>
          </a:xfrm>
        </p:spPr>
        <p:txBody>
          <a:bodyPr anchor="ctr"/>
          <a:lstStyle/>
          <a:p>
            <a:r>
              <a:rPr lang="fr-CA" sz="3000" b="1" cap="all" dirty="0">
                <a:latin typeface="Arial Narrow" panose="020B0606020202030204" pitchFamily="34" charset="0"/>
              </a:rPr>
              <a:t>Sujets abordés dans cette Présentation</a:t>
            </a:r>
          </a:p>
        </p:txBody>
      </p:sp>
      <p:sp>
        <p:nvSpPr>
          <p:cNvPr id="3" name="Espace réservé du contenu 2"/>
          <p:cNvSpPr>
            <a:spLocks noGrp="1"/>
          </p:cNvSpPr>
          <p:nvPr>
            <p:ph idx="1"/>
            <p:custDataLst>
              <p:tags r:id="rId2"/>
            </p:custDataLst>
          </p:nvPr>
        </p:nvSpPr>
        <p:spPr>
          <a:xfrm>
            <a:off x="683568" y="1484784"/>
            <a:ext cx="8209607" cy="4752528"/>
          </a:xfrm>
        </p:spPr>
        <p:txBody>
          <a:bodyPr/>
          <a:lstStyle/>
          <a:p>
            <a:r>
              <a:rPr lang="fr-CA" sz="2000" dirty="0" smtClean="0">
                <a:latin typeface="Arial Narrow" panose="020B0606020202030204" pitchFamily="34" charset="0"/>
              </a:rPr>
              <a:t>Quel est le projet de révision des structures de postes?</a:t>
            </a:r>
          </a:p>
          <a:p>
            <a:r>
              <a:rPr lang="fr-CA" sz="2000" dirty="0" smtClean="0">
                <a:latin typeface="Arial Narrow" panose="020B0606020202030204" pitchFamily="34" charset="0"/>
              </a:rPr>
              <a:t>Pourquoi </a:t>
            </a:r>
            <a:r>
              <a:rPr lang="fr-CA" sz="2000" dirty="0">
                <a:latin typeface="Arial Narrow" panose="020B0606020202030204" pitchFamily="34" charset="0"/>
              </a:rPr>
              <a:t>l’offre de bonification au personnel?</a:t>
            </a:r>
          </a:p>
          <a:p>
            <a:r>
              <a:rPr lang="fr-CA" sz="2000" dirty="0">
                <a:latin typeface="Arial Narrow" panose="020B0606020202030204" pitchFamily="34" charset="0"/>
              </a:rPr>
              <a:t>Avantages</a:t>
            </a:r>
          </a:p>
          <a:p>
            <a:r>
              <a:rPr lang="fr-CA" sz="2000" dirty="0">
                <a:latin typeface="Arial Narrow" panose="020B0606020202030204" pitchFamily="34" charset="0"/>
              </a:rPr>
              <a:t>Défis</a:t>
            </a:r>
          </a:p>
          <a:p>
            <a:r>
              <a:rPr lang="fr-CA" sz="2000" dirty="0" smtClean="0">
                <a:latin typeface="Arial Narrow" panose="020B0606020202030204" pitchFamily="34" charset="0"/>
              </a:rPr>
              <a:t>Vision</a:t>
            </a:r>
          </a:p>
          <a:p>
            <a:r>
              <a:rPr lang="fr-CA" sz="2000" dirty="0">
                <a:latin typeface="Arial Narrow" panose="020B0606020202030204" pitchFamily="34" charset="0"/>
              </a:rPr>
              <a:t>Mesures d’accompagnement dans le </a:t>
            </a:r>
            <a:r>
              <a:rPr lang="fr-CA" sz="2000" dirty="0" smtClean="0">
                <a:latin typeface="Arial Narrow" panose="020B0606020202030204" pitchFamily="34" charset="0"/>
              </a:rPr>
              <a:t>changement</a:t>
            </a:r>
          </a:p>
          <a:p>
            <a:r>
              <a:rPr lang="fr-CA" sz="2000" dirty="0">
                <a:latin typeface="Arial Narrow" panose="020B0606020202030204" pitchFamily="34" charset="0"/>
              </a:rPr>
              <a:t>Grandes lignes de l’entente</a:t>
            </a:r>
          </a:p>
          <a:p>
            <a:r>
              <a:rPr lang="fr-CA" sz="2000" dirty="0" smtClean="0">
                <a:latin typeface="Arial Narrow" panose="020B0606020202030204" pitchFamily="34" charset="0"/>
              </a:rPr>
              <a:t>Prochaines </a:t>
            </a:r>
            <a:r>
              <a:rPr lang="fr-CA" sz="2000" dirty="0">
                <a:latin typeface="Arial Narrow" panose="020B0606020202030204" pitchFamily="34" charset="0"/>
              </a:rPr>
              <a:t>étapes : </a:t>
            </a:r>
          </a:p>
          <a:p>
            <a:pPr lvl="1"/>
            <a:r>
              <a:rPr lang="fr-CA" sz="2000" dirty="0">
                <a:latin typeface="Arial Narrow" panose="020B0606020202030204" pitchFamily="34" charset="0"/>
              </a:rPr>
              <a:t>Ligne du </a:t>
            </a:r>
            <a:r>
              <a:rPr lang="fr-CA" sz="2000" dirty="0" smtClean="0">
                <a:latin typeface="Arial Narrow" panose="020B0606020202030204" pitchFamily="34" charset="0"/>
              </a:rPr>
              <a:t>temps de la phase 2 – groupe 3A</a:t>
            </a:r>
          </a:p>
          <a:p>
            <a:pPr lvl="1"/>
            <a:r>
              <a:rPr lang="fr-CA" sz="2000" dirty="0" smtClean="0">
                <a:latin typeface="Arial Narrow" panose="020B0606020202030204" pitchFamily="34" charset="0"/>
              </a:rPr>
              <a:t>Prochaines phases « Révision de la structure de postes »</a:t>
            </a:r>
          </a:p>
          <a:p>
            <a:r>
              <a:rPr lang="fr-CA" sz="2000" dirty="0" smtClean="0">
                <a:latin typeface="Arial Narrow" panose="020B0606020202030204" pitchFamily="34" charset="0"/>
              </a:rPr>
              <a:t>Rôles</a:t>
            </a:r>
            <a:r>
              <a:rPr lang="fr-CA" sz="2000" dirty="0">
                <a:latin typeface="Arial Narrow" panose="020B0606020202030204" pitchFamily="34" charset="0"/>
              </a:rPr>
              <a:t> </a:t>
            </a:r>
            <a:r>
              <a:rPr lang="fr-CA" sz="2000" dirty="0" smtClean="0">
                <a:latin typeface="Arial Narrow" panose="020B0606020202030204" pitchFamily="34" charset="0"/>
              </a:rPr>
              <a:t>et </a:t>
            </a:r>
            <a:r>
              <a:rPr lang="fr-CA" sz="2000" dirty="0">
                <a:latin typeface="Arial Narrow" panose="020B0606020202030204" pitchFamily="34" charset="0"/>
              </a:rPr>
              <a:t>responsabilités </a:t>
            </a:r>
            <a:r>
              <a:rPr lang="fr-CA" sz="2000" dirty="0" smtClean="0">
                <a:latin typeface="Arial Narrow" panose="020B0606020202030204" pitchFamily="34" charset="0"/>
              </a:rPr>
              <a:t>des gestionnaires</a:t>
            </a:r>
          </a:p>
          <a:p>
            <a:r>
              <a:rPr lang="fr-CA" sz="2000" dirty="0" smtClean="0">
                <a:latin typeface="Arial Narrow" panose="020B0606020202030204" pitchFamily="34" charset="0"/>
              </a:rPr>
              <a:t>Rôles et responsabilités de la DRHCAJ</a:t>
            </a:r>
            <a:endParaRPr lang="fr-CA" sz="2000" dirty="0">
              <a:latin typeface="Arial Narrow" panose="020B0606020202030204" pitchFamily="34" charset="0"/>
            </a:endParaRPr>
          </a:p>
          <a:p>
            <a:r>
              <a:rPr lang="fr-CA" sz="2000" dirty="0" smtClean="0">
                <a:latin typeface="Arial Narrow" panose="020B0606020202030204" pitchFamily="34" charset="0"/>
              </a:rPr>
              <a:t>Période </a:t>
            </a:r>
            <a:r>
              <a:rPr lang="fr-CA" sz="2000" dirty="0">
                <a:latin typeface="Arial Narrow" panose="020B0606020202030204" pitchFamily="34" charset="0"/>
              </a:rPr>
              <a:t>d’échange</a:t>
            </a:r>
          </a:p>
        </p:txBody>
      </p:sp>
    </p:spTree>
    <p:extLst>
      <p:ext uri="{BB962C8B-B14F-4D97-AF65-F5344CB8AC3E}">
        <p14:creationId xmlns:p14="http://schemas.microsoft.com/office/powerpoint/2010/main" val="2388943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4" y="0"/>
            <a:ext cx="8316416" cy="1340768"/>
          </a:xfrm>
        </p:spPr>
        <p:txBody>
          <a:bodyPr anchor="ctr"/>
          <a:lstStyle/>
          <a:p>
            <a:r>
              <a:rPr lang="fr-CA" sz="3000" b="1" dirty="0" smtClean="0">
                <a:latin typeface="Arial Narrow" panose="020B0606020202030204" pitchFamily="34" charset="0"/>
              </a:rPr>
              <a:t>QUEL EST LE PROJET DE RÉVISON DES STRUCTURES DE POSTES</a:t>
            </a:r>
            <a:endParaRPr lang="fr-CA" sz="3000" b="1" dirty="0">
              <a:latin typeface="Arial Narrow" panose="020B0606020202030204" pitchFamily="34" charset="0"/>
            </a:endParaRPr>
          </a:p>
        </p:txBody>
      </p:sp>
      <p:sp>
        <p:nvSpPr>
          <p:cNvPr id="3" name="Espace réservé du contenu 2"/>
          <p:cNvSpPr>
            <a:spLocks noGrp="1"/>
          </p:cNvSpPr>
          <p:nvPr>
            <p:ph idx="1"/>
            <p:custDataLst>
              <p:tags r:id="rId2"/>
            </p:custDataLst>
          </p:nvPr>
        </p:nvSpPr>
        <p:spPr>
          <a:xfrm>
            <a:off x="683568" y="1600200"/>
            <a:ext cx="8209607" cy="4637111"/>
          </a:xfrm>
        </p:spPr>
        <p:txBody>
          <a:bodyPr/>
          <a:lstStyle/>
          <a:p>
            <a:r>
              <a:rPr lang="fr-CA" sz="2000" dirty="0" smtClean="0">
                <a:latin typeface="Arial Narrow" panose="020B0606020202030204" pitchFamily="34" charset="0"/>
              </a:rPr>
              <a:t>Le projet inclut la bonification des postes TPR et la création des postes d’autoremplacement.</a:t>
            </a:r>
          </a:p>
          <a:p>
            <a:pPr>
              <a:spcBef>
                <a:spcPts val="600"/>
              </a:spcBef>
            </a:pPr>
            <a:r>
              <a:rPr lang="fr-CA" sz="2000" dirty="0" smtClean="0">
                <a:latin typeface="Arial Narrow" panose="020B0606020202030204" pitchFamily="34" charset="0"/>
              </a:rPr>
              <a:t>Le </a:t>
            </a:r>
            <a:r>
              <a:rPr lang="fr-CA" sz="2000" dirty="0">
                <a:latin typeface="Arial Narrow" panose="020B0606020202030204" pitchFamily="34" charset="0"/>
              </a:rPr>
              <a:t>projet de bonification des postes se poursuivra au cours des prochains mois auprès d’autres titres d’emploi TPR. </a:t>
            </a:r>
            <a:r>
              <a:rPr lang="fr-CA" sz="2000" b="1" dirty="0" smtClean="0">
                <a:latin typeface="Arial Narrow" panose="020B0606020202030204" pitchFamily="34" charset="0"/>
              </a:rPr>
              <a:t>Notre souhait : prendre soin de nos gens pour qu’ils choisissent de demeurer avec nous.</a:t>
            </a:r>
          </a:p>
          <a:p>
            <a:pPr>
              <a:spcBef>
                <a:spcPts val="600"/>
              </a:spcBef>
            </a:pPr>
            <a:r>
              <a:rPr lang="fr-CA" sz="2000" dirty="0" smtClean="0">
                <a:latin typeface="Arial Narrow" panose="020B0606020202030204" pitchFamily="34" charset="0"/>
              </a:rPr>
              <a:t>Intranet </a:t>
            </a:r>
            <a:r>
              <a:rPr lang="fr-CA" sz="2000" dirty="0">
                <a:latin typeface="Arial Narrow" panose="020B0606020202030204" pitchFamily="34" charset="0"/>
              </a:rPr>
              <a:t>bonification : </a:t>
            </a:r>
            <a:r>
              <a:rPr lang="fr-CA" sz="2000" u="sng" dirty="0" smtClean="0">
                <a:latin typeface="Arial Narrow" panose="020B0606020202030204" pitchFamily="34" charset="0"/>
                <a:hlinkClick r:id="rId5"/>
              </a:rPr>
              <a:t>www.cisssca.com/bonification</a:t>
            </a:r>
            <a:endParaRPr lang="fr-CA" sz="2000" u="sng" dirty="0" smtClean="0">
              <a:latin typeface="Arial Narrow" panose="020B0606020202030204" pitchFamily="34" charset="0"/>
            </a:endParaRPr>
          </a:p>
          <a:p>
            <a:pPr marL="0" indent="0">
              <a:buNone/>
            </a:pPr>
            <a:endParaRPr lang="fr-CA" sz="1800" u="sng" dirty="0"/>
          </a:p>
          <a:p>
            <a:pPr marL="0" indent="0">
              <a:buNone/>
            </a:pPr>
            <a:endParaRPr lang="fr-CA" sz="1800" dirty="0" smtClean="0"/>
          </a:p>
          <a:p>
            <a:pPr marL="0" indent="0">
              <a:buNone/>
            </a:pPr>
            <a:endParaRPr lang="fr-CA" sz="1600" dirty="0" smtClean="0">
              <a:latin typeface="Arial Narrow" panose="020B0606020202030204" pitchFamily="34" charset="0"/>
            </a:endParaRPr>
          </a:p>
        </p:txBody>
      </p:sp>
    </p:spTree>
    <p:extLst>
      <p:ext uri="{BB962C8B-B14F-4D97-AF65-F5344CB8AC3E}">
        <p14:creationId xmlns:p14="http://schemas.microsoft.com/office/powerpoint/2010/main" val="2810746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4" y="0"/>
            <a:ext cx="8316416" cy="1340768"/>
          </a:xfrm>
        </p:spPr>
        <p:txBody>
          <a:bodyPr anchor="ctr"/>
          <a:lstStyle/>
          <a:p>
            <a:r>
              <a:rPr lang="fr-CA" sz="2800" b="1" dirty="0">
                <a:latin typeface="Arial Narrow" panose="020B0606020202030204" pitchFamily="34" charset="0"/>
              </a:rPr>
              <a:t>QUEL EST LE PROJET DE RÉVISON DES STRUCTURES </a:t>
            </a:r>
            <a:br>
              <a:rPr lang="fr-CA" sz="2800" b="1" dirty="0">
                <a:latin typeface="Arial Narrow" panose="020B0606020202030204" pitchFamily="34" charset="0"/>
              </a:rPr>
            </a:br>
            <a:r>
              <a:rPr lang="fr-CA" sz="2800" b="1" dirty="0">
                <a:latin typeface="Arial Narrow" panose="020B0606020202030204" pitchFamily="34" charset="0"/>
              </a:rPr>
              <a:t>DE </a:t>
            </a:r>
            <a:r>
              <a:rPr lang="fr-CA" sz="2800" b="1" dirty="0" smtClean="0">
                <a:latin typeface="Arial Narrow" panose="020B0606020202030204" pitchFamily="34" charset="0"/>
              </a:rPr>
              <a:t>POSTES : EXPLICATION DE LA PHASE 2 DU PROJET</a:t>
            </a:r>
            <a:endParaRPr lang="fr-CA" sz="2800" b="1" dirty="0">
              <a:latin typeface="Arial Narrow" panose="020B0606020202030204" pitchFamily="34" charset="0"/>
            </a:endParaRPr>
          </a:p>
        </p:txBody>
      </p:sp>
      <p:sp>
        <p:nvSpPr>
          <p:cNvPr id="3" name="Espace réservé du contenu 2"/>
          <p:cNvSpPr>
            <a:spLocks noGrp="1"/>
          </p:cNvSpPr>
          <p:nvPr>
            <p:ph idx="1"/>
            <p:custDataLst>
              <p:tags r:id="rId2"/>
            </p:custDataLst>
          </p:nvPr>
        </p:nvSpPr>
        <p:spPr>
          <a:xfrm>
            <a:off x="683568" y="1600200"/>
            <a:ext cx="8209607" cy="4637111"/>
          </a:xfrm>
        </p:spPr>
        <p:txBody>
          <a:bodyPr/>
          <a:lstStyle/>
          <a:p>
            <a:r>
              <a:rPr lang="fr-CA" sz="2000" dirty="0" smtClean="0">
                <a:latin typeface="Arial Narrow" panose="020B0606020202030204" pitchFamily="34" charset="0"/>
              </a:rPr>
              <a:t>En </a:t>
            </a:r>
            <a:r>
              <a:rPr lang="fr-CA" sz="2000" dirty="0">
                <a:latin typeface="Arial Narrow" panose="020B0606020202030204" pitchFamily="34" charset="0"/>
              </a:rPr>
              <a:t>contexte de rareté de la </a:t>
            </a:r>
            <a:r>
              <a:rPr lang="fr-CA" sz="2000" dirty="0" smtClean="0">
                <a:latin typeface="Arial Narrow" panose="020B0606020202030204" pitchFamily="34" charset="0"/>
              </a:rPr>
              <a:t>main-d’œuvre, nous poursuivons le </a:t>
            </a:r>
            <a:r>
              <a:rPr lang="fr-CA" sz="2000" dirty="0">
                <a:latin typeface="Arial Narrow" panose="020B0606020202030204" pitchFamily="34" charset="0"/>
              </a:rPr>
              <a:t>projet de bonification des postes à temps partiel régulier (TPR) auprès </a:t>
            </a:r>
            <a:r>
              <a:rPr lang="fr-CA" sz="2000" dirty="0" smtClean="0">
                <a:latin typeface="Arial Narrow" panose="020B0606020202030204" pitchFamily="34" charset="0"/>
              </a:rPr>
              <a:t>des titres d’emploi suivants, représentant environ 100 employés :</a:t>
            </a:r>
          </a:p>
          <a:p>
            <a:pPr marL="0" indent="0">
              <a:buNone/>
            </a:pPr>
            <a:endParaRPr lang="fr-CA" sz="2000" dirty="0" smtClean="0">
              <a:latin typeface="Arial Narrow" panose="020B0606020202030204" pitchFamily="34" charset="0"/>
            </a:endParaRPr>
          </a:p>
          <a:p>
            <a:pPr lvl="1"/>
            <a:r>
              <a:rPr lang="fr-CA" sz="1800" dirty="0" smtClean="0">
                <a:latin typeface="Arial Narrow" panose="020B0606020202030204" pitchFamily="34" charset="0"/>
              </a:rPr>
              <a:t>Éducateur;</a:t>
            </a:r>
          </a:p>
          <a:p>
            <a:pPr lvl="1"/>
            <a:r>
              <a:rPr lang="fr-CA" sz="1800" dirty="0" smtClean="0">
                <a:latin typeface="Arial Narrow" panose="020B0606020202030204" pitchFamily="34" charset="0"/>
              </a:rPr>
              <a:t>Technicien </a:t>
            </a:r>
            <a:r>
              <a:rPr lang="fr-CA" sz="1800" dirty="0">
                <a:latin typeface="Arial Narrow" panose="020B0606020202030204" pitchFamily="34" charset="0"/>
              </a:rPr>
              <a:t>en éducation </a:t>
            </a:r>
            <a:r>
              <a:rPr lang="fr-CA" sz="1800" dirty="0" smtClean="0">
                <a:latin typeface="Arial Narrow" panose="020B0606020202030204" pitchFamily="34" charset="0"/>
              </a:rPr>
              <a:t>spécialisée;</a:t>
            </a:r>
            <a:endParaRPr lang="fr-CA" sz="1800" dirty="0">
              <a:latin typeface="Arial Narrow" panose="020B0606020202030204" pitchFamily="34" charset="0"/>
            </a:endParaRPr>
          </a:p>
          <a:p>
            <a:pPr lvl="1"/>
            <a:r>
              <a:rPr lang="fr-CA" sz="1800" dirty="0" smtClean="0">
                <a:latin typeface="Arial Narrow" panose="020B0606020202030204" pitchFamily="34" charset="0"/>
              </a:rPr>
              <a:t>Technicien d’intervention en loisir;</a:t>
            </a:r>
            <a:endParaRPr lang="fr-CA" sz="1800" dirty="0">
              <a:latin typeface="Arial Narrow" panose="020B0606020202030204" pitchFamily="34" charset="0"/>
            </a:endParaRPr>
          </a:p>
          <a:p>
            <a:pPr marL="0" lvl="1" indent="0">
              <a:spcBef>
                <a:spcPts val="600"/>
              </a:spcBef>
              <a:buClr>
                <a:srgbClr val="004796"/>
              </a:buClr>
              <a:buNone/>
            </a:pPr>
            <a:endParaRPr lang="fr-CA" sz="2000" dirty="0" smtClean="0">
              <a:latin typeface="Arial Narrow" panose="020B0606020202030204" pitchFamily="34" charset="0"/>
              <a:cs typeface="+mn-cs"/>
            </a:endParaRPr>
          </a:p>
          <a:p>
            <a:pPr marL="342900" lvl="1" indent="-342900">
              <a:spcBef>
                <a:spcPts val="600"/>
              </a:spcBef>
              <a:buClr>
                <a:srgbClr val="004796"/>
              </a:buClr>
            </a:pPr>
            <a:r>
              <a:rPr lang="fr-CA" sz="2000" dirty="0" smtClean="0">
                <a:latin typeface="Arial Narrow" panose="020B0606020202030204" pitchFamily="34" charset="0"/>
                <a:cs typeface="+mn-cs"/>
              </a:rPr>
              <a:t>Ce </a:t>
            </a:r>
            <a:r>
              <a:rPr lang="fr-CA" sz="2000" dirty="0">
                <a:latin typeface="Arial Narrow" panose="020B0606020202030204" pitchFamily="34" charset="0"/>
                <a:cs typeface="+mn-cs"/>
              </a:rPr>
              <a:t>n’est pas un projet de titularisation des TPO.</a:t>
            </a:r>
          </a:p>
          <a:p>
            <a:pPr marL="0" indent="0">
              <a:buNone/>
            </a:pPr>
            <a:endParaRPr lang="fr-CA" sz="2000" dirty="0" smtClean="0">
              <a:latin typeface="Arial Narrow" panose="020B0606020202030204" pitchFamily="34" charset="0"/>
            </a:endParaRPr>
          </a:p>
          <a:p>
            <a:pPr marL="0" indent="0">
              <a:buNone/>
            </a:pPr>
            <a:endParaRPr lang="fr-CA" sz="2000" dirty="0">
              <a:latin typeface="Arial Narrow" panose="020B0606020202030204" pitchFamily="34" charset="0"/>
            </a:endParaRPr>
          </a:p>
          <a:p>
            <a:pPr marL="0" indent="0">
              <a:buNone/>
            </a:pPr>
            <a:endParaRPr lang="fr-CA" sz="1800" u="sng" dirty="0"/>
          </a:p>
          <a:p>
            <a:pPr marL="0" indent="0">
              <a:buNone/>
            </a:pPr>
            <a:endParaRPr lang="fr-CA" sz="1800" dirty="0" smtClean="0"/>
          </a:p>
          <a:p>
            <a:pPr marL="0" indent="0">
              <a:buNone/>
            </a:pPr>
            <a:endParaRPr lang="fr-CA" sz="1600" dirty="0" smtClean="0">
              <a:latin typeface="Arial Narrow" panose="020B0606020202030204" pitchFamily="34" charset="0"/>
            </a:endParaRPr>
          </a:p>
        </p:txBody>
      </p:sp>
    </p:spTree>
    <p:extLst>
      <p:ext uri="{BB962C8B-B14F-4D97-AF65-F5344CB8AC3E}">
        <p14:creationId xmlns:p14="http://schemas.microsoft.com/office/powerpoint/2010/main" val="2295838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4" y="0"/>
            <a:ext cx="8316416" cy="1340768"/>
          </a:xfrm>
        </p:spPr>
        <p:txBody>
          <a:bodyPr anchor="ctr"/>
          <a:lstStyle/>
          <a:p>
            <a:r>
              <a:rPr lang="fr-CA" altLang="fr-FR" sz="3000" b="1" cap="all" dirty="0" smtClean="0">
                <a:latin typeface="Arial Narrow" panose="020B0606020202030204" pitchFamily="34" charset="0"/>
              </a:rPr>
              <a:t>POURQUOI L’OFFRE DE BONIFICATION AU PERSONNEL?</a:t>
            </a:r>
            <a:endParaRPr lang="fr-CA" sz="3000" b="1" cap="all" dirty="0">
              <a:latin typeface="Arial Narrow" panose="020B0606020202030204" pitchFamily="34" charset="0"/>
            </a:endParaRPr>
          </a:p>
        </p:txBody>
      </p:sp>
      <p:sp>
        <p:nvSpPr>
          <p:cNvPr id="3" name="Espace réservé du contenu 2"/>
          <p:cNvSpPr>
            <a:spLocks noGrp="1"/>
          </p:cNvSpPr>
          <p:nvPr>
            <p:ph idx="1"/>
            <p:custDataLst>
              <p:tags r:id="rId2"/>
            </p:custDataLst>
          </p:nvPr>
        </p:nvSpPr>
        <p:spPr>
          <a:xfrm>
            <a:off x="683568" y="1600201"/>
            <a:ext cx="8209607" cy="4421088"/>
          </a:xfrm>
        </p:spPr>
        <p:txBody>
          <a:bodyPr/>
          <a:lstStyle/>
          <a:p>
            <a:r>
              <a:rPr lang="fr-CA" sz="2000" dirty="0" smtClean="0">
                <a:latin typeface="Arial Narrow" panose="020B0606020202030204" pitchFamily="34" charset="0"/>
              </a:rPr>
              <a:t>Pression énorme exercée </a:t>
            </a:r>
            <a:r>
              <a:rPr lang="fr-CA" sz="2000" dirty="0">
                <a:latin typeface="Arial Narrow" panose="020B0606020202030204" pitchFamily="34" charset="0"/>
              </a:rPr>
              <a:t>par les enjeux de </a:t>
            </a:r>
            <a:r>
              <a:rPr lang="fr-CA" sz="2000" dirty="0" smtClean="0">
                <a:latin typeface="Arial Narrow" panose="020B0606020202030204" pitchFamily="34" charset="0"/>
              </a:rPr>
              <a:t>main-d’œuvre (rareté de main-d’œuvre, concurrence entre les établissements, moins de finissants).</a:t>
            </a:r>
          </a:p>
          <a:p>
            <a:pPr marL="0" indent="0">
              <a:buNone/>
            </a:pPr>
            <a:endParaRPr lang="fr-CA" sz="800" dirty="0" smtClean="0">
              <a:latin typeface="Arial Narrow" panose="020B0606020202030204" pitchFamily="34" charset="0"/>
            </a:endParaRPr>
          </a:p>
          <a:p>
            <a:pPr>
              <a:spcBef>
                <a:spcPts val="600"/>
              </a:spcBef>
            </a:pPr>
            <a:r>
              <a:rPr lang="fr-CA" sz="2000" dirty="0">
                <a:latin typeface="Arial Narrow" panose="020B0606020202030204" pitchFamily="34" charset="0"/>
              </a:rPr>
              <a:t>Problèmes importants d’attraction, de fidélisation et de mobilisation des </a:t>
            </a:r>
            <a:r>
              <a:rPr lang="fr-CA" sz="2000" dirty="0" smtClean="0">
                <a:latin typeface="Arial Narrow" panose="020B0606020202030204" pitchFamily="34" charset="0"/>
              </a:rPr>
              <a:t>ressources.</a:t>
            </a:r>
          </a:p>
          <a:p>
            <a:pPr marL="0" indent="0">
              <a:spcBef>
                <a:spcPts val="600"/>
              </a:spcBef>
              <a:buNone/>
            </a:pPr>
            <a:endParaRPr lang="fr-CA" sz="800" dirty="0" smtClean="0">
              <a:latin typeface="Arial Narrow" panose="020B0606020202030204" pitchFamily="34" charset="0"/>
            </a:endParaRPr>
          </a:p>
          <a:p>
            <a:pPr>
              <a:spcBef>
                <a:spcPts val="600"/>
              </a:spcBef>
            </a:pPr>
            <a:r>
              <a:rPr lang="fr-CA" sz="2000" dirty="0" smtClean="0">
                <a:latin typeface="Arial Narrow" panose="020B0606020202030204" pitchFamily="34" charset="0"/>
              </a:rPr>
              <a:t>Nous souhaitons bonifier les postes pour offrir une autonomie aux gestionnaires à la gestion des horaires et pour restreindre le nombre de demandes acheminées au Service des activités de remplacement de la DRHCAJ.</a:t>
            </a:r>
          </a:p>
          <a:p>
            <a:pPr marL="0" indent="0">
              <a:spcBef>
                <a:spcPts val="600"/>
              </a:spcBef>
              <a:buNone/>
            </a:pPr>
            <a:endParaRPr lang="fr-CA" sz="800" dirty="0" smtClean="0">
              <a:latin typeface="Arial Narrow" panose="020B0606020202030204" pitchFamily="34" charset="0"/>
            </a:endParaRPr>
          </a:p>
          <a:p>
            <a:pPr>
              <a:spcBef>
                <a:spcPts val="600"/>
              </a:spcBef>
            </a:pPr>
            <a:r>
              <a:rPr lang="fr-CA" sz="2000" dirty="0" smtClean="0">
                <a:latin typeface="Arial Narrow" panose="020B0606020202030204" pitchFamily="34" charset="0"/>
              </a:rPr>
              <a:t>Renforcement et stabilisation des équipes dans les services.</a:t>
            </a:r>
          </a:p>
        </p:txBody>
      </p:sp>
    </p:spTree>
    <p:extLst>
      <p:ext uri="{BB962C8B-B14F-4D97-AF65-F5344CB8AC3E}">
        <p14:creationId xmlns:p14="http://schemas.microsoft.com/office/powerpoint/2010/main" val="3004702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3" y="0"/>
            <a:ext cx="8065591" cy="1340768"/>
          </a:xfrm>
        </p:spPr>
        <p:txBody>
          <a:bodyPr anchor="ctr"/>
          <a:lstStyle/>
          <a:p>
            <a:r>
              <a:rPr lang="fr-CA" sz="3000" b="1" cap="all" dirty="0" smtClean="0">
                <a:latin typeface="Arial Narrow" panose="020B0606020202030204" pitchFamily="34" charset="0"/>
              </a:rPr>
              <a:t>AVANTAGES DE L’OFFRE DE BONIFICATION DANS L’ORGANISATION</a:t>
            </a:r>
            <a:endParaRPr lang="fr-CA" sz="3000" b="1" cap="all" dirty="0">
              <a:latin typeface="Arial Narrow" panose="020B0606020202030204" pitchFamily="34" charset="0"/>
            </a:endParaRPr>
          </a:p>
        </p:txBody>
      </p:sp>
      <p:sp>
        <p:nvSpPr>
          <p:cNvPr id="3" name="Espace réservé du contenu 2"/>
          <p:cNvSpPr>
            <a:spLocks noGrp="1"/>
          </p:cNvSpPr>
          <p:nvPr>
            <p:ph idx="1"/>
            <p:custDataLst>
              <p:tags r:id="rId2"/>
            </p:custDataLst>
          </p:nvPr>
        </p:nvSpPr>
        <p:spPr/>
        <p:txBody>
          <a:bodyPr/>
          <a:lstStyle/>
          <a:p>
            <a:pPr>
              <a:spcAft>
                <a:spcPts val="600"/>
              </a:spcAft>
            </a:pPr>
            <a:r>
              <a:rPr lang="fr-CA" sz="2000" dirty="0">
                <a:latin typeface="Arial Narrow" panose="020B0606020202030204" pitchFamily="34" charset="0"/>
              </a:rPr>
              <a:t>Réduire le temps supplémentaire;</a:t>
            </a:r>
          </a:p>
          <a:p>
            <a:pPr>
              <a:spcAft>
                <a:spcPts val="600"/>
              </a:spcAft>
            </a:pPr>
            <a:r>
              <a:rPr lang="fr-CA" sz="2000" dirty="0">
                <a:latin typeface="Arial Narrow" panose="020B0606020202030204" pitchFamily="34" charset="0"/>
              </a:rPr>
              <a:t>Augmenter le nombre d’employés à temps complet - postes attractifs;</a:t>
            </a:r>
          </a:p>
          <a:p>
            <a:pPr>
              <a:spcAft>
                <a:spcPts val="600"/>
              </a:spcAft>
            </a:pPr>
            <a:r>
              <a:rPr lang="fr-CA" sz="2000" dirty="0">
                <a:latin typeface="Arial Narrow" panose="020B0606020202030204" pitchFamily="34" charset="0"/>
              </a:rPr>
              <a:t>Réduire le taux d’utilisation de la main-d’œuvre indépendante;</a:t>
            </a:r>
          </a:p>
          <a:p>
            <a:pPr>
              <a:spcAft>
                <a:spcPts val="600"/>
              </a:spcAft>
            </a:pPr>
            <a:r>
              <a:rPr lang="fr-CA" sz="2000" dirty="0">
                <a:latin typeface="Arial Narrow" panose="020B0606020202030204" pitchFamily="34" charset="0"/>
              </a:rPr>
              <a:t>Contribuer à améliorer la continuité des soins et des services;</a:t>
            </a:r>
          </a:p>
          <a:p>
            <a:pPr>
              <a:spcAft>
                <a:spcPts val="600"/>
              </a:spcAft>
            </a:pPr>
            <a:r>
              <a:rPr lang="fr-CA" sz="2000" dirty="0">
                <a:latin typeface="Arial Narrow" panose="020B0606020202030204" pitchFamily="34" charset="0"/>
              </a:rPr>
              <a:t>Assurer la rétention du personnel;</a:t>
            </a:r>
          </a:p>
          <a:p>
            <a:pPr>
              <a:spcAft>
                <a:spcPts val="600"/>
              </a:spcAft>
            </a:pPr>
            <a:r>
              <a:rPr lang="fr-CA" sz="2000" dirty="0">
                <a:latin typeface="Arial Narrow" panose="020B0606020202030204" pitchFamily="34" charset="0"/>
              </a:rPr>
              <a:t>Possibilité d’offrir à l’externe, éventuellement, des postes lors de l’embauche (postes fin de liste), une fois la bonification réalisée dans l’organisation.</a:t>
            </a:r>
          </a:p>
          <a:p>
            <a:pPr marL="0" lvl="0" indent="0">
              <a:buNone/>
            </a:pPr>
            <a:endParaRPr lang="fr-CA" sz="2400" dirty="0" smtClean="0">
              <a:latin typeface="Arial Narrow" panose="020B0606020202030204" pitchFamily="34" charset="0"/>
            </a:endParaRPr>
          </a:p>
          <a:p>
            <a:pPr marL="0" lvl="0" indent="0">
              <a:buNone/>
            </a:pPr>
            <a:endParaRPr lang="fr-CA" sz="2400" dirty="0">
              <a:latin typeface="Arial Narrow" panose="020B0606020202030204" pitchFamily="34" charset="0"/>
            </a:endParaRPr>
          </a:p>
        </p:txBody>
      </p:sp>
    </p:spTree>
    <p:extLst>
      <p:ext uri="{BB962C8B-B14F-4D97-AF65-F5344CB8AC3E}">
        <p14:creationId xmlns:p14="http://schemas.microsoft.com/office/powerpoint/2010/main" val="2139533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088" y="0"/>
            <a:ext cx="8065591" cy="1340768"/>
          </a:xfrm>
        </p:spPr>
        <p:txBody>
          <a:bodyPr anchor="ctr"/>
          <a:lstStyle/>
          <a:p>
            <a:r>
              <a:rPr lang="fr-CA" sz="3000" b="1" cap="all" dirty="0" smtClean="0">
                <a:latin typeface="Arial Narrow" panose="020B0606020202030204" pitchFamily="34" charset="0"/>
              </a:rPr>
              <a:t>AVANTAGES DE L’OFFRE DE BONIFICATION SUR LE PERSONNEL</a:t>
            </a:r>
            <a:endParaRPr lang="fr-CA" sz="3000" dirty="0"/>
          </a:p>
        </p:txBody>
      </p:sp>
      <p:sp>
        <p:nvSpPr>
          <p:cNvPr id="3" name="Espace réservé du contenu 2"/>
          <p:cNvSpPr>
            <a:spLocks noGrp="1"/>
          </p:cNvSpPr>
          <p:nvPr>
            <p:ph idx="1"/>
            <p:custDataLst>
              <p:tags r:id="rId2"/>
            </p:custDataLst>
          </p:nvPr>
        </p:nvSpPr>
        <p:spPr>
          <a:xfrm>
            <a:off x="827088" y="1600201"/>
            <a:ext cx="8065591" cy="4421088"/>
          </a:xfrm>
        </p:spPr>
        <p:txBody>
          <a:bodyPr/>
          <a:lstStyle/>
          <a:p>
            <a:pPr>
              <a:spcAft>
                <a:spcPts val="600"/>
              </a:spcAft>
            </a:pPr>
            <a:r>
              <a:rPr lang="fr-CA" sz="2000" dirty="0">
                <a:latin typeface="Arial Narrow" panose="020B0606020202030204" pitchFamily="34" charset="0"/>
              </a:rPr>
              <a:t>Accès à un emploi plus intéressant, attractif, fidélisation et mobilisation des ressources.</a:t>
            </a:r>
          </a:p>
          <a:p>
            <a:pPr>
              <a:spcAft>
                <a:spcPts val="600"/>
              </a:spcAft>
            </a:pPr>
            <a:r>
              <a:rPr lang="fr-CA" sz="2000" dirty="0">
                <a:latin typeface="Arial Narrow" panose="020B0606020202030204" pitchFamily="34" charset="0"/>
              </a:rPr>
              <a:t>Renforcement et stabilisation du personnel dans les horaires et </a:t>
            </a:r>
            <a:r>
              <a:rPr lang="fr-CA" sz="2000" dirty="0" smtClean="0">
                <a:latin typeface="Arial Narrow" panose="020B0606020202030204" pitchFamily="34" charset="0"/>
              </a:rPr>
              <a:t>les </a:t>
            </a:r>
            <a:r>
              <a:rPr lang="fr-CA" sz="2000" dirty="0">
                <a:latin typeface="Arial Narrow" panose="020B0606020202030204" pitchFamily="34" charset="0"/>
              </a:rPr>
              <a:t>lieux de </a:t>
            </a:r>
            <a:r>
              <a:rPr lang="fr-CA" sz="2000" dirty="0" smtClean="0">
                <a:latin typeface="Arial Narrow" panose="020B0606020202030204" pitchFamily="34" charset="0"/>
              </a:rPr>
              <a:t>travail.</a:t>
            </a:r>
            <a:endParaRPr lang="fr-CA" sz="2000" dirty="0">
              <a:latin typeface="Arial Narrow" panose="020B0606020202030204" pitchFamily="34" charset="0"/>
            </a:endParaRPr>
          </a:p>
          <a:p>
            <a:pPr>
              <a:spcAft>
                <a:spcPts val="600"/>
              </a:spcAft>
            </a:pPr>
            <a:r>
              <a:rPr lang="fr-CA" sz="2000" dirty="0">
                <a:latin typeface="Arial Narrow" panose="020B0606020202030204" pitchFamily="34" charset="0"/>
              </a:rPr>
              <a:t>Développement d’un sentiment d’appartenance à une </a:t>
            </a:r>
            <a:r>
              <a:rPr lang="fr-CA" sz="2000" dirty="0" smtClean="0">
                <a:latin typeface="Arial Narrow" panose="020B0606020202030204" pitchFamily="34" charset="0"/>
              </a:rPr>
              <a:t>équipe.</a:t>
            </a:r>
            <a:endParaRPr lang="fr-CA" sz="2000" dirty="0">
              <a:latin typeface="Arial Narrow" panose="020B0606020202030204" pitchFamily="34" charset="0"/>
            </a:endParaRPr>
          </a:p>
          <a:p>
            <a:pPr>
              <a:spcAft>
                <a:spcPts val="600"/>
              </a:spcAft>
            </a:pPr>
            <a:r>
              <a:rPr lang="fr-CA" sz="2000" dirty="0" smtClean="0">
                <a:latin typeface="Arial Narrow" panose="020B0606020202030204" pitchFamily="34" charset="0"/>
              </a:rPr>
              <a:t>Meilleurs </a:t>
            </a:r>
            <a:r>
              <a:rPr lang="fr-CA" sz="2000" dirty="0">
                <a:latin typeface="Arial Narrow" panose="020B0606020202030204" pitchFamily="34" charset="0"/>
              </a:rPr>
              <a:t>encadrement et </a:t>
            </a:r>
            <a:r>
              <a:rPr lang="fr-CA" sz="2000" dirty="0" smtClean="0">
                <a:latin typeface="Arial Narrow" panose="020B0606020202030204" pitchFamily="34" charset="0"/>
              </a:rPr>
              <a:t>développement.</a:t>
            </a:r>
            <a:endParaRPr lang="fr-CA" sz="2000" dirty="0">
              <a:latin typeface="Arial Narrow" panose="020B0606020202030204" pitchFamily="34" charset="0"/>
            </a:endParaRPr>
          </a:p>
          <a:p>
            <a:pPr marL="0" indent="0">
              <a:spcAft>
                <a:spcPts val="600"/>
              </a:spcAft>
              <a:buNone/>
            </a:pPr>
            <a:endParaRPr lang="fr-CA" sz="2400" dirty="0">
              <a:latin typeface="Arial Narrow" panose="020B0606020202030204" pitchFamily="34" charset="0"/>
            </a:endParaRPr>
          </a:p>
          <a:p>
            <a:endParaRPr lang="fr-CA" sz="2400" dirty="0">
              <a:latin typeface="Arial Narrow" panose="020B0606020202030204" pitchFamily="34" charset="0"/>
            </a:endParaRPr>
          </a:p>
          <a:p>
            <a:endParaRPr lang="fr-CA" sz="2400" dirty="0" smtClean="0">
              <a:latin typeface="Arial Narrow" panose="020B0606020202030204" pitchFamily="34" charset="0"/>
            </a:endParaRPr>
          </a:p>
        </p:txBody>
      </p:sp>
    </p:spTree>
    <p:extLst>
      <p:ext uri="{BB962C8B-B14F-4D97-AF65-F5344CB8AC3E}">
        <p14:creationId xmlns:p14="http://schemas.microsoft.com/office/powerpoint/2010/main" val="4140207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4" y="0"/>
            <a:ext cx="8316416" cy="1340768"/>
          </a:xfrm>
        </p:spPr>
        <p:txBody>
          <a:bodyPr anchor="ctr"/>
          <a:lstStyle/>
          <a:p>
            <a:r>
              <a:rPr lang="fr-CA" altLang="fr-FR" sz="3000" b="1" cap="all" dirty="0" smtClean="0">
                <a:latin typeface="Arial Narrow" panose="020B0606020202030204" pitchFamily="34" charset="0"/>
              </a:rPr>
              <a:t>LES DÉFIS DE L’OFFRE DE BONIFICATION</a:t>
            </a:r>
            <a:endParaRPr lang="fr-CA" sz="3000" b="1" cap="all" dirty="0">
              <a:latin typeface="Arial Narrow" panose="020B0606020202030204" pitchFamily="34" charset="0"/>
            </a:endParaRPr>
          </a:p>
        </p:txBody>
      </p:sp>
      <p:sp>
        <p:nvSpPr>
          <p:cNvPr id="3" name="Espace réservé du contenu 2"/>
          <p:cNvSpPr>
            <a:spLocks noGrp="1"/>
          </p:cNvSpPr>
          <p:nvPr>
            <p:ph idx="1"/>
            <p:custDataLst>
              <p:tags r:id="rId2"/>
            </p:custDataLst>
          </p:nvPr>
        </p:nvSpPr>
        <p:spPr>
          <a:xfrm>
            <a:off x="683568" y="1600201"/>
            <a:ext cx="8209607" cy="4421088"/>
          </a:xfrm>
        </p:spPr>
        <p:txBody>
          <a:bodyPr/>
          <a:lstStyle/>
          <a:p>
            <a:pPr>
              <a:spcAft>
                <a:spcPts val="600"/>
              </a:spcAft>
            </a:pPr>
            <a:r>
              <a:rPr lang="fr-CA" sz="2000" dirty="0">
                <a:latin typeface="Arial Narrow" panose="020B0606020202030204" pitchFamily="34" charset="0"/>
              </a:rPr>
              <a:t>Plus grand nombre de surplus dans les services;</a:t>
            </a:r>
          </a:p>
          <a:p>
            <a:pPr>
              <a:spcAft>
                <a:spcPts val="600"/>
              </a:spcAft>
            </a:pPr>
            <a:r>
              <a:rPr lang="fr-CA" sz="2000" dirty="0">
                <a:latin typeface="Arial Narrow" panose="020B0606020202030204" pitchFamily="34" charset="0"/>
              </a:rPr>
              <a:t>Gestion des présences </a:t>
            </a:r>
            <a:r>
              <a:rPr lang="fr-CA" sz="2000" dirty="0" smtClean="0">
                <a:latin typeface="Arial Narrow" panose="020B0606020202030204" pitchFamily="34" charset="0"/>
              </a:rPr>
              <a:t>à la place des </a:t>
            </a:r>
            <a:r>
              <a:rPr lang="fr-CA" sz="2000" dirty="0">
                <a:latin typeface="Arial Narrow" panose="020B0606020202030204" pitchFamily="34" charset="0"/>
              </a:rPr>
              <a:t>absences;</a:t>
            </a:r>
          </a:p>
          <a:p>
            <a:pPr>
              <a:spcAft>
                <a:spcPts val="600"/>
              </a:spcAft>
            </a:pPr>
            <a:r>
              <a:rPr lang="fr-CA" sz="2000" dirty="0">
                <a:latin typeface="Arial Narrow" panose="020B0606020202030204" pitchFamily="34" charset="0"/>
              </a:rPr>
              <a:t>Financier (déficit budgétaire à prévoir);</a:t>
            </a:r>
          </a:p>
          <a:p>
            <a:pPr>
              <a:spcAft>
                <a:spcPts val="600"/>
              </a:spcAft>
            </a:pPr>
            <a:r>
              <a:rPr lang="fr-CA" sz="2000" dirty="0">
                <a:latin typeface="Arial Narrow" panose="020B0606020202030204" pitchFamily="34" charset="0"/>
              </a:rPr>
              <a:t>Nouvelle mesure applicable dans le système </a:t>
            </a:r>
            <a:r>
              <a:rPr lang="fr-CA" sz="2000" dirty="0" err="1">
                <a:latin typeface="Arial Narrow" panose="020B0606020202030204" pitchFamily="34" charset="0"/>
              </a:rPr>
              <a:t>Virtuo</a:t>
            </a:r>
            <a:r>
              <a:rPr lang="fr-CA" sz="2000" dirty="0">
                <a:latin typeface="Arial Narrow" panose="020B0606020202030204" pitchFamily="34" charset="0"/>
              </a:rPr>
              <a:t> pour l’actualisation des horaires avec une partie de bonification (formation);</a:t>
            </a:r>
          </a:p>
          <a:p>
            <a:pPr>
              <a:spcAft>
                <a:spcPts val="600"/>
              </a:spcAft>
            </a:pPr>
            <a:r>
              <a:rPr lang="fr-CA" sz="2000" dirty="0">
                <a:latin typeface="Arial Narrow" panose="020B0606020202030204" pitchFamily="34" charset="0"/>
              </a:rPr>
              <a:t>Application de la notion de déplacement en cas de surplus selon l’article 5 des dispositions locales de la convention collective;</a:t>
            </a:r>
          </a:p>
          <a:p>
            <a:pPr>
              <a:spcAft>
                <a:spcPts val="600"/>
              </a:spcAft>
            </a:pPr>
            <a:r>
              <a:rPr lang="fr-CA" sz="2000" dirty="0">
                <a:latin typeface="Arial Narrow" panose="020B0606020202030204" pitchFamily="34" charset="0"/>
              </a:rPr>
              <a:t>Analyse des besoins </a:t>
            </a:r>
            <a:r>
              <a:rPr lang="fr-CA" sz="2000" dirty="0" smtClean="0">
                <a:latin typeface="Arial Narrow" panose="020B0606020202030204" pitchFamily="34" charset="0"/>
              </a:rPr>
              <a:t>en </a:t>
            </a:r>
            <a:r>
              <a:rPr lang="fr-CA" sz="2000" dirty="0">
                <a:latin typeface="Arial Narrow" panose="020B0606020202030204" pitchFamily="34" charset="0"/>
              </a:rPr>
              <a:t>vue d’afficher, éventuellement, des postes </a:t>
            </a:r>
            <a:r>
              <a:rPr lang="fr-CA" sz="2000" dirty="0" smtClean="0">
                <a:latin typeface="Arial Narrow" panose="020B0606020202030204" pitchFamily="34" charset="0"/>
              </a:rPr>
              <a:t>d’</a:t>
            </a:r>
            <a:r>
              <a:rPr lang="fr-CA" sz="2000" dirty="0" err="1" smtClean="0">
                <a:latin typeface="Arial Narrow" panose="020B0606020202030204" pitchFamily="34" charset="0"/>
              </a:rPr>
              <a:t>autoremplacement</a:t>
            </a:r>
            <a:r>
              <a:rPr lang="fr-CA" sz="2000" dirty="0">
                <a:latin typeface="Arial Narrow" panose="020B0606020202030204" pitchFamily="34" charset="0"/>
              </a:rPr>
              <a:t> </a:t>
            </a:r>
            <a:r>
              <a:rPr lang="fr-CA" sz="2000" dirty="0" smtClean="0">
                <a:latin typeface="Arial Narrow" panose="020B0606020202030204" pitchFamily="34" charset="0"/>
              </a:rPr>
              <a:t>(si possible février 2021).</a:t>
            </a:r>
            <a:endParaRPr lang="fr-CA" sz="2000" dirty="0">
              <a:latin typeface="Arial Narrow" panose="020B0606020202030204" pitchFamily="34" charset="0"/>
            </a:endParaRPr>
          </a:p>
        </p:txBody>
      </p:sp>
    </p:spTree>
    <p:extLst>
      <p:ext uri="{BB962C8B-B14F-4D97-AF65-F5344CB8AC3E}">
        <p14:creationId xmlns:p14="http://schemas.microsoft.com/office/powerpoint/2010/main" val="263192989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Présentation_B__rose__CISSS-CA_sans_trame_fo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Page tit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Présentation_B__rose__CISSS-CA_sans_trame_fond</Template>
  <TotalTime>3462</TotalTime>
  <Words>1392</Words>
  <Application>Microsoft Office PowerPoint</Application>
  <PresentationFormat>Affichage à l'écran (4:3)</PresentationFormat>
  <Paragraphs>189</Paragraphs>
  <Slides>21</Slides>
  <Notes>10</Notes>
  <HiddenSlides>0</HiddenSlides>
  <MMClips>0</MMClips>
  <ScaleCrop>false</ScaleCrop>
  <HeadingPairs>
    <vt:vector size="6" baseType="variant">
      <vt:variant>
        <vt:lpstr>Polices utilisées</vt:lpstr>
      </vt:variant>
      <vt:variant>
        <vt:i4>7</vt:i4>
      </vt:variant>
      <vt:variant>
        <vt:lpstr>Thème</vt:lpstr>
      </vt:variant>
      <vt:variant>
        <vt:i4>3</vt:i4>
      </vt:variant>
      <vt:variant>
        <vt:lpstr>Titres des diapositives</vt:lpstr>
      </vt:variant>
      <vt:variant>
        <vt:i4>21</vt:i4>
      </vt:variant>
    </vt:vector>
  </HeadingPairs>
  <TitlesOfParts>
    <vt:vector size="31" baseType="lpstr">
      <vt:lpstr>Arial</vt:lpstr>
      <vt:lpstr>Arial Narrow</vt:lpstr>
      <vt:lpstr>Calibri</vt:lpstr>
      <vt:lpstr>Chaloult_Cond</vt:lpstr>
      <vt:lpstr>Symbol</vt:lpstr>
      <vt:lpstr>Times New Roman</vt:lpstr>
      <vt:lpstr>Wingdings</vt:lpstr>
      <vt:lpstr>Présentation_B__rose__CISSS-CA_sans_trame_fond</vt:lpstr>
      <vt:lpstr>Conception personnalisée</vt:lpstr>
      <vt:lpstr>1_Page titre</vt:lpstr>
      <vt:lpstr>  PROJET DE RÉVISION DE LA  STRUCTURE DE POSTES  Éducateur, technicien en éducation spécialisée, technicien d’intervention en loisir (PHASE 2 – Groupe 3A )  </vt:lpstr>
      <vt:lpstr>FONCTIONNEMENT DE LA RENCONTRE</vt:lpstr>
      <vt:lpstr>Sujets abordés dans cette Présentation</vt:lpstr>
      <vt:lpstr>QUEL EST LE PROJET DE RÉVISON DES STRUCTURES DE POSTES</vt:lpstr>
      <vt:lpstr>QUEL EST LE PROJET DE RÉVISON DES STRUCTURES  DE POSTES : EXPLICATION DE LA PHASE 2 DU PROJET</vt:lpstr>
      <vt:lpstr>POURQUOI L’OFFRE DE BONIFICATION AU PERSONNEL?</vt:lpstr>
      <vt:lpstr>AVANTAGES DE L’OFFRE DE BONIFICATION DANS L’ORGANISATION</vt:lpstr>
      <vt:lpstr>AVANTAGES DE L’OFFRE DE BONIFICATION SUR LE PERSONNEL</vt:lpstr>
      <vt:lpstr>LES DÉFIS DE L’OFFRE DE BONIFICATION</vt:lpstr>
      <vt:lpstr>VISION COLLECTIVE DES DIRECTIONS</vt:lpstr>
      <vt:lpstr>MESURES D’ACCOMPAGNEMENT DANS  LE CHANGEMENT</vt:lpstr>
      <vt:lpstr>MESURES D’ACCOMPAGNEMENT DANS  LE CHANGEMENT (suite)</vt:lpstr>
      <vt:lpstr>GRANDES LIGNES DE L’ENTENTE</vt:lpstr>
      <vt:lpstr>GRANDES LIGNES DE L’ENTENTE (suite)</vt:lpstr>
      <vt:lpstr>PROCHAINES ÉTAPES</vt:lpstr>
      <vt:lpstr>PROCHAINES PHASES</vt:lpstr>
      <vt:lpstr>PROCHAINES PHASES (suite)</vt:lpstr>
      <vt:lpstr>RÔLES ET RESPONSABILITÉS DES GESTIONNAIRES</vt:lpstr>
      <vt:lpstr>RÔLES ET RESPONSABILITÉS DE LA DRHCAJ</vt:lpstr>
      <vt:lpstr>EN TERMINANT</vt:lpstr>
      <vt:lpstr>Outils de communication</vt:lpstr>
    </vt:vector>
  </TitlesOfParts>
  <Company>CISSS Chaudière-Appalaches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ARIAL NARROW OU CHALOULT CONDENSÉ, GRAS, 28 POINTS ET MAJUSCULES</dc:title>
  <dc:creator>Marie-Eve Moisan</dc:creator>
  <cp:lastModifiedBy>Sandra Rossignol (rosa1287)</cp:lastModifiedBy>
  <cp:revision>226</cp:revision>
  <cp:lastPrinted>2018-11-20T20:28:28Z</cp:lastPrinted>
  <dcterms:created xsi:type="dcterms:W3CDTF">2017-05-01T13:38:35Z</dcterms:created>
  <dcterms:modified xsi:type="dcterms:W3CDTF">2021-01-08T17:18:59Z</dcterms:modified>
</cp:coreProperties>
</file>