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59" r:id="rId2"/>
    <p:sldMasterId id="2147483671" r:id="rId3"/>
  </p:sldMasterIdLst>
  <p:notesMasterIdLst>
    <p:notesMasterId r:id="rId21"/>
  </p:notesMasterIdLst>
  <p:sldIdLst>
    <p:sldId id="259" r:id="rId4"/>
    <p:sldId id="306" r:id="rId5"/>
    <p:sldId id="257" r:id="rId6"/>
    <p:sldId id="307" r:id="rId7"/>
    <p:sldId id="301" r:id="rId8"/>
    <p:sldId id="316" r:id="rId9"/>
    <p:sldId id="271" r:id="rId10"/>
    <p:sldId id="295" r:id="rId11"/>
    <p:sldId id="270" r:id="rId12"/>
    <p:sldId id="283" r:id="rId13"/>
    <p:sldId id="313" r:id="rId14"/>
    <p:sldId id="314" r:id="rId15"/>
    <p:sldId id="311" r:id="rId16"/>
    <p:sldId id="299" r:id="rId17"/>
    <p:sldId id="309" r:id="rId18"/>
    <p:sldId id="302" r:id="rId19"/>
    <p:sldId id="315" r:id="rId20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Rossignol (rosa1287)" initials="SR(" lastIdx="1" clrIdx="0">
    <p:extLst>
      <p:ext uri="{19B8F6BF-5375-455C-9EA6-DF929625EA0E}">
        <p15:presenceInfo xmlns:p15="http://schemas.microsoft.com/office/powerpoint/2012/main" userId="S-1-5-21-1066099543-22800375-2620051757-20923" providerId="AD"/>
      </p:ext>
    </p:extLst>
  </p:cmAuthor>
  <p:cmAuthor id="2" name="Gabrielle Roy (roga1242)" initials="GR(" lastIdx="14" clrIdx="1">
    <p:extLst>
      <p:ext uri="{19B8F6BF-5375-455C-9EA6-DF929625EA0E}">
        <p15:presenceInfo xmlns:p15="http://schemas.microsoft.com/office/powerpoint/2012/main" userId="S-1-5-21-1066099543-22800375-2620051757-46030" providerId="AD"/>
      </p:ext>
    </p:extLst>
  </p:cmAuthor>
  <p:cmAuthor id="3" name="Véronique Poulin (CISSSCA DRHCAJ)" initials="VP(D" lastIdx="2" clrIdx="2">
    <p:extLst>
      <p:ext uri="{19B8F6BF-5375-455C-9EA6-DF929625EA0E}">
        <p15:presenceInfo xmlns:p15="http://schemas.microsoft.com/office/powerpoint/2012/main" userId="Véronique Poulin (CISSSCA DRHCAJ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5428C"/>
    <a:srgbClr val="004796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812" y="114"/>
      </p:cViewPr>
      <p:guideLst>
        <p:guide orient="horz" pos="1979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778CF-34E3-4C33-9BB4-DBA3AB46C6CB}" type="datetimeFigureOut">
              <a:rPr lang="fr-CA" smtClean="0"/>
              <a:t>2021-04-23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A137F-BCC9-4333-959E-F906F3999A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535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Nellie Roy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141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Nellie Roy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34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Nellie Roy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59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Amélie Boutin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52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Nellie Roy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77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7943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137F-BCC9-4333-959E-F906F3999A0B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103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3573016"/>
            <a:ext cx="4320480" cy="237626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0" y="404663"/>
            <a:ext cx="4320480" cy="2736999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79405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65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584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3668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946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7070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853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598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2675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72734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31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684213" y="0"/>
            <a:ext cx="8459787" cy="135000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rgbClr val="E55B12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3" y="274638"/>
            <a:ext cx="8065591" cy="99412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1600201"/>
            <a:ext cx="8066087" cy="4421088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>
                <a:srgbClr val="004796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6113463"/>
            <a:ext cx="1597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27788"/>
            <a:ext cx="684213" cy="261610"/>
          </a:xfrm>
          <a:prstGeom prst="rect">
            <a:avLst/>
          </a:prstGeom>
          <a:solidFill>
            <a:srgbClr val="004796"/>
          </a:solidFill>
        </p:spPr>
        <p:txBody>
          <a:bodyPr wrap="square">
            <a:spAutoFit/>
          </a:bodyPr>
          <a:lstStyle/>
          <a:p>
            <a:pPr algn="r"/>
            <a:fld id="{AE4C273B-9DDE-404A-8294-F4C425AE9C0F}" type="slidenum">
              <a:rPr lang="fr-CA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CA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-1" y="1"/>
            <a:ext cx="684213" cy="270000"/>
          </a:xfrm>
          <a:prstGeom prst="rect">
            <a:avLst/>
          </a:prstGeom>
          <a:solidFill>
            <a:srgbClr val="4A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1" y="270001"/>
            <a:ext cx="684213" cy="27000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1" y="540001"/>
            <a:ext cx="684213" cy="270000"/>
          </a:xfrm>
          <a:prstGeom prst="rect">
            <a:avLst/>
          </a:prstGeom>
          <a:solidFill>
            <a:srgbClr val="94B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-1" y="810001"/>
            <a:ext cx="684213" cy="270000"/>
          </a:xfrm>
          <a:prstGeom prst="rect">
            <a:avLst/>
          </a:prstGeom>
          <a:solidFill>
            <a:srgbClr val="753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-1" y="1080000"/>
            <a:ext cx="684213" cy="270000"/>
          </a:xfrm>
          <a:prstGeom prst="rect">
            <a:avLst/>
          </a:prstGeom>
          <a:solidFill>
            <a:srgbClr val="E55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9349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5816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817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3573016"/>
            <a:ext cx="4320480" cy="237626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CA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0" y="404663"/>
            <a:ext cx="4320480" cy="2736999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0145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684213" y="0"/>
            <a:ext cx="8459787" cy="135000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rgbClr val="E55B12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3" y="274638"/>
            <a:ext cx="8065591" cy="99412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1600201"/>
            <a:ext cx="8066087" cy="4421088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>
                <a:srgbClr val="004796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6113463"/>
            <a:ext cx="1597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27788"/>
            <a:ext cx="684213" cy="261610"/>
          </a:xfrm>
          <a:prstGeom prst="rect">
            <a:avLst/>
          </a:prstGeom>
          <a:solidFill>
            <a:srgbClr val="004796"/>
          </a:solidFill>
        </p:spPr>
        <p:txBody>
          <a:bodyPr wrap="square">
            <a:spAutoFit/>
          </a:bodyPr>
          <a:lstStyle/>
          <a:p>
            <a:pPr algn="r"/>
            <a:fld id="{AE4C273B-9DDE-404A-8294-F4C425AE9C0F}" type="slidenum">
              <a:rPr lang="fr-CA" sz="110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-1" y="1"/>
            <a:ext cx="684213" cy="270000"/>
          </a:xfrm>
          <a:prstGeom prst="rect">
            <a:avLst/>
          </a:prstGeom>
          <a:solidFill>
            <a:srgbClr val="4A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" y="270001"/>
            <a:ext cx="684213" cy="27000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-1" y="540001"/>
            <a:ext cx="684213" cy="270000"/>
          </a:xfrm>
          <a:prstGeom prst="rect">
            <a:avLst/>
          </a:prstGeom>
          <a:solidFill>
            <a:srgbClr val="94B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" y="810001"/>
            <a:ext cx="684213" cy="270000"/>
          </a:xfrm>
          <a:prstGeom prst="rect">
            <a:avLst/>
          </a:prstGeom>
          <a:solidFill>
            <a:srgbClr val="753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1" y="1080000"/>
            <a:ext cx="684213" cy="270000"/>
          </a:xfrm>
          <a:prstGeom prst="rect">
            <a:avLst/>
          </a:prstGeom>
          <a:solidFill>
            <a:srgbClr val="E55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19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841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65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05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94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52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8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350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490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>
                <a:solidFill>
                  <a:prstClr val="black"/>
                </a:solidFill>
              </a:rPr>
              <a:pPr/>
              <a:t>2021-04-23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>
                <a:solidFill>
                  <a:prstClr val="black"/>
                </a:solidFill>
              </a:rPr>
              <a:pPr/>
              <a:t>‹N°›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4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95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030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068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125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541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2852936"/>
            <a:ext cx="2133600" cy="365125"/>
          </a:xfrm>
          <a:prstGeom prst="rect">
            <a:avLst/>
          </a:prstGeom>
        </p:spPr>
        <p:txBody>
          <a:bodyPr/>
          <a:lstStyle/>
          <a:p>
            <a:fld id="{741BE60B-7D16-48DE-84CD-9591051C1279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27FF1-316C-4CFF-828D-BCF8D9BECD4D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350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04813"/>
          </a:xfrm>
          <a:prstGeom prst="rect">
            <a:avLst/>
          </a:prstGeom>
          <a:solidFill>
            <a:srgbClr val="00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/>
          </a:p>
        </p:txBody>
      </p:sp>
      <p:sp>
        <p:nvSpPr>
          <p:cNvPr id="8" name="ZoneTexte 9"/>
          <p:cNvSpPr txBox="1">
            <a:spLocks noChangeArrowheads="1"/>
          </p:cNvSpPr>
          <p:nvPr/>
        </p:nvSpPr>
        <p:spPr bwMode="auto">
          <a:xfrm>
            <a:off x="0" y="71438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CA" altLang="fr-FR" sz="1200" dirty="0" smtClean="0">
                <a:solidFill>
                  <a:schemeClr val="bg1"/>
                </a:solidFill>
                <a:latin typeface="Chaloult_Cond" panose="00000400000000000000" pitchFamily="2" charset="0"/>
              </a:rPr>
              <a:t>Centre intégré de santé et de services sociaux de Chaudière-Appalaches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7538" y="404813"/>
            <a:ext cx="4716462" cy="273685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rgbClr val="E55B12"/>
              </a:solidFill>
            </a:endParaRPr>
          </a:p>
        </p:txBody>
      </p:sp>
      <p:pic>
        <p:nvPicPr>
          <p:cNvPr id="10" name="Imag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34138"/>
            <a:ext cx="1411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5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F3D-0BB0-42D4-ABED-6BCFEFF2E5A7}" type="datetimeFigureOut">
              <a:rPr lang="fr-CA" smtClean="0"/>
              <a:t>2021-04-23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B57E-16DB-4787-9D18-9D32C0BC9255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377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04813"/>
          </a:xfrm>
          <a:prstGeom prst="rect">
            <a:avLst/>
          </a:prstGeom>
          <a:solidFill>
            <a:srgbClr val="00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8" name="ZoneTexte 9"/>
          <p:cNvSpPr txBox="1">
            <a:spLocks noChangeArrowheads="1"/>
          </p:cNvSpPr>
          <p:nvPr/>
        </p:nvSpPr>
        <p:spPr bwMode="auto">
          <a:xfrm>
            <a:off x="0" y="71438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CA" altLang="fr-FR" sz="1200" dirty="0" smtClean="0">
                <a:solidFill>
                  <a:prstClr val="white"/>
                </a:solidFill>
                <a:latin typeface="Chaloult_Cond" panose="00000400000000000000" pitchFamily="2" charset="0"/>
              </a:rPr>
              <a:t>Centre intégré de santé et de services sociaux de Chaudière-Appalaches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7538" y="404813"/>
            <a:ext cx="4716462" cy="2736850"/>
          </a:xfrm>
          <a:prstGeom prst="rect">
            <a:avLst/>
          </a:prstGeom>
          <a:solidFill>
            <a:srgbClr val="E54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rgbClr val="E55B12"/>
              </a:solidFill>
            </a:endParaRPr>
          </a:p>
        </p:txBody>
      </p:sp>
      <p:pic>
        <p:nvPicPr>
          <p:cNvPr id="10" name="Imag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34138"/>
            <a:ext cx="1411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17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hyperlink" Target="mailto:soutienhoraire.cisssca@ssss.gouv.qc.c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hyperlink" Target="mailto:Soutienhoraire.cisssca@ssss.gouv.qc.ca" TargetMode="Externa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hyperlink" Target="http://www.cisssca.com/bonification" TargetMode="Externa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hyperlink" Target="mailto:soutienhoraire.cisssca@ssss.gouv.qc.c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hyperlink" Target="http://www.cisssca.com/bonification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://www.cisssca.com/bonification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10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4572000" y="3356992"/>
            <a:ext cx="4320480" cy="3456384"/>
          </a:xfrm>
        </p:spPr>
        <p:txBody>
          <a:bodyPr/>
          <a:lstStyle/>
          <a:p>
            <a:r>
              <a:rPr lang="fr-CA" sz="2000" i="1" dirty="0" smtClean="0">
                <a:latin typeface="Arial Narrow" panose="020B0606020202030204" pitchFamily="34" charset="0"/>
              </a:rPr>
              <a:t>Par</a:t>
            </a:r>
            <a:br>
              <a:rPr lang="fr-CA" sz="2000" i="1" dirty="0" smtClean="0">
                <a:latin typeface="Arial Narrow" panose="020B0606020202030204" pitchFamily="34" charset="0"/>
              </a:rPr>
            </a:br>
            <a:r>
              <a:rPr lang="fr-CA" sz="2000" i="1" dirty="0" smtClean="0">
                <a:latin typeface="Arial Narrow" panose="020B0606020202030204" pitchFamily="34" charset="0"/>
              </a:rPr>
              <a:t>La Direction des ressources humaines, des communications et des affaires juridiques</a:t>
            </a:r>
          </a:p>
          <a:p>
            <a:r>
              <a:rPr lang="fr-CA" sz="2000" i="1" dirty="0">
                <a:latin typeface="Arial Narrow" panose="020B0606020202030204" pitchFamily="34" charset="0"/>
              </a:rPr>
              <a:t/>
            </a:r>
            <a:br>
              <a:rPr lang="fr-CA" sz="2000" i="1" dirty="0">
                <a:latin typeface="Arial Narrow" panose="020B0606020202030204" pitchFamily="34" charset="0"/>
              </a:rPr>
            </a:br>
            <a:endParaRPr lang="fr-CA" sz="1600" i="1" dirty="0" smtClean="0">
              <a:latin typeface="Arial Narrow" panose="020B0606020202030204" pitchFamily="34" charset="0"/>
            </a:endParaRPr>
          </a:p>
          <a:p>
            <a:r>
              <a:rPr lang="fr-CA" sz="2000" i="1" dirty="0" smtClean="0">
                <a:latin typeface="Arial Narrow" panose="020B0606020202030204" pitchFamily="34" charset="0"/>
              </a:rPr>
              <a:t>Avril 2021</a:t>
            </a:r>
            <a:endParaRPr lang="fr-CA" sz="2000" i="1" dirty="0">
              <a:latin typeface="Arial Narrow" panose="020B0606020202030204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0" y="404664"/>
            <a:ext cx="4330377" cy="2736304"/>
          </a:xfrm>
        </p:spPr>
        <p:txBody>
          <a:bodyPr>
            <a:noAutofit/>
          </a:bodyPr>
          <a:lstStyle/>
          <a:p>
            <a:pPr>
              <a:tabLst>
                <a:tab pos="182563" algn="l"/>
                <a:tab pos="720725" algn="l"/>
              </a:tabLst>
            </a:pPr>
            <a:r>
              <a:rPr lang="fr-CA" sz="2000" b="1" dirty="0" smtClean="0">
                <a:latin typeface="Arial Narrow" panose="020B0606020202030204" pitchFamily="34" charset="0"/>
              </a:rPr>
              <a:t/>
            </a:r>
            <a:br>
              <a:rPr lang="fr-CA" sz="2000" b="1" dirty="0" smtClean="0">
                <a:latin typeface="Arial Narrow" panose="020B0606020202030204" pitchFamily="34" charset="0"/>
              </a:rPr>
            </a:br>
            <a:r>
              <a:rPr lang="fr-CA" sz="2000" b="1" dirty="0">
                <a:latin typeface="Arial Narrow" panose="020B0606020202030204" pitchFamily="34" charset="0"/>
              </a:rPr>
              <a:t/>
            </a:r>
            <a:br>
              <a:rPr lang="fr-CA" sz="2000" b="1" dirty="0">
                <a:latin typeface="Arial Narrow" panose="020B0606020202030204" pitchFamily="34" charset="0"/>
              </a:rPr>
            </a:br>
            <a:r>
              <a:rPr lang="fr-CA" sz="2000" b="1" dirty="0" smtClean="0">
                <a:latin typeface="Arial Narrow" panose="020B0606020202030204" pitchFamily="34" charset="0"/>
              </a:rPr>
              <a:t>PROJET DE RÉVISION DE LA  STRUCTURE DE POSTES</a:t>
            </a:r>
            <a:r>
              <a:rPr lang="fr-CA" sz="1800" b="1" dirty="0" smtClean="0">
                <a:latin typeface="Arial Narrow" panose="020B0606020202030204" pitchFamily="34" charset="0"/>
              </a:rPr>
              <a:t/>
            </a:r>
            <a:br>
              <a:rPr lang="fr-CA" sz="1800" b="1" dirty="0" smtClean="0">
                <a:latin typeface="Arial Narrow" panose="020B0606020202030204" pitchFamily="34" charset="0"/>
              </a:rPr>
            </a:br>
            <a:r>
              <a:rPr lang="fr-CA" sz="1000" b="1" dirty="0" smtClean="0">
                <a:latin typeface="Arial Narrow" panose="020B0606020202030204" pitchFamily="34" charset="0"/>
              </a:rPr>
              <a:t/>
            </a:r>
            <a:br>
              <a:rPr lang="fr-CA" sz="1000" b="1" dirty="0" smtClean="0">
                <a:latin typeface="Arial Narrow" panose="020B0606020202030204" pitchFamily="34" charset="0"/>
              </a:rPr>
            </a:br>
            <a:r>
              <a:rPr lang="fr-CA" sz="1600" b="1" dirty="0" smtClean="0">
                <a:latin typeface="Arial Narrow" panose="020B0606020202030204" pitchFamily="34" charset="0"/>
              </a:rPr>
              <a:t>Rehaussement </a:t>
            </a:r>
            <a:r>
              <a:rPr lang="fr-CA" sz="1600" b="1" dirty="0" smtClean="0">
                <a:latin typeface="Arial Narrow" panose="020B0606020202030204" pitchFamily="34" charset="0"/>
              </a:rPr>
              <a:t>des postes </a:t>
            </a:r>
            <a:r>
              <a:rPr lang="fr-CA" sz="1600" b="1" dirty="0" smtClean="0">
                <a:latin typeface="Arial Narrow" panose="020B0606020202030204" pitchFamily="34" charset="0"/>
              </a:rPr>
              <a:t>TPR</a:t>
            </a:r>
            <a:r>
              <a:rPr lang="fr-CA" sz="1600" b="1" dirty="0">
                <a:latin typeface="Arial Narrow" panose="020B0606020202030204" pitchFamily="34" charset="0"/>
              </a:rPr>
              <a:t/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dirty="0" smtClean="0">
                <a:latin typeface="Arial Narrow" panose="020B0606020202030204" pitchFamily="34" charset="0"/>
              </a:rPr>
              <a:t>(</a:t>
            </a:r>
            <a:r>
              <a:rPr lang="fr-CA" sz="1600" dirty="0" smtClean="0">
                <a:latin typeface="Arial Narrow" panose="020B0606020202030204" pitchFamily="34" charset="0"/>
              </a:rPr>
              <a:t>Infirmières, infirmières auxiliaires </a:t>
            </a:r>
            <a:r>
              <a:rPr lang="fr-CA" sz="1600" dirty="0" smtClean="0">
                <a:latin typeface="Arial Narrow" panose="020B0606020202030204" pitchFamily="34" charset="0"/>
              </a:rPr>
              <a:t>et 	</a:t>
            </a:r>
            <a:r>
              <a:rPr lang="fr-CA" sz="1600" dirty="0" err="1" smtClean="0">
                <a:latin typeface="Arial Narrow" panose="020B0606020202030204" pitchFamily="34" charset="0"/>
              </a:rPr>
              <a:t>inhalothérapeutes</a:t>
            </a:r>
            <a:r>
              <a:rPr lang="fr-CA" sz="1600" dirty="0" smtClean="0">
                <a:latin typeface="Arial Narrow" panose="020B0606020202030204" pitchFamily="34" charset="0"/>
              </a:rPr>
              <a:t>)</a:t>
            </a:r>
            <a:br>
              <a:rPr lang="fr-CA" sz="1600" dirty="0" smtClean="0">
                <a:latin typeface="Arial Narrow" panose="020B0606020202030204" pitchFamily="34" charset="0"/>
              </a:rPr>
            </a:br>
            <a:r>
              <a:rPr lang="fr-CA" sz="1600" dirty="0" smtClean="0">
                <a:latin typeface="Arial Narrow" panose="020B0606020202030204" pitchFamily="34" charset="0"/>
              </a:rPr>
              <a:t/>
            </a:r>
            <a:br>
              <a:rPr lang="fr-CA" sz="1600" dirty="0" smtClean="0">
                <a:latin typeface="Arial Narrow" panose="020B0606020202030204" pitchFamily="34" charset="0"/>
              </a:rPr>
            </a:br>
            <a:r>
              <a:rPr lang="fr-CA" sz="2000" b="1" dirty="0" smtClean="0">
                <a:latin typeface="Arial Narrow" panose="020B0606020202030204" pitchFamily="34" charset="0"/>
              </a:rPr>
              <a:t/>
            </a:r>
            <a:br>
              <a:rPr lang="fr-CA" sz="2000" b="1" dirty="0" smtClean="0">
                <a:latin typeface="Arial Narrow" panose="020B0606020202030204" pitchFamily="34" charset="0"/>
              </a:rPr>
            </a:br>
            <a:endParaRPr lang="fr-CA" sz="2000" b="1" strike="sngStrike" dirty="0"/>
          </a:p>
        </p:txBody>
      </p:sp>
    </p:spTree>
    <p:extLst>
      <p:ext uri="{BB962C8B-B14F-4D97-AF65-F5344CB8AC3E}">
        <p14:creationId xmlns:p14="http://schemas.microsoft.com/office/powerpoint/2010/main" val="8255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GRANDES LIGNES DE L’ENTENTE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9" y="1484784"/>
            <a:ext cx="8209606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Offre </a:t>
            </a:r>
            <a:r>
              <a:rPr lang="fr-CA" sz="2000" dirty="0">
                <a:latin typeface="Arial Narrow" panose="020B0606020202030204" pitchFamily="34" charset="0"/>
              </a:rPr>
              <a:t>à la personne salariée détentrice d’un </a:t>
            </a:r>
            <a:r>
              <a:rPr lang="fr-CA" sz="2000" dirty="0" smtClean="0">
                <a:latin typeface="Arial Narrow" panose="020B0606020202030204" pitchFamily="34" charset="0"/>
              </a:rPr>
              <a:t>poste </a:t>
            </a:r>
            <a:r>
              <a:rPr lang="fr-CA" sz="2000" b="1" dirty="0" smtClean="0">
                <a:latin typeface="Arial Narrow" panose="020B0606020202030204" pitchFamily="34" charset="0"/>
              </a:rPr>
              <a:t>d’</a:t>
            </a:r>
            <a:r>
              <a:rPr lang="fr-CA" sz="2000" b="1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b="1" dirty="0" smtClean="0">
                <a:latin typeface="Arial Narrow" panose="020B0606020202030204" pitchFamily="34" charset="0"/>
              </a:rPr>
              <a:t>, d’équipe volante et d’embauche</a:t>
            </a:r>
            <a:r>
              <a:rPr lang="fr-CA" sz="2000" dirty="0" smtClean="0">
                <a:latin typeface="Arial Narrow" panose="020B0606020202030204" pitchFamily="34" charset="0"/>
              </a:rPr>
              <a:t> </a:t>
            </a:r>
            <a:r>
              <a:rPr lang="fr-CA" sz="2000" dirty="0">
                <a:latin typeface="Arial Narrow" panose="020B0606020202030204" pitchFamily="34" charset="0"/>
              </a:rPr>
              <a:t>à temps </a:t>
            </a:r>
            <a:r>
              <a:rPr lang="fr-CA" sz="2000" dirty="0" smtClean="0">
                <a:latin typeface="Arial Narrow" panose="020B0606020202030204" pitchFamily="34" charset="0"/>
              </a:rPr>
              <a:t>partiel </a:t>
            </a:r>
            <a:r>
              <a:rPr lang="fr-CA" sz="2000" dirty="0">
                <a:latin typeface="Arial Narrow" panose="020B0606020202030204" pitchFamily="34" charset="0"/>
              </a:rPr>
              <a:t>de rehausser </a:t>
            </a:r>
            <a:r>
              <a:rPr lang="fr-CA" sz="2000" dirty="0" smtClean="0">
                <a:latin typeface="Arial Narrow" panose="020B0606020202030204" pitchFamily="34" charset="0"/>
              </a:rPr>
              <a:t>son </a:t>
            </a:r>
            <a:r>
              <a:rPr lang="fr-CA" sz="2000" dirty="0">
                <a:latin typeface="Arial Narrow" panose="020B0606020202030204" pitchFamily="34" charset="0"/>
              </a:rPr>
              <a:t>poste </a:t>
            </a:r>
            <a:r>
              <a:rPr lang="fr-CA" sz="2000" b="1" u="sng" dirty="0" smtClean="0">
                <a:latin typeface="Arial Narrow" panose="020B0606020202030204" pitchFamily="34" charset="0"/>
              </a:rPr>
              <a:t>à temps </a:t>
            </a:r>
            <a:r>
              <a:rPr lang="fr-CA" sz="2000" b="1" u="sng" dirty="0">
                <a:latin typeface="Arial Narrow" panose="020B0606020202030204" pitchFamily="34" charset="0"/>
              </a:rPr>
              <a:t>complet</a:t>
            </a:r>
            <a:r>
              <a:rPr lang="fr-CA" sz="2000" dirty="0">
                <a:latin typeface="Arial Narrow" panose="020B0606020202030204" pitchFamily="34" charset="0"/>
              </a:rPr>
              <a:t> pour les </a:t>
            </a:r>
            <a:r>
              <a:rPr lang="fr-CA" sz="2000" dirty="0" smtClean="0">
                <a:latin typeface="Arial Narrow" panose="020B0606020202030204" pitchFamily="34" charset="0"/>
              </a:rPr>
              <a:t>infirmières et infirmières </a:t>
            </a:r>
            <a:r>
              <a:rPr lang="fr-CA" sz="2000" dirty="0">
                <a:latin typeface="Arial Narrow" panose="020B0606020202030204" pitchFamily="34" charset="0"/>
              </a:rPr>
              <a:t>auxiliaires et pour les postes </a:t>
            </a:r>
            <a:r>
              <a:rPr lang="fr-CA" sz="2000" b="1" dirty="0">
                <a:latin typeface="Arial Narrow" panose="020B0606020202030204" pitchFamily="34" charset="0"/>
              </a:rPr>
              <a:t>de base </a:t>
            </a:r>
            <a:r>
              <a:rPr lang="fr-CA" sz="2000" dirty="0">
                <a:latin typeface="Arial Narrow" panose="020B0606020202030204" pitchFamily="34" charset="0"/>
              </a:rPr>
              <a:t>et </a:t>
            </a:r>
            <a:r>
              <a:rPr lang="fr-CA" sz="2000" b="1" dirty="0">
                <a:latin typeface="Arial Narrow" panose="020B0606020202030204" pitchFamily="34" charset="0"/>
              </a:rPr>
              <a:t>d’</a:t>
            </a:r>
            <a:r>
              <a:rPr lang="fr-CA" sz="2000" b="1" dirty="0" err="1">
                <a:latin typeface="Arial Narrow" panose="020B0606020202030204" pitchFamily="34" charset="0"/>
              </a:rPr>
              <a:t>autoremplacement</a:t>
            </a:r>
            <a:r>
              <a:rPr lang="fr-CA" sz="2000" dirty="0">
                <a:latin typeface="Arial Narrow" panose="020B0606020202030204" pitchFamily="34" charset="0"/>
              </a:rPr>
              <a:t> pour les </a:t>
            </a:r>
            <a:r>
              <a:rPr lang="fr-CA" sz="2000" dirty="0" err="1">
                <a:latin typeface="Arial Narrow" panose="020B0606020202030204" pitchFamily="34" charset="0"/>
              </a:rPr>
              <a:t>inhalothérapeutes</a:t>
            </a:r>
            <a:r>
              <a:rPr lang="fr-CA" sz="2000" dirty="0">
                <a:latin typeface="Arial Narrow" panose="020B0606020202030204" pitchFamily="34" charset="0"/>
              </a:rPr>
              <a:t>.  Les </a:t>
            </a:r>
            <a:r>
              <a:rPr lang="fr-CA" sz="2000" dirty="0" err="1">
                <a:latin typeface="Arial Narrow" panose="020B0606020202030204" pitchFamily="34" charset="0"/>
              </a:rPr>
              <a:t>inhalothérapeutes</a:t>
            </a:r>
            <a:r>
              <a:rPr lang="fr-CA" sz="2000" dirty="0">
                <a:latin typeface="Arial Narrow" panose="020B0606020202030204" pitchFamily="34" charset="0"/>
              </a:rPr>
              <a:t> détenant des postes </a:t>
            </a:r>
            <a:r>
              <a:rPr lang="fr-CA" sz="2000" b="1" dirty="0">
                <a:latin typeface="Arial Narrow" panose="020B0606020202030204" pitchFamily="34" charset="0"/>
              </a:rPr>
              <a:t>d’équipe volante </a:t>
            </a:r>
            <a:r>
              <a:rPr lang="fr-CA" sz="2000" dirty="0">
                <a:latin typeface="Arial Narrow" panose="020B0606020202030204" pitchFamily="34" charset="0"/>
              </a:rPr>
              <a:t>et d’</a:t>
            </a:r>
            <a:r>
              <a:rPr lang="fr-CA" sz="2000" b="1" dirty="0">
                <a:latin typeface="Arial Narrow" panose="020B0606020202030204" pitchFamily="34" charset="0"/>
              </a:rPr>
              <a:t>embauche</a:t>
            </a:r>
            <a:r>
              <a:rPr lang="fr-CA" sz="2000" dirty="0">
                <a:latin typeface="Arial Narrow" panose="020B0606020202030204" pitchFamily="34" charset="0"/>
              </a:rPr>
              <a:t> pourront rehausser à la hauteur d’un </a:t>
            </a:r>
            <a:r>
              <a:rPr lang="fr-CA" sz="2000" b="1" dirty="0">
                <a:latin typeface="Arial Narrow" panose="020B0606020202030204" pitchFamily="34" charset="0"/>
              </a:rPr>
              <a:t>14 jours / 28 jours.  </a:t>
            </a: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>
                <a:latin typeface="Arial Narrow" panose="020B0606020202030204" pitchFamily="34" charset="0"/>
              </a:rPr>
              <a:t>Le rehaussement de </a:t>
            </a:r>
            <a:r>
              <a:rPr lang="fr-CA" sz="2000" dirty="0" smtClean="0">
                <a:latin typeface="Arial Narrow" panose="020B0606020202030204" pitchFamily="34" charset="0"/>
              </a:rPr>
              <a:t>leur poste </a:t>
            </a:r>
            <a:r>
              <a:rPr lang="fr-CA" sz="2000" dirty="0">
                <a:latin typeface="Arial Narrow" panose="020B0606020202030204" pitchFamily="34" charset="0"/>
              </a:rPr>
              <a:t>n’est offert </a:t>
            </a:r>
            <a:r>
              <a:rPr lang="fr-CA" sz="2000" u="sng" dirty="0">
                <a:latin typeface="Arial Narrow" panose="020B0606020202030204" pitchFamily="34" charset="0"/>
              </a:rPr>
              <a:t>qu’à une seule occasion</a:t>
            </a:r>
            <a:r>
              <a:rPr lang="fr-CA" sz="2000" dirty="0">
                <a:latin typeface="Arial Narrow" panose="020B0606020202030204" pitchFamily="34" charset="0"/>
              </a:rPr>
              <a:t>, et ce, pour la période </a:t>
            </a:r>
            <a:r>
              <a:rPr lang="fr-CA" sz="2000" b="1" dirty="0">
                <a:latin typeface="Arial Narrow" panose="020B0606020202030204" pitchFamily="34" charset="0"/>
              </a:rPr>
              <a:t>du 26 avril au 3 mai 2021 inclusivement.  Aucun </a:t>
            </a:r>
            <a:r>
              <a:rPr lang="fr-CA" sz="2000" dirty="0">
                <a:latin typeface="Arial Narrow" panose="020B0606020202030204" pitchFamily="34" charset="0"/>
              </a:rPr>
              <a:t>désistement ne sera possible après cette période. </a:t>
            </a:r>
            <a:endParaRPr lang="fr-CA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L’e</a:t>
            </a:r>
            <a:r>
              <a:rPr lang="fr-CA" sz="2000" dirty="0" smtClean="0">
                <a:latin typeface="Arial Narrow" panose="020B0606020202030204" pitchFamily="34" charset="0"/>
              </a:rPr>
              <a:t>ntrée </a:t>
            </a:r>
            <a:r>
              <a:rPr lang="fr-CA" sz="2000" dirty="0" smtClean="0">
                <a:latin typeface="Arial Narrow" panose="020B0606020202030204" pitchFamily="34" charset="0"/>
              </a:rPr>
              <a:t>en fonction </a:t>
            </a:r>
            <a:r>
              <a:rPr lang="fr-CA" sz="2000" dirty="0" smtClean="0">
                <a:latin typeface="Arial Narrow" panose="020B0606020202030204" pitchFamily="34" charset="0"/>
              </a:rPr>
              <a:t>est le </a:t>
            </a:r>
            <a:r>
              <a:rPr lang="fr-CA" sz="2000" b="1" dirty="0" smtClean="0">
                <a:latin typeface="Arial Narrow" panose="020B0606020202030204" pitchFamily="34" charset="0"/>
              </a:rPr>
              <a:t>20 juin </a:t>
            </a:r>
            <a:r>
              <a:rPr lang="fr-CA" sz="2000" b="1" dirty="0" smtClean="0">
                <a:latin typeface="Arial Narrow" panose="020B0606020202030204" pitchFamily="34" charset="0"/>
              </a:rPr>
              <a:t>2021, </a:t>
            </a:r>
            <a:r>
              <a:rPr lang="fr-CA" sz="2000" dirty="0" smtClean="0">
                <a:latin typeface="Arial Narrow" panose="020B0606020202030204" pitchFamily="34" charset="0"/>
              </a:rPr>
              <a:t>sauf pour </a:t>
            </a:r>
            <a:r>
              <a:rPr lang="fr-CA" sz="2000" dirty="0" smtClean="0">
                <a:latin typeface="Arial Narrow" panose="020B0606020202030204" pitchFamily="34" charset="0"/>
              </a:rPr>
              <a:t>les titulaires </a:t>
            </a:r>
            <a:r>
              <a:rPr lang="fr-CA" sz="2000" dirty="0" smtClean="0">
                <a:latin typeface="Arial Narrow" panose="020B0606020202030204" pitchFamily="34" charset="0"/>
              </a:rPr>
              <a:t>en absence </a:t>
            </a:r>
            <a:r>
              <a:rPr lang="fr-CA" sz="2000" dirty="0" smtClean="0">
                <a:latin typeface="Arial Narrow" panose="020B0606020202030204" pitchFamily="34" charset="0"/>
              </a:rPr>
              <a:t>complète </a:t>
            </a:r>
            <a:r>
              <a:rPr lang="fr-CA" sz="2000" dirty="0" smtClean="0">
                <a:latin typeface="Arial Narrow" panose="020B0606020202030204" pitchFamily="34" charset="0"/>
              </a:rPr>
              <a:t>et en retour progressif. </a:t>
            </a: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 lvl="0"/>
            <a:endParaRPr lang="fr-CA" sz="600" b="1" kern="800" dirty="0" smtClean="0">
              <a:latin typeface="Arial Narrow" panose="020B0606020202030204" pitchFamily="34" charset="0"/>
            </a:endParaRPr>
          </a:p>
          <a:p>
            <a:endParaRPr lang="fr-CA" sz="600" dirty="0">
              <a:latin typeface="Arial Narrow" panose="020B0606020202030204" pitchFamily="34" charset="0"/>
            </a:endParaRPr>
          </a:p>
          <a:p>
            <a:pPr lvl="0"/>
            <a:endParaRPr lang="fr-CA" sz="2000" b="1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fr-CA" sz="1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GRANDES LIGNES DE L’ENTENTE (suite)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484784"/>
            <a:ext cx="8066087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Il n’y a pas de période d’initiation et d’essai sur </a:t>
            </a:r>
            <a:r>
              <a:rPr lang="fr-CA" sz="2000" dirty="0" smtClean="0">
                <a:latin typeface="Arial Narrow" panose="020B0606020202030204" pitchFamily="34" charset="0"/>
              </a:rPr>
              <a:t>les postes rehaussés.</a:t>
            </a:r>
            <a:endParaRPr lang="fr-CA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Tout employé qui réintègre son ancien poste pendant la période d’initiation et d’essai peut bonifier celui-ci. Il doit en faire la demande auprès du </a:t>
            </a:r>
            <a:r>
              <a:rPr lang="fr-CA" sz="2000" dirty="0" smtClean="0">
                <a:latin typeface="Arial Narrow" panose="020B0606020202030204" pitchFamily="34" charset="0"/>
                <a:hlinkClick r:id="rId4"/>
              </a:rPr>
              <a:t>soutienhoraire.cisssca@ssss.gouv.qc.ca</a:t>
            </a:r>
            <a:r>
              <a:rPr lang="fr-CA" sz="2000" dirty="0" smtClean="0">
                <a:latin typeface="Arial Narrow" panose="020B0606020202030204" pitchFamily="34" charset="0"/>
              </a:rPr>
              <a:t> dans les</a:t>
            </a:r>
            <a:r>
              <a:rPr lang="fr-CA" sz="2000" b="1" dirty="0" smtClean="0">
                <a:latin typeface="Arial Narrow" panose="020B0606020202030204" pitchFamily="34" charset="0"/>
              </a:rPr>
              <a:t> </a:t>
            </a:r>
            <a:r>
              <a:rPr lang="fr-CA" sz="2000" b="1" dirty="0">
                <a:latin typeface="Arial Narrow" panose="020B0606020202030204" pitchFamily="34" charset="0"/>
              </a:rPr>
              <a:t>dix </a:t>
            </a:r>
            <a:r>
              <a:rPr lang="fr-CA" sz="2000" b="1" dirty="0" smtClean="0">
                <a:latin typeface="Arial Narrow" panose="020B0606020202030204" pitchFamily="34" charset="0"/>
              </a:rPr>
              <a:t>jours </a:t>
            </a:r>
            <a:r>
              <a:rPr lang="fr-CA" sz="2000" dirty="0">
                <a:latin typeface="Arial Narrow" panose="020B0606020202030204" pitchFamily="34" charset="0"/>
              </a:rPr>
              <a:t>après avoir réintégré son ancien poste. </a:t>
            </a:r>
            <a:endParaRPr lang="fr-CA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fr-CA" sz="2000" dirty="0">
                <a:latin typeface="Arial Narrow" panose="020B0606020202030204" pitchFamily="34" charset="0"/>
              </a:rPr>
              <a:t>L</a:t>
            </a:r>
            <a:r>
              <a:rPr lang="fr-CA" sz="2000" dirty="0" smtClean="0">
                <a:latin typeface="Arial Narrow" panose="020B0606020202030204" pitchFamily="34" charset="0"/>
              </a:rPr>
              <a:t>’employé titulaire d’un poste à temps complet (incluant le rehaussement) </a:t>
            </a:r>
            <a:r>
              <a:rPr lang="fr-CA" sz="2000" b="1" dirty="0" smtClean="0">
                <a:latin typeface="Arial Narrow" panose="020B0606020202030204" pitchFamily="34" charset="0"/>
              </a:rPr>
              <a:t>de soir ou de nuit </a:t>
            </a:r>
            <a:r>
              <a:rPr lang="fr-CA" sz="2000" dirty="0" smtClean="0">
                <a:latin typeface="Arial Narrow" panose="020B0606020202030204" pitchFamily="34" charset="0"/>
              </a:rPr>
              <a:t>et qui </a:t>
            </a:r>
            <a:r>
              <a:rPr lang="fr-CA" sz="2000" dirty="0">
                <a:latin typeface="Arial Narrow" panose="020B0606020202030204" pitchFamily="34" charset="0"/>
              </a:rPr>
              <a:t>détient une affectation </a:t>
            </a:r>
            <a:r>
              <a:rPr lang="fr-CA" sz="2000" dirty="0" smtClean="0">
                <a:latin typeface="Arial Narrow" panose="020B0606020202030204" pitchFamily="34" charset="0"/>
              </a:rPr>
              <a:t>à temps complet le 3 mai, doit </a:t>
            </a:r>
            <a:r>
              <a:rPr lang="fr-CA" sz="2000" dirty="0">
                <a:latin typeface="Arial Narrow" panose="020B0606020202030204" pitchFamily="34" charset="0"/>
              </a:rPr>
              <a:t>informer </a:t>
            </a:r>
            <a:r>
              <a:rPr lang="fr-CA" sz="2000" dirty="0" smtClean="0">
                <a:latin typeface="Arial Narrow" panose="020B0606020202030204" pitchFamily="34" charset="0"/>
              </a:rPr>
              <a:t>via le formulaire de rehaussement au </a:t>
            </a:r>
            <a:r>
              <a:rPr lang="fr-CA" sz="2000" dirty="0">
                <a:latin typeface="Arial Narrow" panose="020B0606020202030204" pitchFamily="34" charset="0"/>
              </a:rPr>
              <a:t>plus tard le </a:t>
            </a:r>
            <a:r>
              <a:rPr lang="fr-CA" sz="2000" dirty="0" smtClean="0">
                <a:latin typeface="Arial Narrow" panose="020B0606020202030204" pitchFamily="34" charset="0"/>
              </a:rPr>
              <a:t>3 mai 2020 de </a:t>
            </a:r>
            <a:r>
              <a:rPr lang="fr-CA" sz="2000" dirty="0">
                <a:latin typeface="Arial Narrow" panose="020B0606020202030204" pitchFamily="34" charset="0"/>
              </a:rPr>
              <a:t>son intention de poursuivre son affectation ou de la cesser et d’avoir un horaire de travail en fonction de son poste </a:t>
            </a:r>
            <a:r>
              <a:rPr lang="fr-CA" sz="2000" dirty="0" smtClean="0">
                <a:latin typeface="Arial Narrow" panose="020B0606020202030204" pitchFamily="34" charset="0"/>
              </a:rPr>
              <a:t>rehaussé à </a:t>
            </a:r>
            <a:r>
              <a:rPr lang="fr-CA" sz="2000" dirty="0">
                <a:latin typeface="Arial Narrow" panose="020B0606020202030204" pitchFamily="34" charset="0"/>
              </a:rPr>
              <a:t>compter du </a:t>
            </a:r>
            <a:r>
              <a:rPr lang="fr-CA" sz="2000" dirty="0" smtClean="0">
                <a:latin typeface="Arial Narrow" panose="020B0606020202030204" pitchFamily="34" charset="0"/>
              </a:rPr>
              <a:t>20 juin 2021. </a:t>
            </a: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CA" dirty="0" smtClean="0"/>
              <a:t> </a:t>
            </a:r>
            <a:endParaRPr lang="fr-CA" dirty="0"/>
          </a:p>
          <a:p>
            <a:endParaRPr lang="fr-CA" sz="1800" dirty="0">
              <a:latin typeface="Arial Narrow" panose="020B0606020202030204" pitchFamily="34" charset="0"/>
            </a:endParaRPr>
          </a:p>
          <a:p>
            <a:pPr lvl="0"/>
            <a:endParaRPr lang="fr-CA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GRANDES LIGNES DE L’ENTENTE (suite)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484784"/>
            <a:ext cx="8209606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L’Employeur </a:t>
            </a:r>
            <a:r>
              <a:rPr lang="fr-CA" sz="2000" dirty="0">
                <a:latin typeface="Arial Narrow" panose="020B0606020202030204" pitchFamily="34" charset="0"/>
              </a:rPr>
              <a:t>s’efforce de combler les besoins d’un </a:t>
            </a:r>
            <a:r>
              <a:rPr lang="fr-CA" sz="2000" dirty="0" smtClean="0">
                <a:latin typeface="Arial Narrow" panose="020B0606020202030204" pitchFamily="34" charset="0"/>
              </a:rPr>
              <a:t>centre d’activités </a:t>
            </a:r>
            <a:r>
              <a:rPr lang="fr-CA" sz="2000" dirty="0">
                <a:latin typeface="Arial Narrow" panose="020B0606020202030204" pitchFamily="34" charset="0"/>
              </a:rPr>
              <a:t>en utilisant les personnes salariées détentrices de poste </a:t>
            </a:r>
            <a:r>
              <a:rPr lang="fr-CA" sz="2000" dirty="0" smtClean="0">
                <a:latin typeface="Arial Narrow" panose="020B0606020202030204" pitchFamily="34" charset="0"/>
              </a:rPr>
              <a:t>de base dans </a:t>
            </a:r>
            <a:r>
              <a:rPr lang="fr-CA" sz="2000" dirty="0">
                <a:latin typeface="Arial Narrow" panose="020B0606020202030204" pitchFamily="34" charset="0"/>
              </a:rPr>
              <a:t>ce </a:t>
            </a:r>
            <a:r>
              <a:rPr lang="fr-CA" sz="2000" dirty="0" smtClean="0">
                <a:latin typeface="Arial Narrow" panose="020B0606020202030204" pitchFamily="34" charset="0"/>
              </a:rPr>
              <a:t>centre d’activités (non déplaçable </a:t>
            </a:r>
            <a:r>
              <a:rPr lang="fr-CA" sz="2000" b="1" dirty="0" smtClean="0">
                <a:latin typeface="Arial Narrow" panose="020B0606020202030204" pitchFamily="34" charset="0"/>
              </a:rPr>
              <a:t>en cas de surplus</a:t>
            </a:r>
            <a:r>
              <a:rPr lang="fr-CA" sz="2000" dirty="0" smtClean="0">
                <a:latin typeface="Arial Narrow" panose="020B0606020202030204" pitchFamily="34" charset="0"/>
              </a:rPr>
              <a:t>).  </a:t>
            </a:r>
          </a:p>
          <a:p>
            <a:pPr marL="0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L’employé détenteur d’un poste dans l’équipe d’</a:t>
            </a:r>
            <a:r>
              <a:rPr lang="fr-CA" sz="2000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dirty="0" smtClean="0">
                <a:latin typeface="Arial Narrow" panose="020B0606020202030204" pitchFamily="34" charset="0"/>
              </a:rPr>
              <a:t> peut être déplacé dans un autre centre d’activités dans la mesure où elle </a:t>
            </a:r>
            <a:r>
              <a:rPr lang="fr-CA" sz="2000" b="1" dirty="0" smtClean="0">
                <a:latin typeface="Arial Narrow" panose="020B0606020202030204" pitchFamily="34" charset="0"/>
              </a:rPr>
              <a:t>est en surplus </a:t>
            </a:r>
            <a:r>
              <a:rPr lang="fr-CA" sz="2000" dirty="0" smtClean="0">
                <a:latin typeface="Arial Narrow" panose="020B0606020202030204" pitchFamily="34" charset="0"/>
              </a:rPr>
              <a:t>de l’équipe de base ou si elle est remplacée. Le déplacement s’effectue par volontariat.  L’employeur privilégie le déplacement d’une salariée de l’équipe volante avant l’équipe d’</a:t>
            </a:r>
            <a:r>
              <a:rPr lang="fr-CA" sz="2000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dirty="0">
                <a:latin typeface="Arial Narrow" panose="020B0606020202030204" pitchFamily="34" charset="0"/>
              </a:rPr>
              <a:t> </a:t>
            </a:r>
            <a:r>
              <a:rPr lang="fr-CA" sz="2000" dirty="0" smtClean="0">
                <a:latin typeface="Arial Narrow" panose="020B0606020202030204" pitchFamily="34" charset="0"/>
              </a:rPr>
              <a:t>(maximum 40 km). </a:t>
            </a:r>
          </a:p>
          <a:p>
            <a:pPr marL="0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L’article 5 (notion de déplacement) des dispositions locales continue de s’appliquer. </a:t>
            </a: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CA" dirty="0" smtClean="0"/>
              <a:t> </a:t>
            </a:r>
            <a:endParaRPr lang="fr-CA" dirty="0"/>
          </a:p>
          <a:p>
            <a:endParaRPr lang="fr-CA" sz="1800" dirty="0">
              <a:latin typeface="Arial Narrow" panose="020B0606020202030204" pitchFamily="34" charset="0"/>
            </a:endParaRPr>
          </a:p>
          <a:p>
            <a:pPr lvl="0"/>
            <a:endParaRPr lang="fr-CA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8197" y="0"/>
            <a:ext cx="8065591" cy="1340768"/>
          </a:xfrm>
        </p:spPr>
        <p:txBody>
          <a:bodyPr anchor="ctr"/>
          <a:lstStyle/>
          <a:p>
            <a:r>
              <a:rPr lang="fr-CA" sz="3000" b="1" dirty="0">
                <a:latin typeface="Arial Narrow" panose="020B0606020202030204" pitchFamily="34" charset="0"/>
                <a:ea typeface="+mn-ea"/>
                <a:cs typeface="+mn-cs"/>
              </a:rPr>
              <a:t>MESURES </a:t>
            </a:r>
            <a:r>
              <a:rPr lang="fr-CA" sz="3000" b="1" dirty="0" smtClean="0">
                <a:latin typeface="Arial Narrow" panose="020B0606020202030204" pitchFamily="34" charset="0"/>
                <a:ea typeface="+mn-ea"/>
                <a:cs typeface="+mn-cs"/>
              </a:rPr>
              <a:t>D’ACCOMPAGNEMENT DANS </a:t>
            </a:r>
            <a:br>
              <a:rPr lang="fr-CA" sz="3000" b="1" dirty="0" smtClean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fr-CA" sz="3000" b="1" dirty="0" smtClean="0">
                <a:latin typeface="Arial Narrow" panose="020B0606020202030204" pitchFamily="34" charset="0"/>
                <a:ea typeface="+mn-ea"/>
                <a:cs typeface="+mn-cs"/>
              </a:rPr>
              <a:t>LE CHANGEMENT</a:t>
            </a:r>
            <a:endParaRPr lang="fr-CA" sz="30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484784"/>
            <a:ext cx="8066087" cy="4853135"/>
          </a:xfrm>
        </p:spPr>
        <p:txBody>
          <a:bodyPr/>
          <a:lstStyle/>
          <a:p>
            <a:pPr marL="457200" lvl="1" indent="0">
              <a:buNone/>
            </a:pPr>
            <a:r>
              <a:rPr lang="fr-CA" sz="2000" dirty="0" smtClean="0">
                <a:latin typeface="Arial Narrow" panose="020B0606020202030204" pitchFamily="34" charset="0"/>
              </a:rPr>
              <a:t>1- Présentation du projet (ce jour)</a:t>
            </a:r>
          </a:p>
          <a:p>
            <a:pPr marL="457200" lvl="1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pPr marL="712788" lvl="1" indent="-255588">
              <a:buNone/>
            </a:pPr>
            <a:r>
              <a:rPr lang="fr-CA" sz="2000" dirty="0" smtClean="0">
                <a:latin typeface="Arial Narrow" panose="020B0606020202030204" pitchFamily="34" charset="0"/>
              </a:rPr>
              <a:t>2- Formation : Modèle de gestion optimale des horaires des postes bonifiés et d’</a:t>
            </a:r>
            <a:r>
              <a:rPr lang="fr-CA" sz="2000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dirty="0" smtClean="0">
                <a:latin typeface="Arial Narrow" panose="020B0606020202030204" pitchFamily="34" charset="0"/>
              </a:rPr>
              <a:t> </a:t>
            </a:r>
          </a:p>
          <a:p>
            <a:pPr marL="457200" lvl="1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r>
              <a:rPr lang="fr-CA" sz="2000" dirty="0" smtClean="0">
                <a:latin typeface="Arial Narrow" panose="020B0606020202030204" pitchFamily="34" charset="0"/>
              </a:rPr>
              <a:t>3 - Séance de </a:t>
            </a:r>
            <a:r>
              <a:rPr lang="fr-CA" sz="2000" dirty="0" err="1" smtClean="0">
                <a:latin typeface="Arial Narrow" panose="020B0606020202030204" pitchFamily="34" charset="0"/>
              </a:rPr>
              <a:t>co</a:t>
            </a:r>
            <a:r>
              <a:rPr lang="fr-CA" sz="2000" dirty="0" smtClean="0">
                <a:latin typeface="Arial Narrow" panose="020B0606020202030204" pitchFamily="34" charset="0"/>
              </a:rPr>
              <a:t>-développement (catégorie 1 et catégorie 2-3-4)</a:t>
            </a:r>
          </a:p>
          <a:p>
            <a:pPr marL="457200" lvl="1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r>
              <a:rPr lang="fr-CA" sz="2000" dirty="0" smtClean="0">
                <a:latin typeface="Arial Narrow" panose="020B0606020202030204" pitchFamily="34" charset="0"/>
              </a:rPr>
              <a:t>4 – Coaching </a:t>
            </a:r>
          </a:p>
          <a:p>
            <a:pPr marL="457200" lvl="1" indent="0">
              <a:buNone/>
            </a:pPr>
            <a:endParaRPr lang="fr-CA" sz="2000" dirty="0" smtClean="0">
              <a:latin typeface="Arial Narrow" panose="020B0606020202030204" pitchFamily="34" charset="0"/>
            </a:endParaRPr>
          </a:p>
          <a:p>
            <a:pPr marL="342900" lvl="1" indent="-342900">
              <a:buClr>
                <a:srgbClr val="004796"/>
              </a:buClr>
            </a:pPr>
            <a:r>
              <a:rPr lang="fr-CA" dirty="0" smtClean="0">
                <a:latin typeface="Arial Narrow" panose="020B0606020202030204" pitchFamily="34" charset="0"/>
              </a:rPr>
              <a:t>Intranet </a:t>
            </a:r>
            <a:r>
              <a:rPr lang="fr-CA" dirty="0">
                <a:latin typeface="Arial Narrow" panose="020B0606020202030204" pitchFamily="34" charset="0"/>
              </a:rPr>
              <a:t>bonification : </a:t>
            </a:r>
            <a:r>
              <a:rPr lang="fr-CA" dirty="0">
                <a:latin typeface="Arial Narrow" panose="020B0606020202030204" pitchFamily="34" charset="0"/>
                <a:hlinkClick r:id="rId6"/>
              </a:rPr>
              <a:t>www.cisssca.com/bonification</a:t>
            </a:r>
            <a:endParaRPr lang="fr-CA" dirty="0">
              <a:latin typeface="Arial Narrow" panose="020B0606020202030204" pitchFamily="34" charset="0"/>
            </a:endParaRPr>
          </a:p>
          <a:p>
            <a:pPr lvl="1"/>
            <a:endParaRPr lang="fr-CA" sz="2000" dirty="0"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1547664" y="537321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hlinkClick r:id="rId7"/>
              </a:rPr>
              <a:t>Soutienhoraire.cisssca@ssss.gouv.qc.ca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1252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RÔLES, RESPONSABILITÉS DES GESTIONNAIRES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484784"/>
            <a:ext cx="8209607" cy="4536505"/>
          </a:xfrm>
        </p:spPr>
        <p:txBody>
          <a:bodyPr/>
          <a:lstStyle/>
          <a:p>
            <a:pPr marL="0" indent="0">
              <a:buNone/>
            </a:pPr>
            <a:r>
              <a:rPr lang="fr-CA" sz="2400" b="1" dirty="0" smtClean="0">
                <a:latin typeface="Arial Narrow" panose="020B0606020202030204" pitchFamily="34" charset="0"/>
              </a:rPr>
              <a:t>Les gestionnaires devront : </a:t>
            </a:r>
          </a:p>
          <a:p>
            <a:r>
              <a:rPr lang="fr-CA" sz="1900" dirty="0" smtClean="0">
                <a:latin typeface="Arial Narrow" panose="020B0606020202030204" pitchFamily="34" charset="0"/>
              </a:rPr>
              <a:t>Assurer </a:t>
            </a:r>
            <a:r>
              <a:rPr lang="fr-CA" sz="1900" dirty="0">
                <a:latin typeface="Arial Narrow" panose="020B0606020202030204" pitchFamily="34" charset="0"/>
              </a:rPr>
              <a:t>un suivi </a:t>
            </a:r>
            <a:r>
              <a:rPr lang="fr-CA" sz="1900" dirty="0" smtClean="0">
                <a:latin typeface="Arial Narrow" panose="020B0606020202030204" pitchFamily="34" charset="0"/>
              </a:rPr>
              <a:t>à </a:t>
            </a:r>
            <a:r>
              <a:rPr lang="fr-CA" sz="1900" dirty="0">
                <a:latin typeface="Arial Narrow" panose="020B0606020202030204" pitchFamily="34" charset="0"/>
              </a:rPr>
              <a:t>la réception des formulaires </a:t>
            </a:r>
            <a:r>
              <a:rPr lang="fr-CA" sz="1900" dirty="0" smtClean="0">
                <a:latin typeface="Arial Narrow" panose="020B0606020202030204" pitchFamily="34" charset="0"/>
              </a:rPr>
              <a:t>remplis </a:t>
            </a:r>
            <a:r>
              <a:rPr lang="fr-CA" sz="1900" dirty="0">
                <a:latin typeface="Arial Narrow" panose="020B0606020202030204" pitchFamily="34" charset="0"/>
              </a:rPr>
              <a:t>par les </a:t>
            </a:r>
            <a:r>
              <a:rPr lang="fr-CA" sz="1900" dirty="0" smtClean="0">
                <a:latin typeface="Arial Narrow" panose="020B0606020202030204" pitchFamily="34" charset="0"/>
              </a:rPr>
              <a:t>employés;</a:t>
            </a:r>
            <a:endParaRPr lang="fr-CA" sz="1900" dirty="0">
              <a:latin typeface="Arial Narrow" panose="020B0606020202030204" pitchFamily="34" charset="0"/>
            </a:endParaRPr>
          </a:p>
          <a:p>
            <a:r>
              <a:rPr lang="fr-CA" sz="1900" b="1" dirty="0" smtClean="0">
                <a:latin typeface="Arial Narrow" panose="020B0606020202030204" pitchFamily="34" charset="0"/>
              </a:rPr>
              <a:t>Remplir les </a:t>
            </a:r>
            <a:r>
              <a:rPr lang="fr-CA" sz="1900" b="1" dirty="0">
                <a:latin typeface="Arial Narrow" panose="020B0606020202030204" pitchFamily="34" charset="0"/>
              </a:rPr>
              <a:t>formulaires </a:t>
            </a:r>
            <a:r>
              <a:rPr lang="fr-CA" sz="1900" b="1" dirty="0" smtClean="0">
                <a:latin typeface="Arial Narrow" panose="020B0606020202030204" pitchFamily="34" charset="0"/>
              </a:rPr>
              <a:t>modèle horaire-poste </a:t>
            </a:r>
            <a:r>
              <a:rPr lang="fr-CA" sz="1900" b="1" dirty="0">
                <a:latin typeface="Arial Narrow" panose="020B0606020202030204" pitchFamily="34" charset="0"/>
              </a:rPr>
              <a:t>et </a:t>
            </a:r>
            <a:r>
              <a:rPr lang="fr-CA" sz="1900" b="1" dirty="0" smtClean="0">
                <a:latin typeface="Arial Narrow" panose="020B0606020202030204" pitchFamily="34" charset="0"/>
              </a:rPr>
              <a:t>les retourner avec le formulaire de bonification à l’adresse courriel : </a:t>
            </a:r>
            <a:r>
              <a:rPr lang="fr-CA" sz="1900" b="1" dirty="0" smtClean="0">
                <a:latin typeface="Arial Narrow" panose="020B0606020202030204" pitchFamily="34" charset="0"/>
                <a:hlinkClick r:id="rId4"/>
              </a:rPr>
              <a:t>soutienhoraire.cisssca@ssss.gouv.qc.ca</a:t>
            </a:r>
            <a:r>
              <a:rPr lang="fr-CA" sz="1900" b="1" dirty="0" smtClean="0">
                <a:latin typeface="Arial Narrow" panose="020B0606020202030204" pitchFamily="34" charset="0"/>
              </a:rPr>
              <a:t> au plus tard le </a:t>
            </a:r>
            <a:r>
              <a:rPr lang="fr-CA" sz="1900" b="1" dirty="0" smtClean="0">
                <a:latin typeface="Arial Narrow" panose="020B0606020202030204" pitchFamily="34" charset="0"/>
              </a:rPr>
              <a:t>3 mai 2021;</a:t>
            </a:r>
            <a:endParaRPr lang="fr-CA" sz="1900" b="1" dirty="0" smtClean="0">
              <a:latin typeface="Arial Narrow" panose="020B0606020202030204" pitchFamily="34" charset="0"/>
            </a:endParaRPr>
          </a:p>
          <a:p>
            <a:r>
              <a:rPr lang="fr-CA" sz="1900" dirty="0" smtClean="0">
                <a:latin typeface="Arial Narrow" panose="020B0606020202030204" pitchFamily="34" charset="0"/>
              </a:rPr>
              <a:t>Suivre les différents </a:t>
            </a:r>
            <a:r>
              <a:rPr lang="fr-CA" sz="1900" dirty="0" smtClean="0">
                <a:latin typeface="Arial Narrow" panose="020B0606020202030204" pitchFamily="34" charset="0"/>
              </a:rPr>
              <a:t>blocs </a:t>
            </a:r>
            <a:r>
              <a:rPr lang="fr-CA" sz="1900" dirty="0" smtClean="0">
                <a:latin typeface="Arial Narrow" panose="020B0606020202030204" pitchFamily="34" charset="0"/>
              </a:rPr>
              <a:t>de formation inscrits ci-dessus et vous assurer que votre agente administrative soit aussi formée;</a:t>
            </a:r>
            <a:endParaRPr lang="fr-CA" sz="1900" dirty="0">
              <a:latin typeface="Arial Narrow" panose="020B0606020202030204" pitchFamily="34" charset="0"/>
            </a:endParaRPr>
          </a:p>
          <a:p>
            <a:r>
              <a:rPr lang="fr-CA" sz="1900" dirty="0" smtClean="0">
                <a:latin typeface="Arial Narrow" panose="020B0606020202030204" pitchFamily="34" charset="0"/>
              </a:rPr>
              <a:t>Analyser le </a:t>
            </a:r>
            <a:r>
              <a:rPr lang="fr-CA" sz="1900" dirty="0">
                <a:latin typeface="Arial Narrow" panose="020B0606020202030204" pitchFamily="34" charset="0"/>
              </a:rPr>
              <a:t>rapport sur les résultats de l'offre de </a:t>
            </a:r>
            <a:r>
              <a:rPr lang="fr-CA" sz="1900" dirty="0" smtClean="0">
                <a:latin typeface="Arial Narrow" panose="020B0606020202030204" pitchFamily="34" charset="0"/>
              </a:rPr>
              <a:t>rehaussement </a:t>
            </a:r>
            <a:r>
              <a:rPr lang="fr-CA" sz="1900" dirty="0" smtClean="0">
                <a:latin typeface="Arial Narrow" panose="020B0606020202030204" pitchFamily="34" charset="0"/>
              </a:rPr>
              <a:t>afin de préparer des postes pour le prochain </a:t>
            </a:r>
            <a:r>
              <a:rPr lang="fr-CA" sz="1900" dirty="0" smtClean="0">
                <a:latin typeface="Arial Narrow" panose="020B0606020202030204" pitchFamily="34" charset="0"/>
              </a:rPr>
              <a:t>affichage de septembre;</a:t>
            </a:r>
            <a:endParaRPr lang="fr-CA" sz="19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RÔLES, RESPONSABILITÉS DE LA DRHCAJ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484784"/>
            <a:ext cx="8209607" cy="4536505"/>
          </a:xfrm>
        </p:spPr>
        <p:txBody>
          <a:bodyPr/>
          <a:lstStyle/>
          <a:p>
            <a:pPr marL="0" indent="0">
              <a:buNone/>
            </a:pPr>
            <a:r>
              <a:rPr lang="fr-CA" sz="2200" b="1" dirty="0" smtClean="0">
                <a:latin typeface="Arial Narrow" panose="020B0606020202030204" pitchFamily="34" charset="0"/>
              </a:rPr>
              <a:t>Équipe projet :</a:t>
            </a:r>
          </a:p>
          <a:p>
            <a:r>
              <a:rPr lang="fr-CA" sz="1900" dirty="0" smtClean="0">
                <a:latin typeface="Arial Narrow" panose="020B0606020202030204" pitchFamily="34" charset="0"/>
              </a:rPr>
              <a:t>Envoi par courriel de la documentation et formulaire de </a:t>
            </a:r>
            <a:r>
              <a:rPr lang="fr-CA" sz="1900" dirty="0" smtClean="0">
                <a:latin typeface="Arial Narrow" panose="020B0606020202030204" pitchFamily="34" charset="0"/>
              </a:rPr>
              <a:t>rehaussement </a:t>
            </a:r>
            <a:r>
              <a:rPr lang="fr-CA" sz="1900" dirty="0" smtClean="0">
                <a:latin typeface="Arial Narrow" panose="020B0606020202030204" pitchFamily="34" charset="0"/>
              </a:rPr>
              <a:t>aux employés </a:t>
            </a:r>
            <a:br>
              <a:rPr lang="fr-CA" sz="1900" dirty="0" smtClean="0">
                <a:latin typeface="Arial Narrow" panose="020B0606020202030204" pitchFamily="34" charset="0"/>
              </a:rPr>
            </a:br>
            <a:r>
              <a:rPr lang="fr-CA" sz="1900" dirty="0" smtClean="0">
                <a:latin typeface="Arial Narrow" panose="020B0606020202030204" pitchFamily="34" charset="0"/>
              </a:rPr>
              <a:t>26 avril 2021;</a:t>
            </a:r>
            <a:endParaRPr lang="fr-CA" sz="1900" dirty="0" smtClean="0">
              <a:latin typeface="Arial Narrow" panose="020B0606020202030204" pitchFamily="34" charset="0"/>
            </a:endParaRPr>
          </a:p>
          <a:p>
            <a:r>
              <a:rPr lang="fr-CA" sz="1900" dirty="0" smtClean="0">
                <a:latin typeface="Arial Narrow" panose="020B0606020202030204" pitchFamily="34" charset="0"/>
              </a:rPr>
              <a:t>Réception des formulaires de </a:t>
            </a:r>
            <a:r>
              <a:rPr lang="fr-CA" sz="1900" dirty="0" smtClean="0">
                <a:latin typeface="Arial Narrow" panose="020B0606020202030204" pitchFamily="34" charset="0"/>
              </a:rPr>
              <a:t>rehaussement </a:t>
            </a:r>
            <a:r>
              <a:rPr lang="fr-CA" sz="1900" dirty="0" smtClean="0">
                <a:latin typeface="Arial Narrow" panose="020B0606020202030204" pitchFamily="34" charset="0"/>
              </a:rPr>
              <a:t>et des modèles horaire-poste au plus tard le </a:t>
            </a:r>
            <a:br>
              <a:rPr lang="fr-CA" sz="1900" dirty="0" smtClean="0">
                <a:latin typeface="Arial Narrow" panose="020B0606020202030204" pitchFamily="34" charset="0"/>
              </a:rPr>
            </a:br>
            <a:r>
              <a:rPr lang="fr-CA" sz="1900" dirty="0" smtClean="0">
                <a:latin typeface="Arial Narrow" panose="020B0606020202030204" pitchFamily="34" charset="0"/>
              </a:rPr>
              <a:t>3 mai 2021;</a:t>
            </a:r>
            <a:endParaRPr lang="fr-CA" sz="1900" dirty="0" smtClean="0">
              <a:latin typeface="Arial Narrow" panose="020B0606020202030204" pitchFamily="34" charset="0"/>
            </a:endParaRPr>
          </a:p>
          <a:p>
            <a:r>
              <a:rPr lang="fr-CA" sz="1900" dirty="0">
                <a:latin typeface="Arial Narrow" panose="020B0606020202030204" pitchFamily="34" charset="0"/>
              </a:rPr>
              <a:t>Compilation des formulaires reçus (R:\5 - Commun\_Dossiers Restreints\5248 </a:t>
            </a:r>
            <a:r>
              <a:rPr lang="fr-CA" sz="1900" dirty="0" err="1">
                <a:latin typeface="Arial Narrow" panose="020B0606020202030204" pitchFamily="34" charset="0"/>
              </a:rPr>
              <a:t>Revision</a:t>
            </a:r>
            <a:r>
              <a:rPr lang="fr-CA" sz="1900" dirty="0">
                <a:latin typeface="Arial Narrow" panose="020B0606020202030204" pitchFamily="34" charset="0"/>
              </a:rPr>
              <a:t> Structure Postes\02 Gestionnaires);</a:t>
            </a:r>
          </a:p>
          <a:p>
            <a:r>
              <a:rPr lang="fr-CA" sz="1900" dirty="0" smtClean="0">
                <a:latin typeface="Arial Narrow" panose="020B0606020202030204" pitchFamily="34" charset="0"/>
              </a:rPr>
              <a:t>Saisie </a:t>
            </a:r>
            <a:r>
              <a:rPr lang="fr-CA" sz="1900" dirty="0" smtClean="0">
                <a:latin typeface="Arial Narrow" panose="020B0606020202030204" pitchFamily="34" charset="0"/>
              </a:rPr>
              <a:t>dans </a:t>
            </a:r>
            <a:r>
              <a:rPr lang="fr-CA" sz="1900" dirty="0" err="1" smtClean="0">
                <a:latin typeface="Arial Narrow" panose="020B0606020202030204" pitchFamily="34" charset="0"/>
              </a:rPr>
              <a:t>Virtuo</a:t>
            </a:r>
            <a:r>
              <a:rPr lang="fr-CA" sz="1900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fr-CA" sz="1900" dirty="0" smtClean="0">
                <a:latin typeface="Arial Narrow" panose="020B0606020202030204" pitchFamily="34" charset="0"/>
              </a:rPr>
              <a:t>Confirmation de rehaussement de poste vers le 4 juin 2021.</a:t>
            </a:r>
            <a:endParaRPr lang="fr-CA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16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PÉRIODE D’ÉCHANGE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sz="2400" dirty="0" smtClean="0">
                <a:latin typeface="Arial Narrow" panose="020B0606020202030204" pitchFamily="34" charset="0"/>
              </a:rPr>
              <a:t>Avez-vous des questions?</a:t>
            </a:r>
          </a:p>
          <a:p>
            <a:pPr>
              <a:spcAft>
                <a:spcPts val="600"/>
              </a:spcAft>
            </a:pPr>
            <a:r>
              <a:rPr lang="fr-CA" sz="2400" dirty="0" smtClean="0">
                <a:latin typeface="Arial Narrow" panose="020B0606020202030204" pitchFamily="34" charset="0"/>
              </a:rPr>
              <a:t>Comment voyez-vous votre rôle dans cette transformation?</a:t>
            </a:r>
          </a:p>
          <a:p>
            <a:endParaRPr lang="fr-CA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Outils de communications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6323" y="1772816"/>
            <a:ext cx="8066087" cy="3940999"/>
          </a:xfrm>
        </p:spPr>
        <p:txBody>
          <a:bodyPr/>
          <a:lstStyle/>
          <a:p>
            <a:pPr marL="0" indent="0">
              <a:buNone/>
            </a:pPr>
            <a:r>
              <a:rPr lang="fr-CA" sz="2400" dirty="0">
                <a:latin typeface="Arial Narrow" panose="020B0606020202030204" pitchFamily="34" charset="0"/>
              </a:rPr>
              <a:t>Intranet bonification : </a:t>
            </a:r>
            <a:r>
              <a:rPr lang="fr-CA" sz="2400" u="sng" dirty="0">
                <a:latin typeface="Arial Narrow" panose="020B0606020202030204" pitchFamily="34" charset="0"/>
                <a:hlinkClick r:id="rId4"/>
              </a:rPr>
              <a:t>www.cisssca.com/bonification</a:t>
            </a:r>
            <a:endParaRPr lang="fr-CA" sz="2400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u="sng" dirty="0">
              <a:latin typeface="Arial Narrow" panose="020B0606020202030204" pitchFamily="34" charset="0"/>
            </a:endParaRPr>
          </a:p>
          <a:p>
            <a:r>
              <a:rPr lang="fr-CA" sz="2400" dirty="0">
                <a:latin typeface="Arial Narrow" panose="020B0606020202030204" pitchFamily="34" charset="0"/>
              </a:rPr>
              <a:t>Fiche éclair Employés;</a:t>
            </a:r>
          </a:p>
          <a:p>
            <a:r>
              <a:rPr lang="fr-CA" sz="2400" dirty="0">
                <a:latin typeface="Arial Narrow" panose="020B0606020202030204" pitchFamily="34" charset="0"/>
              </a:rPr>
              <a:t>Fiche éclair Gestionnaires;</a:t>
            </a:r>
          </a:p>
          <a:p>
            <a:r>
              <a:rPr lang="fr-CA" sz="2400" dirty="0">
                <a:latin typeface="Arial Narrow" panose="020B0606020202030204" pitchFamily="34" charset="0"/>
              </a:rPr>
              <a:t>Lettre aux employés;</a:t>
            </a:r>
          </a:p>
          <a:p>
            <a:r>
              <a:rPr lang="fr-CA" sz="2400" dirty="0">
                <a:latin typeface="Arial Narrow" panose="020B0606020202030204" pitchFamily="34" charset="0"/>
              </a:rPr>
              <a:t>Formulaire bonification employé;</a:t>
            </a:r>
          </a:p>
          <a:p>
            <a:r>
              <a:rPr lang="fr-CA" sz="2400" dirty="0">
                <a:latin typeface="Arial Narrow" panose="020B0606020202030204" pitchFamily="34" charset="0"/>
              </a:rPr>
              <a:t>Modèle horaire-poste (pour les gestionnaires).</a:t>
            </a:r>
          </a:p>
          <a:p>
            <a:pPr mar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12625"/>
            <a:ext cx="8065591" cy="1256135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FONCTIONNEMENT DE LA RENCONTRE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>
                <a:latin typeface="Arial Narrow" panose="020B0606020202030204" pitchFamily="34" charset="0"/>
              </a:rPr>
              <a:t>MUTE</a:t>
            </a:r>
          </a:p>
          <a:p>
            <a:endParaRPr lang="fr-CA" dirty="0" smtClean="0">
              <a:latin typeface="Arial Narrow" panose="020B0606020202030204" pitchFamily="34" charset="0"/>
            </a:endParaRPr>
          </a:p>
          <a:p>
            <a:r>
              <a:rPr lang="fr-CA" dirty="0" smtClean="0">
                <a:latin typeface="Arial Narrow" panose="020B0606020202030204" pitchFamily="34" charset="0"/>
              </a:rPr>
              <a:t>LEVEZ LA MAIN       OU ÉCRIVEZ LA QUESTION DANS LE FIL DE DISCUSSION </a:t>
            </a:r>
          </a:p>
          <a:p>
            <a:pPr marL="0" indent="0">
              <a:buNone/>
            </a:pPr>
            <a:endParaRPr lang="fr-CA" dirty="0">
              <a:latin typeface="Arial Narrow" panose="020B0606020202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195736" y="1605937"/>
            <a:ext cx="447675" cy="4095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419872" y="2564904"/>
            <a:ext cx="400050" cy="457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499992" y="3054113"/>
            <a:ext cx="4191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0"/>
            <a:ext cx="8316416" cy="1340768"/>
          </a:xfrm>
        </p:spPr>
        <p:txBody>
          <a:bodyPr anchor="ctr"/>
          <a:lstStyle/>
          <a:p>
            <a:r>
              <a:rPr lang="fr-CA" sz="3000" b="1" cap="all" dirty="0">
                <a:latin typeface="Arial Narrow" panose="020B0606020202030204" pitchFamily="34" charset="0"/>
              </a:rPr>
              <a:t>Sujets abordés dans cette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484784"/>
            <a:ext cx="8209607" cy="475252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Quel est le projet de révision des structures de postes?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Pourquoi </a:t>
            </a:r>
            <a:r>
              <a:rPr lang="fr-CA" sz="2000" dirty="0">
                <a:latin typeface="Arial Narrow" panose="020B0606020202030204" pitchFamily="34" charset="0"/>
              </a:rPr>
              <a:t>l’offre de </a:t>
            </a:r>
            <a:r>
              <a:rPr lang="fr-CA" sz="2000" dirty="0" smtClean="0">
                <a:latin typeface="Arial Narrow" panose="020B0606020202030204" pitchFamily="34" charset="0"/>
              </a:rPr>
              <a:t>rehaussement </a:t>
            </a:r>
            <a:r>
              <a:rPr lang="fr-CA" sz="2000" dirty="0">
                <a:latin typeface="Arial Narrow" panose="020B0606020202030204" pitchFamily="34" charset="0"/>
              </a:rPr>
              <a:t>au personnel?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Ligne du temps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Avantages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>
                <a:latin typeface="Arial Narrow" panose="020B0606020202030204" pitchFamily="34" charset="0"/>
              </a:rPr>
              <a:t>Défis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Vision</a:t>
            </a:r>
          </a:p>
          <a:p>
            <a:r>
              <a:rPr lang="fr-CA" sz="2000" dirty="0">
                <a:latin typeface="Arial Narrow" panose="020B0606020202030204" pitchFamily="34" charset="0"/>
              </a:rPr>
              <a:t>Mesures d’accompagnement dans le </a:t>
            </a:r>
            <a:r>
              <a:rPr lang="fr-CA" sz="2000" dirty="0" smtClean="0">
                <a:latin typeface="Arial Narrow" panose="020B0606020202030204" pitchFamily="34" charset="0"/>
              </a:rPr>
              <a:t>changement</a:t>
            </a:r>
          </a:p>
          <a:p>
            <a:r>
              <a:rPr lang="fr-CA" sz="2000" dirty="0">
                <a:latin typeface="Arial Narrow" panose="020B0606020202030204" pitchFamily="34" charset="0"/>
              </a:rPr>
              <a:t>Grandes lignes de l’entente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Rôles</a:t>
            </a:r>
            <a:r>
              <a:rPr lang="fr-CA" sz="2000" dirty="0">
                <a:latin typeface="Arial Narrow" panose="020B0606020202030204" pitchFamily="34" charset="0"/>
              </a:rPr>
              <a:t>, responsabilités et attentes des </a:t>
            </a:r>
            <a:r>
              <a:rPr lang="fr-CA" sz="2000" dirty="0" smtClean="0">
                <a:latin typeface="Arial Narrow" panose="020B0606020202030204" pitchFamily="34" charset="0"/>
              </a:rPr>
              <a:t>gestionnaires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Rôles, responsabilités de la DRHCAJ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Période </a:t>
            </a:r>
            <a:r>
              <a:rPr lang="fr-CA" sz="2000" dirty="0">
                <a:latin typeface="Arial Narrow" panose="020B0606020202030204" pitchFamily="34" charset="0"/>
              </a:rPr>
              <a:t>d’échange</a:t>
            </a:r>
          </a:p>
        </p:txBody>
      </p:sp>
    </p:spTree>
    <p:extLst>
      <p:ext uri="{BB962C8B-B14F-4D97-AF65-F5344CB8AC3E}">
        <p14:creationId xmlns:p14="http://schemas.microsoft.com/office/powerpoint/2010/main" val="23889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0"/>
            <a:ext cx="8316416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QUEL EST LE PROJET DE RÉVISON DES STRUCTURES DE POSTES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600200"/>
            <a:ext cx="8209607" cy="4637111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Le projet inclut la rehaussement des postes TPR et la création des postes d’</a:t>
            </a:r>
            <a:r>
              <a:rPr lang="fr-CA" sz="2000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fr-CA" sz="500" dirty="0" smtClean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fr-CA" sz="2000" dirty="0" smtClean="0">
                <a:latin typeface="Arial Narrow" panose="020B0606020202030204" pitchFamily="34" charset="0"/>
              </a:rPr>
              <a:t>Le </a:t>
            </a:r>
            <a:r>
              <a:rPr lang="fr-CA" sz="2000" dirty="0">
                <a:latin typeface="Arial Narrow" panose="020B0606020202030204" pitchFamily="34" charset="0"/>
              </a:rPr>
              <a:t>projet de </a:t>
            </a:r>
            <a:r>
              <a:rPr lang="fr-CA" sz="2000" dirty="0" smtClean="0">
                <a:latin typeface="Arial Narrow" panose="020B0606020202030204" pitchFamily="34" charset="0"/>
              </a:rPr>
              <a:t>rehaussement </a:t>
            </a:r>
            <a:r>
              <a:rPr lang="fr-CA" sz="2000" dirty="0">
                <a:latin typeface="Arial Narrow" panose="020B0606020202030204" pitchFamily="34" charset="0"/>
              </a:rPr>
              <a:t>des postes se poursuivra au cours des prochains mois auprès d’autres titres d’emploi TPR</a:t>
            </a:r>
            <a:r>
              <a:rPr lang="fr-CA" sz="20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fr-CA" sz="500" dirty="0" smtClean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000" b="1" dirty="0" smtClean="0">
                <a:latin typeface="Arial Narrow" panose="020B0606020202030204" pitchFamily="34" charset="0"/>
              </a:rPr>
              <a:t>Notre souhait : prendre soin de nos gens pour qu’ils choisissent de demeurer avec nous.</a:t>
            </a:r>
          </a:p>
          <a:p>
            <a:pPr>
              <a:spcBef>
                <a:spcPts val="600"/>
              </a:spcBef>
            </a:pPr>
            <a:r>
              <a:rPr lang="fr-CA" sz="2000" dirty="0" smtClean="0">
                <a:latin typeface="Arial Narrow" panose="020B0606020202030204" pitchFamily="34" charset="0"/>
              </a:rPr>
              <a:t>Intranet </a:t>
            </a:r>
            <a:r>
              <a:rPr lang="fr-CA" sz="2000" dirty="0">
                <a:latin typeface="Arial Narrow" panose="020B0606020202030204" pitchFamily="34" charset="0"/>
              </a:rPr>
              <a:t>bonification : </a:t>
            </a:r>
            <a:r>
              <a:rPr lang="fr-CA" sz="2000" u="sng" dirty="0" smtClean="0">
                <a:latin typeface="Arial Narrow" panose="020B0606020202030204" pitchFamily="34" charset="0"/>
                <a:hlinkClick r:id="rId5"/>
              </a:rPr>
              <a:t>www.cisssca.com/bonification</a:t>
            </a:r>
            <a:endParaRPr lang="fr-CA" sz="2000" u="sng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CA" sz="1800" u="sng" dirty="0"/>
          </a:p>
          <a:p>
            <a:pPr marL="0" indent="0">
              <a:buNone/>
            </a:pPr>
            <a:endParaRPr lang="fr-CA" sz="1800" dirty="0" smtClean="0"/>
          </a:p>
          <a:p>
            <a:pPr marL="0" indent="0">
              <a:buNone/>
            </a:pPr>
            <a:endParaRPr lang="fr-CA" sz="16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0"/>
            <a:ext cx="8316416" cy="1340768"/>
          </a:xfrm>
        </p:spPr>
        <p:txBody>
          <a:bodyPr anchor="ctr"/>
          <a:lstStyle/>
          <a:p>
            <a:r>
              <a:rPr lang="fr-CA" altLang="fr-FR" sz="3000" b="1" cap="all" dirty="0" smtClean="0">
                <a:latin typeface="Arial Narrow" panose="020B0606020202030204" pitchFamily="34" charset="0"/>
              </a:rPr>
              <a:t>POURQUOI L’OFFRE DE rehaussement AU PERSONNEL?</a:t>
            </a:r>
            <a:endParaRPr lang="fr-CA" sz="3000" b="1" cap="all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600201"/>
            <a:ext cx="8209607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Pression énorme exercée </a:t>
            </a:r>
            <a:r>
              <a:rPr lang="fr-CA" sz="2000" dirty="0">
                <a:latin typeface="Arial Narrow" panose="020B0606020202030204" pitchFamily="34" charset="0"/>
              </a:rPr>
              <a:t>par les enjeux de </a:t>
            </a:r>
            <a:r>
              <a:rPr lang="fr-CA" sz="2000" dirty="0" smtClean="0">
                <a:latin typeface="Arial Narrow" panose="020B0606020202030204" pitchFamily="34" charset="0"/>
              </a:rPr>
              <a:t>main-d’œuvre (rareté de main-d’œuvre, concurrence entre les établissements, moins de finissants).</a:t>
            </a:r>
          </a:p>
          <a:p>
            <a:pPr>
              <a:spcBef>
                <a:spcPts val="600"/>
              </a:spcBef>
            </a:pPr>
            <a:r>
              <a:rPr lang="fr-CA" sz="2000" dirty="0">
                <a:latin typeface="Arial Narrow" panose="020B0606020202030204" pitchFamily="34" charset="0"/>
              </a:rPr>
              <a:t>Problèmes importants d’attraction, de fidélisation et de mobilisation des </a:t>
            </a:r>
            <a:r>
              <a:rPr lang="fr-CA" sz="2000" dirty="0" smtClean="0">
                <a:latin typeface="Arial Narrow" panose="020B0606020202030204" pitchFamily="34" charset="0"/>
              </a:rPr>
              <a:t>ressources.</a:t>
            </a:r>
          </a:p>
          <a:p>
            <a:pPr>
              <a:spcBef>
                <a:spcPts val="600"/>
              </a:spcBef>
            </a:pPr>
            <a:r>
              <a:rPr lang="fr-CA" sz="2000" dirty="0" smtClean="0">
                <a:latin typeface="Arial Narrow" panose="020B0606020202030204" pitchFamily="34" charset="0"/>
              </a:rPr>
              <a:t>Nous souhaitons bonifier les postes pour offrir une autonomie aux gestionnaires à la gestion des horaires et restreindre le nombre de demandes acheminées au service des activités de remplacement de la DRHCAJ.</a:t>
            </a:r>
          </a:p>
          <a:p>
            <a:pPr>
              <a:spcBef>
                <a:spcPts val="600"/>
              </a:spcBef>
            </a:pPr>
            <a:r>
              <a:rPr lang="fr-CA" sz="2000" dirty="0" smtClean="0">
                <a:latin typeface="Arial Narrow" panose="020B0606020202030204" pitchFamily="34" charset="0"/>
              </a:rPr>
              <a:t>Renforcement et stabilisation des équipes dans les services.</a:t>
            </a:r>
          </a:p>
        </p:txBody>
      </p:sp>
    </p:spTree>
    <p:extLst>
      <p:ext uri="{BB962C8B-B14F-4D97-AF65-F5344CB8AC3E}">
        <p14:creationId xmlns:p14="http://schemas.microsoft.com/office/powerpoint/2010/main" val="30047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</a:rPr>
              <a:t>LIGNE DU TEMPS</a:t>
            </a:r>
            <a:endParaRPr lang="fr-CA" sz="3000" b="1" dirty="0">
              <a:latin typeface="Arial Narrow" panose="020B060602020203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628800"/>
            <a:ext cx="9144000" cy="36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3" y="0"/>
            <a:ext cx="8065591" cy="1340768"/>
          </a:xfrm>
        </p:spPr>
        <p:txBody>
          <a:bodyPr anchor="ctr"/>
          <a:lstStyle/>
          <a:p>
            <a:r>
              <a:rPr lang="fr-CA" sz="3000" b="1" cap="all" dirty="0" smtClean="0">
                <a:latin typeface="Arial Narrow" panose="020B0606020202030204" pitchFamily="34" charset="0"/>
              </a:rPr>
              <a:t>AVANTAGES DE L’OFFRE DE </a:t>
            </a:r>
            <a:r>
              <a:rPr lang="fr-CA" sz="3000" b="1" cap="all" dirty="0" smtClean="0">
                <a:latin typeface="Arial Narrow" panose="020B0606020202030204" pitchFamily="34" charset="0"/>
              </a:rPr>
              <a:t>REHAUSSEMENT </a:t>
            </a:r>
            <a:r>
              <a:rPr lang="fr-CA" sz="3000" b="1" cap="all" dirty="0" smtClean="0">
                <a:latin typeface="Arial Narrow" panose="020B0606020202030204" pitchFamily="34" charset="0"/>
              </a:rPr>
              <a:t>DANS L’ORGANISATION</a:t>
            </a:r>
            <a:endParaRPr lang="fr-CA" sz="3000" b="1" cap="all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600201"/>
            <a:ext cx="8209607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Réduire le </a:t>
            </a:r>
            <a:r>
              <a:rPr lang="fr-CA" sz="2000" dirty="0">
                <a:latin typeface="Arial Narrow" panose="020B0606020202030204" pitchFamily="34" charset="0"/>
              </a:rPr>
              <a:t>temps </a:t>
            </a:r>
            <a:r>
              <a:rPr lang="fr-CA" sz="2000" dirty="0" smtClean="0">
                <a:latin typeface="Arial Narrow" panose="020B0606020202030204" pitchFamily="34" charset="0"/>
              </a:rPr>
              <a:t>supplémentaire;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Augmenter le </a:t>
            </a:r>
            <a:r>
              <a:rPr lang="fr-CA" sz="2000" dirty="0">
                <a:latin typeface="Arial Narrow" panose="020B0606020202030204" pitchFamily="34" charset="0"/>
              </a:rPr>
              <a:t>nombre d’employés à temps complet - postes </a:t>
            </a:r>
            <a:r>
              <a:rPr lang="fr-CA" sz="2000" dirty="0" smtClean="0">
                <a:latin typeface="Arial Narrow" panose="020B0606020202030204" pitchFamily="34" charset="0"/>
              </a:rPr>
              <a:t>attractifs;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Réduire le </a:t>
            </a:r>
            <a:r>
              <a:rPr lang="fr-CA" sz="2000" dirty="0">
                <a:latin typeface="Arial Narrow" panose="020B0606020202030204" pitchFamily="34" charset="0"/>
              </a:rPr>
              <a:t>taux d’utilisation de la main-d’œuvre </a:t>
            </a:r>
            <a:r>
              <a:rPr lang="fr-CA" sz="2000" dirty="0" smtClean="0">
                <a:latin typeface="Arial Narrow" panose="020B0606020202030204" pitchFamily="34" charset="0"/>
              </a:rPr>
              <a:t>indépendante;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Contribuer </a:t>
            </a:r>
            <a:r>
              <a:rPr lang="fr-CA" sz="2000" dirty="0">
                <a:latin typeface="Arial Narrow" panose="020B0606020202030204" pitchFamily="34" charset="0"/>
              </a:rPr>
              <a:t>à améliorer la continuité des soins et des </a:t>
            </a:r>
            <a:r>
              <a:rPr lang="fr-CA" sz="2000" dirty="0" smtClean="0">
                <a:latin typeface="Arial Narrow" panose="020B0606020202030204" pitchFamily="34" charset="0"/>
              </a:rPr>
              <a:t>services;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Assurer </a:t>
            </a:r>
            <a:r>
              <a:rPr lang="fr-CA" sz="2000" dirty="0">
                <a:latin typeface="Arial Narrow" panose="020B0606020202030204" pitchFamily="34" charset="0"/>
              </a:rPr>
              <a:t>la rétention du </a:t>
            </a:r>
            <a:r>
              <a:rPr lang="fr-CA" sz="2000" dirty="0" smtClean="0">
                <a:latin typeface="Arial Narrow" panose="020B0606020202030204" pitchFamily="34" charset="0"/>
              </a:rPr>
              <a:t>personnel;</a:t>
            </a:r>
            <a:endParaRPr lang="fr-CA" sz="2000" dirty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Possibilité d’offrir à l’externe, éventuellement, des </a:t>
            </a:r>
            <a:r>
              <a:rPr lang="fr-CA" sz="2000" dirty="0">
                <a:latin typeface="Arial Narrow" panose="020B0606020202030204" pitchFamily="34" charset="0"/>
              </a:rPr>
              <a:t>postes </a:t>
            </a:r>
            <a:r>
              <a:rPr lang="fr-CA" sz="2000" dirty="0" smtClean="0">
                <a:latin typeface="Arial Narrow" panose="020B0606020202030204" pitchFamily="34" charset="0"/>
              </a:rPr>
              <a:t>lors </a:t>
            </a:r>
            <a:r>
              <a:rPr lang="fr-CA" sz="2000" dirty="0">
                <a:latin typeface="Arial Narrow" panose="020B0606020202030204" pitchFamily="34" charset="0"/>
              </a:rPr>
              <a:t>de l’embauche (</a:t>
            </a:r>
            <a:r>
              <a:rPr lang="fr-CA" sz="2000" dirty="0" smtClean="0">
                <a:latin typeface="Arial Narrow" panose="020B0606020202030204" pitchFamily="34" charset="0"/>
              </a:rPr>
              <a:t>postes </a:t>
            </a:r>
            <a:r>
              <a:rPr lang="fr-CA" sz="2000" dirty="0">
                <a:latin typeface="Arial Narrow" panose="020B0606020202030204" pitchFamily="34" charset="0"/>
              </a:rPr>
              <a:t>fin de liste</a:t>
            </a:r>
            <a:r>
              <a:rPr lang="fr-CA" sz="2000" dirty="0" smtClean="0">
                <a:latin typeface="Arial Narrow" panose="020B0606020202030204" pitchFamily="34" charset="0"/>
              </a:rPr>
              <a:t>), une fois la bonification réalisée dans l’organisation.</a:t>
            </a:r>
            <a:endParaRPr lang="fr-CA" sz="2000" dirty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fr-CA" sz="24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endParaRPr lang="fr-C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0"/>
            <a:ext cx="8316416" cy="1340768"/>
          </a:xfrm>
        </p:spPr>
        <p:txBody>
          <a:bodyPr anchor="ctr"/>
          <a:lstStyle/>
          <a:p>
            <a:r>
              <a:rPr lang="fr-CA" altLang="fr-FR" sz="3000" b="1" cap="all" dirty="0" smtClean="0">
                <a:latin typeface="Arial Narrow" panose="020B0606020202030204" pitchFamily="34" charset="0"/>
              </a:rPr>
              <a:t>LES DÉFIS DE L’OFFRE DE </a:t>
            </a:r>
            <a:r>
              <a:rPr lang="fr-CA" altLang="fr-FR" sz="3000" b="1" cap="all" dirty="0" smtClean="0">
                <a:latin typeface="Arial Narrow" panose="020B0606020202030204" pitchFamily="34" charset="0"/>
              </a:rPr>
              <a:t>REHAUSSEMENT</a:t>
            </a:r>
            <a:endParaRPr lang="fr-CA" sz="3000" b="1" cap="all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600201"/>
            <a:ext cx="8209607" cy="4421088"/>
          </a:xfrm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Plus grand nombre de surplus dans les services;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Gestion des présences au lieu des absences;</a:t>
            </a:r>
          </a:p>
          <a:p>
            <a:r>
              <a:rPr lang="fr-CA" sz="2000" dirty="0" smtClean="0">
                <a:latin typeface="Arial Narrow" panose="020B0606020202030204" pitchFamily="34" charset="0"/>
              </a:rPr>
              <a:t>Financier;</a:t>
            </a:r>
            <a:endParaRPr lang="fr-CA" sz="2000" dirty="0" smtClean="0">
              <a:latin typeface="Arial Narrow" panose="020B0606020202030204" pitchFamily="34" charset="0"/>
            </a:endParaRPr>
          </a:p>
          <a:p>
            <a:r>
              <a:rPr lang="fr-CA" sz="2000" dirty="0" smtClean="0">
                <a:latin typeface="Arial Narrow" panose="020B0606020202030204" pitchFamily="34" charset="0"/>
              </a:rPr>
              <a:t>Nouvelle mesure applicable dans le système </a:t>
            </a:r>
            <a:r>
              <a:rPr lang="fr-CA" sz="2000" dirty="0" err="1" smtClean="0">
                <a:latin typeface="Arial Narrow" panose="020B0606020202030204" pitchFamily="34" charset="0"/>
              </a:rPr>
              <a:t>Virtuo</a:t>
            </a:r>
            <a:r>
              <a:rPr lang="fr-CA" sz="2000" dirty="0" smtClean="0">
                <a:latin typeface="Arial Narrow" panose="020B0606020202030204" pitchFamily="34" charset="0"/>
              </a:rPr>
              <a:t> pour l’actualisation des horaires avec une partie de rehaussement (formation);</a:t>
            </a:r>
          </a:p>
          <a:p>
            <a:r>
              <a:rPr lang="fr-CA" sz="2000" dirty="0">
                <a:latin typeface="Arial Narrow" panose="020B0606020202030204" pitchFamily="34" charset="0"/>
              </a:rPr>
              <a:t>A</a:t>
            </a:r>
            <a:r>
              <a:rPr lang="fr-CA" sz="2000" dirty="0" smtClean="0">
                <a:latin typeface="Arial Narrow" panose="020B0606020202030204" pitchFamily="34" charset="0"/>
              </a:rPr>
              <a:t>pplication de la notion de déplacement </a:t>
            </a:r>
            <a:r>
              <a:rPr lang="fr-CA" sz="2000" b="1" dirty="0" smtClean="0">
                <a:latin typeface="Arial Narrow" panose="020B0606020202030204" pitchFamily="34" charset="0"/>
              </a:rPr>
              <a:t>en cas de surplus de l’équipe de base</a:t>
            </a:r>
            <a:r>
              <a:rPr lang="fr-CA" sz="2000" dirty="0" smtClean="0">
                <a:latin typeface="Arial Narrow" panose="020B0606020202030204" pitchFamily="34" charset="0"/>
              </a:rPr>
              <a:t>, selon </a:t>
            </a:r>
            <a:r>
              <a:rPr lang="fr-CA" sz="2000" dirty="0" smtClean="0">
                <a:latin typeface="Arial Narrow" panose="020B0606020202030204" pitchFamily="34" charset="0"/>
              </a:rPr>
              <a:t>l’article </a:t>
            </a:r>
            <a:r>
              <a:rPr lang="fr-CA" sz="2000" dirty="0" smtClean="0">
                <a:latin typeface="Arial Narrow" panose="020B0606020202030204" pitchFamily="34" charset="0"/>
              </a:rPr>
              <a:t>1.06 b des dispositions locales, </a:t>
            </a:r>
            <a:r>
              <a:rPr lang="fr-CA" sz="2000" b="1" dirty="0" smtClean="0">
                <a:latin typeface="Arial Narrow" panose="020B0606020202030204" pitchFamily="34" charset="0"/>
              </a:rPr>
              <a:t>seulement pour les postes d’</a:t>
            </a:r>
            <a:r>
              <a:rPr lang="fr-CA" sz="2000" b="1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b="1" dirty="0" smtClean="0">
                <a:latin typeface="Arial Narrow" panose="020B0606020202030204" pitchFamily="34" charset="0"/>
              </a:rPr>
              <a:t>.</a:t>
            </a:r>
            <a:endParaRPr lang="fr-CA" sz="20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1"/>
            <a:ext cx="8065591" cy="1340768"/>
          </a:xfrm>
        </p:spPr>
        <p:txBody>
          <a:bodyPr anchor="ctr"/>
          <a:lstStyle/>
          <a:p>
            <a:r>
              <a:rPr lang="fr-CA" sz="3000" b="1" dirty="0" smtClean="0">
                <a:latin typeface="Arial Narrow" panose="020B0606020202030204" pitchFamily="34" charset="0"/>
                <a:ea typeface="+mn-ea"/>
                <a:cs typeface="+mn-cs"/>
              </a:rPr>
              <a:t>VISION COLLECTIVE DES DIRECTIONS</a:t>
            </a:r>
            <a:endParaRPr lang="fr-CA" sz="30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556791"/>
            <a:ext cx="8066087" cy="1872209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fr-CA" sz="2000" dirty="0" smtClean="0">
                <a:latin typeface="Arial Narrow" panose="020B0606020202030204" pitchFamily="34" charset="0"/>
              </a:rPr>
              <a:t>Implanter </a:t>
            </a:r>
            <a:r>
              <a:rPr lang="fr-CA" sz="2000" dirty="0">
                <a:latin typeface="Arial Narrow" panose="020B0606020202030204" pitchFamily="34" charset="0"/>
              </a:rPr>
              <a:t>un modèle organisationnel de gestion optimale des horaires, appliqué par les gestionnaires, favorisant une </a:t>
            </a:r>
            <a:r>
              <a:rPr lang="fr-CA" sz="2000" b="1" dirty="0">
                <a:latin typeface="Arial Narrow" panose="020B0606020202030204" pitchFamily="34" charset="0"/>
              </a:rPr>
              <a:t>gestion de la présence plutôt que de l’absence </a:t>
            </a:r>
            <a:r>
              <a:rPr lang="fr-CA" sz="2000" dirty="0">
                <a:latin typeface="Arial Narrow" panose="020B0606020202030204" pitchFamily="34" charset="0"/>
              </a:rPr>
              <a:t>et reposant sur </a:t>
            </a:r>
            <a:r>
              <a:rPr lang="fr-CA" sz="2000" dirty="0" smtClean="0">
                <a:latin typeface="Arial Narrow" panose="020B0606020202030204" pitchFamily="34" charset="0"/>
              </a:rPr>
              <a:t>les équipes volantes, les équipes d’</a:t>
            </a:r>
            <a:r>
              <a:rPr lang="fr-CA" sz="2000" dirty="0" err="1" smtClean="0">
                <a:latin typeface="Arial Narrow" panose="020B0606020202030204" pitchFamily="34" charset="0"/>
              </a:rPr>
              <a:t>autoremplacement</a:t>
            </a:r>
            <a:r>
              <a:rPr lang="fr-CA" sz="2000" dirty="0" smtClean="0">
                <a:latin typeface="Arial Narrow" panose="020B0606020202030204" pitchFamily="34" charset="0"/>
              </a:rPr>
              <a:t> déjà en place et l’offre de rehaussement faite aux TPR. </a:t>
            </a:r>
          </a:p>
          <a:p>
            <a:endParaRPr lang="fr-CA" sz="24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475656" y="4653136"/>
            <a:ext cx="2880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/>
          <a:srcRect b="11478"/>
          <a:stretch/>
        </p:blipFill>
        <p:spPr>
          <a:xfrm>
            <a:off x="1791219" y="2996952"/>
            <a:ext cx="5104875" cy="370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Présentation_B__rose__CISSS-CA_sans_trame_fo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age 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Présentation_B__rose__CISSS-CA_sans_trame_fond</Template>
  <TotalTime>4066</TotalTime>
  <Words>1105</Words>
  <Application>Microsoft Office PowerPoint</Application>
  <PresentationFormat>Affichage à l'écran (4:3)</PresentationFormat>
  <Paragraphs>124</Paragraphs>
  <Slides>17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Chaloult_Cond</vt:lpstr>
      <vt:lpstr>Wingdings</vt:lpstr>
      <vt:lpstr>Présentation_B__rose__CISSS-CA_sans_trame_fond</vt:lpstr>
      <vt:lpstr>Conception personnalisée</vt:lpstr>
      <vt:lpstr>1_Page titre</vt:lpstr>
      <vt:lpstr>  PROJET DE RÉVISION DE LA  STRUCTURE DE POSTES  Rehaussement des postes TPR (Infirmières, infirmières auxiliaires et  inhalothérapeutes)   </vt:lpstr>
      <vt:lpstr>FONCTIONNEMENT DE LA RENCONTRE</vt:lpstr>
      <vt:lpstr>Sujets abordés dans cette Présentation</vt:lpstr>
      <vt:lpstr>QUEL EST LE PROJET DE RÉVISON DES STRUCTURES DE POSTES</vt:lpstr>
      <vt:lpstr>POURQUOI L’OFFRE DE rehaussement AU PERSONNEL?</vt:lpstr>
      <vt:lpstr>LIGNE DU TEMPS</vt:lpstr>
      <vt:lpstr>AVANTAGES DE L’OFFRE DE REHAUSSEMENT DANS L’ORGANISATION</vt:lpstr>
      <vt:lpstr>LES DÉFIS DE L’OFFRE DE REHAUSSEMENT</vt:lpstr>
      <vt:lpstr>VISION COLLECTIVE DES DIRECTIONS</vt:lpstr>
      <vt:lpstr>GRANDES LIGNES DE L’ENTENTE</vt:lpstr>
      <vt:lpstr>GRANDES LIGNES DE L’ENTENTE (suite)</vt:lpstr>
      <vt:lpstr>GRANDES LIGNES DE L’ENTENTE (suite)</vt:lpstr>
      <vt:lpstr>MESURES D’ACCOMPAGNEMENT DANS  LE CHANGEMENT</vt:lpstr>
      <vt:lpstr>RÔLES, RESPONSABILITÉS DES GESTIONNAIRES</vt:lpstr>
      <vt:lpstr>RÔLES, RESPONSABILITÉS DE LA DRHCAJ</vt:lpstr>
      <vt:lpstr>PÉRIODE D’ÉCHANGE</vt:lpstr>
      <vt:lpstr>Outils de communications</vt:lpstr>
    </vt:vector>
  </TitlesOfParts>
  <Company>CISSS Chaudière-Appalaches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TITRE, ARIAL NARROW OU CHALOULT CONDENSÉ, GRAS, 28 POINTS ET MAJUSCULES</dc:title>
  <dc:creator>Marie-Eve Moisan</dc:creator>
  <cp:lastModifiedBy>Sandra Rossignol (rosa1287)</cp:lastModifiedBy>
  <cp:revision>204</cp:revision>
  <cp:lastPrinted>2018-11-20T20:28:28Z</cp:lastPrinted>
  <dcterms:created xsi:type="dcterms:W3CDTF">2017-05-01T13:38:35Z</dcterms:created>
  <dcterms:modified xsi:type="dcterms:W3CDTF">2021-04-23T15:52:27Z</dcterms:modified>
</cp:coreProperties>
</file>